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84" r:id="rId7"/>
    <p:sldId id="317" r:id="rId8"/>
    <p:sldId id="279" r:id="rId9"/>
    <p:sldId id="321" r:id="rId10"/>
    <p:sldId id="3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CFF66"/>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E4DAD-9B6A-4F4F-98BF-61DB9E8AAF14}" v="39" dt="2022-08-23T12:25:11.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8" d="100"/>
          <a:sy n="68" d="100"/>
        </p:scale>
        <p:origin x="616" y="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3T12:00:54.469"/>
    </inkml:context>
    <inkml:brush xml:id="br0">
      <inkml:brushProperty name="width" value="0.025" units="cm"/>
      <inkml:brushProperty name="height" value="0.025" units="cm"/>
      <inkml:brushProperty name="color" value="#E71224"/>
    </inkml:brush>
  </inkml:definitions>
  <inkml:trace contextRef="#ctx0" brushRef="#br0">895 211 24575,'-27'-1'0,"0"-2"0,0 0 0,1-1 0,0-2 0,-1-1 0,2-1 0,-1-1 0,-27-14 0,6 2 0,-69-28 0,98 42 0,0 2 0,-1 1 0,0 0 0,-32-2 0,-103 7 0,71 0 0,78-1 0,0 0 0,0 0 0,0 1 0,1 0 0,-1 0 0,0 0 0,0 0 0,0 1 0,1 0 0,-1 0 0,-8 5 0,10-5 0,0 1 0,0-1 0,1 1 0,-1 0 0,1 0 0,-1 0 0,1 1 0,0-1 0,0 0 0,0 1 0,1-1 0,-1 1 0,1 0 0,0-1 0,-2 8 0,1 0 0,1 0 0,0-1 0,0 1 0,1 0 0,0 0 0,1 0 0,1 0 0,-1 0 0,2 0 0,5 16 0,-1-9 0,1 1 0,1-2 0,1 1 0,23 31 0,-18-25 0,-1 1 0,0 0 0,11 34 0,-11-27 0,-5-12 0,22 38 0,-26-50 0,1 0 0,0-1 0,0 1 0,1-1 0,0-1 0,16 13 0,4 1 0,-20-13 0,1-1 0,0 0 0,1-1 0,11 6 0,40 14 0,1-2 0,1-4 0,0-2 0,111 15 0,-149-29 0,-1-1 0,41-2 0,-55-1 0,0 0 0,0-1 0,0 1 0,-1-2 0,1 1 0,0-1 0,-1-1 0,0 0 0,15-9 0,166-122 0,-183 131 0,-1 0 0,1-1 0,-1 1 0,-1-1 0,1-1 0,-1 1 0,0-1 0,0 1 0,0-1 0,-1 0 0,0 0 0,0-1 0,-1 1 0,0-1 0,3-12 0,-1-5 0,-1-1 0,0-49 0,-3 60 0,0-4 0,0 0 0,-2 1 0,0 0 0,-1-1 0,-1 1 0,-1 0 0,0 0 0,-1 1 0,-1-1 0,0 2 0,-10-17 0,9 19 0,0 0 0,-17-21 0,21 29 0,-1 1 0,1 0 0,-1 0 0,0 0 0,0 0 0,0 1 0,-1 0 0,1 0 0,-11-4 0,-89-38 0,81 33 0,-1 1 0,0 0 0,0 2 0,-1 1 0,0 1 0,-39-4 0,-31-2 337,-13 0-2039,86 12-5124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3T12:00:57.245"/>
    </inkml:context>
    <inkml:brush xml:id="br0">
      <inkml:brushProperty name="width" value="0.025" units="cm"/>
      <inkml:brushProperty name="height" value="0.025" units="cm"/>
      <inkml:brushProperty name="color" value="#E71224"/>
    </inkml:brush>
  </inkml:definitions>
  <inkml:trace contextRef="#ctx0" brushRef="#br0">186 207 24575,'-15'184'0,"9"-137"0,-10 55 0,13-91 0,0 0 0,0-1 0,-1 1 0,-1-1 0,1 1 0,-2-1 0,-7 10 0,8-14 0,-1 0 0,0 0 0,0-1 0,0 0 0,-9 6 0,10-9 0,1 1 0,-1 0 0,1 0 0,0 1 0,0-1 0,0 1 0,0 0 0,1 0 0,-1 0 0,1 0 0,0 1 0,1-1 0,-1 1 0,-2 7 0,0 13 0,3-14 0,3-27 0,0-23 0,-1 14 0,1 0 0,1 0 0,1 0 0,1 0 0,1 0 0,15-42 0,-8 42 0,16-25 0,-20 37 0,0 0 0,-1 0 0,0-1 0,-1 0 0,-1 0 0,0-1 0,-1 1 0,2-16 0,-1-5 0,0 2 0,15-50 0,-18 78 0,-1 1 0,1 0 0,0 0 0,1 0 0,-1 0 0,1 1 0,-1-1 0,1 1 0,0-1 0,0 1 0,1 0 0,-1 0 0,5-2 0,4-3 0,1 1 0,22-10 0,6-2 0,-33 14 0,1 1 0,0 0 0,0 0 0,1 1 0,-1 0 0,0 1 0,1 0 0,0 0 0,14 0 0,-16 2 0,0 1 0,0 0 0,-1 0 0,1 1 0,0-1 0,-1 2 0,1-1 0,-1 1 0,0 0 0,0 1 0,0 0 0,9 6 0,5 4 0,0 1 0,-1 1 0,0 1 0,-1 1 0,20 26 0,-16-16 0,-17-22 0,0 0 0,-1 0 0,0 1 0,0-1 0,-1 1 0,1 0 0,-2 1 0,1-1 0,-1 1 0,0 0 0,0-1 0,1 11 0,-3-8 0,0-1 0,-1 0 0,0 0 0,0 1 0,-1-1 0,0 0 0,-1 0 0,0 0 0,0 0 0,-1 0 0,0 0 0,0 0 0,-8 11 0,7-10 0,0-1 0,0 1 0,1 0 0,0 0 0,0 0 0,-1 17 0,2 62 0,1-12 0,1-71 0,-1 1 0,0-1 0,-1 1 0,1-1 0,-1 1 0,0-1 0,-1 0 0,0 0 0,0 0 0,0 0 0,0 0 0,-1-1 0,0 1 0,0-1 0,-1 0 0,1 0 0,-1-1 0,0 0 0,0 1 0,-1-1 0,-8 4 0,12-7 5,-12 6-462,1-1 1,-16 5-1,11-7-6369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3T12:00:59.351"/>
    </inkml:context>
    <inkml:brush xml:id="br0">
      <inkml:brushProperty name="width" value="0.025" units="cm"/>
      <inkml:brushProperty name="height" value="0.025" units="cm"/>
      <inkml:brushProperty name="color" value="#E71224"/>
    </inkml:brush>
  </inkml:definitions>
  <inkml:trace contextRef="#ctx0" brushRef="#br0">1 25 24575,'446'0'0,"-429"-1"105,1-1 0,32-8 0,-39 7-315,1 0 0,0 1 0,0 1 0,0-1 0,0 2 0,0 0 0,24 3 0,-20 1-6616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3T12:01:01.273"/>
    </inkml:context>
    <inkml:brush xml:id="br0">
      <inkml:brushProperty name="width" value="0.025" units="cm"/>
      <inkml:brushProperty name="height" value="0.025" units="cm"/>
      <inkml:brushProperty name="color" value="#E71224"/>
    </inkml:brush>
  </inkml:definitions>
  <inkml:trace contextRef="#ctx0" brushRef="#br0">1 1 24575,'105'5'0,"173"30"0,-98-9 0,107 0 0,327-13 0,-593-13 0,0 2 0,0 0 0,40 10 0,61 25 0,-25-6 0,204 32 0,7-21 0,-108-16 0,621 71 0,-771-92 0,417 20 0,142-27 0,-569 0 0,1-2 0,-1-2 0,49-13 0,-48 10 0,7 2-57,0 1-1,1 3 0,67 4 1,-57 1-1078,-36-2-5691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3T12:01:03.163"/>
    </inkml:context>
    <inkml:brush xml:id="br0">
      <inkml:brushProperty name="width" value="0.025" units="cm"/>
      <inkml:brushProperty name="height" value="0.025" units="cm"/>
      <inkml:brushProperty name="color" value="#E71224"/>
    </inkml:brush>
  </inkml:definitions>
  <inkml:trace contextRef="#ctx0" brushRef="#br0">21 0 24575,'0'3'0,"0"-1"0,1 1 0,0 0 0,0-1 0,-1 1 0,1-1 0,1 1 0,-1-1 0,0 0 0,1 1 0,-1-1 0,1 0 0,2 3 0,31 28 0,-20-19 0,10 8 0,1-1 0,53 31 0,-12-8 0,109 91 0,-119-78 0,-36-35 0,29 24 0,-48-44 0,1 0 0,-1 0 0,0 0 0,0 0 0,0 1 0,0-1 0,0 1 0,-1-1 0,1 1 0,-1 0 0,2 3 0,-3-5 0,0 0 0,1 0 0,-1 0 0,0 0 0,0 0 0,0 0 0,0 0 0,0 0 0,0 0 0,-1 0 0,1 0 0,0 0 0,0 0 0,-1 0 0,1-1 0,0 1 0,-1 0 0,1 0 0,-1 0 0,1 0 0,-1 0 0,0-1 0,1 1 0,-1 0 0,0 0 0,0-1 0,1 1 0,-1-1 0,0 1 0,0-1 0,0 1 0,0-1 0,0 1 0,0-1 0,1 0 0,-1 1 0,-2-1 0,-44 12 0,38-10 0,0 0 0,-1 0 0,1 1 0,0 1 0,0-1 0,-12 8 0,-24 19 0,-55 50 0,80-62 0,-2-2 0,-1-1 0,-1-1 0,-37 17 0,46-24 0,6-3 58,-1-1 1,1 0-1,-1 0 0,-14 1 0,19-4-155,-1 1-1,1 0 1,-1 0-1,1 0 1,0 0-1,0 1 1,0 0 0,0 0-1,0 1 1,0-1-1,0 1 1,1 0 0,-1 0-1,1 1 1,0-1-1,-7 8 1,2 3-6729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4.jfif"/><Relationship Id="rId7" Type="http://schemas.openxmlformats.org/officeDocument/2006/relationships/image" Target="../media/image6.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3500" dirty="0"/>
              <a:t>Implementation Of Man-In-The-Middle attack (MITM)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753570"/>
            <a:ext cx="4930458" cy="1731963"/>
          </a:xfrm>
        </p:spPr>
        <p:txBody>
          <a:bodyPr>
            <a:normAutofit/>
          </a:bodyPr>
          <a:lstStyle/>
          <a:p>
            <a:r>
              <a:rPr lang="en-US" b="1" dirty="0">
                <a:solidFill>
                  <a:srgbClr val="FFFF00">
                    <a:alpha val="60000"/>
                  </a:srgbClr>
                </a:solidFill>
              </a:rPr>
              <a:t>Peer Mentor – CACD</a:t>
            </a:r>
          </a:p>
          <a:p>
            <a:r>
              <a:rPr lang="en-US" b="1" dirty="0">
                <a:solidFill>
                  <a:srgbClr val="FFFF00">
                    <a:alpha val="60000"/>
                  </a:srgbClr>
                </a:solidFill>
              </a:rPr>
              <a:t>Crypt Analysis And Cyber Defense</a:t>
            </a:r>
          </a:p>
        </p:txBody>
      </p:sp>
      <p:pic>
        <p:nvPicPr>
          <p:cNvPr id="5" name="Picture 4" descr="A person using a computer&#10;&#10;Description automatically generated with medium confidence">
            <a:extLst>
              <a:ext uri="{FF2B5EF4-FFF2-40B4-BE49-F238E27FC236}">
                <a16:creationId xmlns:a16="http://schemas.microsoft.com/office/drawing/2014/main" id="{580023E8-66BE-AC50-BB45-49F15044CC36}"/>
              </a:ext>
            </a:extLst>
          </p:cNvPr>
          <p:cNvPicPr>
            <a:picLocks noChangeAspect="1"/>
          </p:cNvPicPr>
          <p:nvPr/>
        </p:nvPicPr>
        <p:blipFill>
          <a:blip r:embed="rId4"/>
          <a:stretch>
            <a:fillRect/>
          </a:stretch>
        </p:blipFill>
        <p:spPr>
          <a:xfrm>
            <a:off x="-71119" y="0"/>
            <a:ext cx="7721600" cy="6858000"/>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1003351" y="-233753"/>
            <a:ext cx="3565524" cy="1997855"/>
          </a:xfrm>
        </p:spPr>
        <p:txBody>
          <a:bodyPr/>
          <a:lstStyle/>
          <a:p>
            <a:r>
              <a:rPr lang="en-US" dirty="0"/>
              <a:t>Agenda of the topic</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1003351" y="2121124"/>
            <a:ext cx="3565525" cy="3415519"/>
          </a:xfrm>
        </p:spPr>
        <p:txBody>
          <a:bodyPr/>
          <a:lstStyle/>
          <a:p>
            <a:pPr algn="just"/>
            <a:r>
              <a:rPr lang="en-US" b="1" dirty="0">
                <a:solidFill>
                  <a:schemeClr val="accent3">
                    <a:lumMod val="40000"/>
                    <a:lumOff val="60000"/>
                    <a:alpha val="60000"/>
                  </a:schemeClr>
                </a:solidFill>
              </a:rPr>
              <a:t>Introduction</a:t>
            </a:r>
          </a:p>
          <a:p>
            <a:pPr algn="just"/>
            <a:r>
              <a:rPr lang="en-US" b="1" dirty="0">
                <a:solidFill>
                  <a:schemeClr val="accent3">
                    <a:lumMod val="40000"/>
                    <a:lumOff val="60000"/>
                    <a:alpha val="60000"/>
                  </a:schemeClr>
                </a:solidFill>
              </a:rPr>
              <a:t>What is MITM attack ?</a:t>
            </a:r>
          </a:p>
          <a:p>
            <a:pPr algn="just"/>
            <a:r>
              <a:rPr lang="en-US" b="1" dirty="0">
                <a:solidFill>
                  <a:schemeClr val="accent3">
                    <a:lumMod val="40000"/>
                    <a:lumOff val="60000"/>
                    <a:alpha val="60000"/>
                  </a:schemeClr>
                </a:solidFill>
              </a:rPr>
              <a:t>Key concept of it. What are the types of MITM ?</a:t>
            </a:r>
          </a:p>
          <a:p>
            <a:pPr algn="just"/>
            <a:r>
              <a:rPr lang="en-US" b="1" dirty="0">
                <a:solidFill>
                  <a:schemeClr val="accent3">
                    <a:lumMod val="40000"/>
                    <a:lumOff val="60000"/>
                    <a:alpha val="60000"/>
                  </a:schemeClr>
                </a:solidFill>
              </a:rPr>
              <a:t>How does it affect us ?</a:t>
            </a:r>
          </a:p>
          <a:p>
            <a:pPr algn="just"/>
            <a:r>
              <a:rPr lang="en-US" b="1" dirty="0">
                <a:solidFill>
                  <a:schemeClr val="accent3">
                    <a:lumMod val="40000"/>
                    <a:lumOff val="60000"/>
                    <a:alpha val="60000"/>
                  </a:schemeClr>
                </a:solidFill>
              </a:rPr>
              <a:t>How to prevent our self from MITM ?</a:t>
            </a:r>
          </a:p>
          <a:p>
            <a:pPr algn="just"/>
            <a:r>
              <a:rPr lang="en-US" b="1" dirty="0">
                <a:solidFill>
                  <a:schemeClr val="accent3">
                    <a:lumMod val="40000"/>
                    <a:lumOff val="60000"/>
                    <a:alpha val="60000"/>
                  </a:schemeClr>
                </a:solidFill>
              </a:rPr>
              <a:t>Conclusion ?</a:t>
            </a:r>
          </a:p>
          <a:p>
            <a:pPr algn="just"/>
            <a:endParaRPr lang="en-US" b="1" dirty="0">
              <a:solidFill>
                <a:schemeClr val="accent3">
                  <a:lumMod val="40000"/>
                  <a:lumOff val="60000"/>
                  <a:alpha val="60000"/>
                </a:schemeClr>
              </a:solidFill>
            </a:endParaRP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7" name="Picture 16" descr="Diagram&#10;&#10;Description automatically generated">
            <a:extLst>
              <a:ext uri="{FF2B5EF4-FFF2-40B4-BE49-F238E27FC236}">
                <a16:creationId xmlns:a16="http://schemas.microsoft.com/office/drawing/2014/main" id="{6AEDA0DF-A85E-923E-7D58-EFFE12716C4E}"/>
              </a:ext>
            </a:extLst>
          </p:cNvPr>
          <p:cNvPicPr>
            <a:picLocks noChangeAspect="1"/>
          </p:cNvPicPr>
          <p:nvPr/>
        </p:nvPicPr>
        <p:blipFill>
          <a:blip r:embed="rId2"/>
          <a:stretch>
            <a:fillRect/>
          </a:stretch>
        </p:blipFill>
        <p:spPr>
          <a:xfrm>
            <a:off x="6176422" y="1467014"/>
            <a:ext cx="5375498" cy="3785706"/>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83218" y="325805"/>
            <a:ext cx="4500562" cy="1562959"/>
          </a:xfrm>
        </p:spPr>
        <p:txBody>
          <a:bodyPr/>
          <a:lstStyle/>
          <a:p>
            <a:r>
              <a:rPr lang="en-US"/>
              <a:t>Introduction to MITM attack</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83218" y="1852456"/>
            <a:ext cx="6618304" cy="1563688"/>
          </a:xfrm>
          <a:noFill/>
        </p:spPr>
        <p:txBody>
          <a:bodyPr>
            <a:noAutofit/>
          </a:bodyPr>
          <a:lstStyle/>
          <a:p>
            <a:pPr marL="0" indent="0" algn="just">
              <a:buNone/>
            </a:pPr>
            <a:r>
              <a:rPr lang="en-US" sz="1800" b="1" dirty="0">
                <a:solidFill>
                  <a:schemeClr val="accent1">
                    <a:lumMod val="40000"/>
                    <a:lumOff val="60000"/>
                    <a:alpha val="60000"/>
                  </a:schemeClr>
                </a:solidFill>
              </a:rPr>
              <a:t>In cryptography and computer security, a man-in-the-middle, monster-in-the-middle, machine-in-the-middle, monkey-in-the-middle, meddler-in-the-middle, manipulator-in-the-middle (MITM), person-in-the-middle (PITM) or adversary-in-the-middle (</a:t>
            </a:r>
            <a:r>
              <a:rPr lang="en-US" sz="1800" b="1" dirty="0" err="1">
                <a:solidFill>
                  <a:schemeClr val="accent1">
                    <a:lumMod val="40000"/>
                    <a:lumOff val="60000"/>
                    <a:alpha val="60000"/>
                  </a:schemeClr>
                </a:solidFill>
              </a:rPr>
              <a:t>AiTM</a:t>
            </a:r>
            <a:r>
              <a:rPr lang="en-US" sz="1800" b="1" dirty="0">
                <a:solidFill>
                  <a:schemeClr val="accent1">
                    <a:lumMod val="40000"/>
                    <a:lumOff val="60000"/>
                    <a:alpha val="60000"/>
                  </a:schemeClr>
                </a:solidFill>
              </a:rPr>
              <a:t>) attack is a cyberattack where the attacker secretly relays and possibly alters the communications between two parties who believe that they are directly communicating with each other, as the attacker has inserted themselves between the two parties. One example of a MITM attack is active eavesdropping, in which the attacker makes independent connections with the victims and relays messages between them to make them believe they are talking directly to each other over a private connection, when in fact the entire conversation is controlled by the attacker</a:t>
            </a:r>
          </a:p>
        </p:txBody>
      </p:sp>
      <p:pic>
        <p:nvPicPr>
          <p:cNvPr id="16" name="Picture 15" descr="A picture containing text&#10;&#10;Description automatically generated">
            <a:extLst>
              <a:ext uri="{FF2B5EF4-FFF2-40B4-BE49-F238E27FC236}">
                <a16:creationId xmlns:a16="http://schemas.microsoft.com/office/drawing/2014/main" id="{34E79D0F-6775-196B-1D80-7C9D3C63ABF5}"/>
              </a:ext>
            </a:extLst>
          </p:cNvPr>
          <p:cNvPicPr>
            <a:picLocks noChangeAspect="1"/>
          </p:cNvPicPr>
          <p:nvPr/>
        </p:nvPicPr>
        <p:blipFill>
          <a:blip r:embed="rId3"/>
          <a:stretch>
            <a:fillRect/>
          </a:stretch>
        </p:blipFill>
        <p:spPr>
          <a:xfrm>
            <a:off x="6949440" y="686544"/>
            <a:ext cx="5242560" cy="5155456"/>
          </a:xfrm>
          <a:prstGeom prst="rect">
            <a:avLst/>
          </a:prstGeom>
        </p:spPr>
      </p:pic>
      <p:grpSp>
        <p:nvGrpSpPr>
          <p:cNvPr id="53" name="Group 52">
            <a:extLst>
              <a:ext uri="{FF2B5EF4-FFF2-40B4-BE49-F238E27FC236}">
                <a16:creationId xmlns:a16="http://schemas.microsoft.com/office/drawing/2014/main" id="{94C84078-B684-BCEC-9FAE-CA90DA57C237}"/>
              </a:ext>
            </a:extLst>
          </p:cNvPr>
          <p:cNvGrpSpPr/>
          <p:nvPr/>
        </p:nvGrpSpPr>
        <p:grpSpPr>
          <a:xfrm>
            <a:off x="5117192" y="913825"/>
            <a:ext cx="2412000" cy="735480"/>
            <a:chOff x="5117192" y="913825"/>
            <a:chExt cx="2412000" cy="735480"/>
          </a:xfrm>
        </p:grpSpPr>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03A6FA96-C141-44CE-BBA9-46FA42410788}"/>
                    </a:ext>
                  </a:extLst>
                </p14:cNvPr>
                <p14:cNvContentPartPr/>
                <p14:nvPr/>
              </p14:nvContentPartPr>
              <p14:xfrm>
                <a:off x="5117192" y="913825"/>
                <a:ext cx="445680" cy="312480"/>
              </p14:xfrm>
            </p:contentPart>
          </mc:Choice>
          <mc:Fallback xmlns="">
            <p:pic>
              <p:nvPicPr>
                <p:cNvPr id="17" name="Ink 16">
                  <a:extLst>
                    <a:ext uri="{FF2B5EF4-FFF2-40B4-BE49-F238E27FC236}">
                      <a16:creationId xmlns:a16="http://schemas.microsoft.com/office/drawing/2014/main" id="{03A6FA96-C141-44CE-BBA9-46FA42410788}"/>
                    </a:ext>
                  </a:extLst>
                </p:cNvPr>
                <p:cNvPicPr/>
                <p:nvPr/>
              </p:nvPicPr>
              <p:blipFill>
                <a:blip r:embed="rId5"/>
                <a:stretch>
                  <a:fillRect/>
                </a:stretch>
              </p:blipFill>
              <p:spPr>
                <a:xfrm>
                  <a:off x="5112872" y="909505"/>
                  <a:ext cx="4543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FD60E572-3330-A0FC-EC7D-D84E766E093F}"/>
                    </a:ext>
                  </a:extLst>
                </p14:cNvPr>
                <p14:cNvContentPartPr/>
                <p14:nvPr/>
              </p14:nvContentPartPr>
              <p14:xfrm>
                <a:off x="5117552" y="1348705"/>
                <a:ext cx="266400" cy="300600"/>
              </p14:xfrm>
            </p:contentPart>
          </mc:Choice>
          <mc:Fallback xmlns="">
            <p:pic>
              <p:nvPicPr>
                <p:cNvPr id="28" name="Ink 27">
                  <a:extLst>
                    <a:ext uri="{FF2B5EF4-FFF2-40B4-BE49-F238E27FC236}">
                      <a16:creationId xmlns:a16="http://schemas.microsoft.com/office/drawing/2014/main" id="{FD60E572-3330-A0FC-EC7D-D84E766E093F}"/>
                    </a:ext>
                  </a:extLst>
                </p:cNvPr>
                <p:cNvPicPr/>
                <p:nvPr/>
              </p:nvPicPr>
              <p:blipFill>
                <a:blip r:embed="rId7"/>
                <a:stretch>
                  <a:fillRect/>
                </a:stretch>
              </p:blipFill>
              <p:spPr>
                <a:xfrm>
                  <a:off x="5113232" y="1344385"/>
                  <a:ext cx="2750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5F35DE50-BE1F-6266-DD4C-3C159BCE4E54}"/>
                    </a:ext>
                  </a:extLst>
                </p14:cNvPr>
                <p14:cNvContentPartPr/>
                <p14:nvPr/>
              </p14:nvContentPartPr>
              <p14:xfrm>
                <a:off x="5156432" y="1489465"/>
                <a:ext cx="240480" cy="9000"/>
              </p14:xfrm>
            </p:contentPart>
          </mc:Choice>
          <mc:Fallback xmlns="">
            <p:pic>
              <p:nvPicPr>
                <p:cNvPr id="35" name="Ink 34">
                  <a:extLst>
                    <a:ext uri="{FF2B5EF4-FFF2-40B4-BE49-F238E27FC236}">
                      <a16:creationId xmlns:a16="http://schemas.microsoft.com/office/drawing/2014/main" id="{5F35DE50-BE1F-6266-DD4C-3C159BCE4E54}"/>
                    </a:ext>
                  </a:extLst>
                </p:cNvPr>
                <p:cNvPicPr/>
                <p:nvPr/>
              </p:nvPicPr>
              <p:blipFill>
                <a:blip r:embed="rId9"/>
                <a:stretch>
                  <a:fillRect/>
                </a:stretch>
              </p:blipFill>
              <p:spPr>
                <a:xfrm>
                  <a:off x="5152112" y="1485145"/>
                  <a:ext cx="24912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1" name="Ink 50">
                  <a:extLst>
                    <a:ext uri="{FF2B5EF4-FFF2-40B4-BE49-F238E27FC236}">
                      <a16:creationId xmlns:a16="http://schemas.microsoft.com/office/drawing/2014/main" id="{6183350A-B683-5101-03CF-3F1513F16D80}"/>
                    </a:ext>
                  </a:extLst>
                </p14:cNvPr>
                <p14:cNvContentPartPr/>
                <p14:nvPr/>
              </p14:nvContentPartPr>
              <p14:xfrm>
                <a:off x="5665112" y="1045945"/>
                <a:ext cx="1856880" cy="161280"/>
              </p14:xfrm>
            </p:contentPart>
          </mc:Choice>
          <mc:Fallback xmlns="">
            <p:pic>
              <p:nvPicPr>
                <p:cNvPr id="51" name="Ink 50">
                  <a:extLst>
                    <a:ext uri="{FF2B5EF4-FFF2-40B4-BE49-F238E27FC236}">
                      <a16:creationId xmlns:a16="http://schemas.microsoft.com/office/drawing/2014/main" id="{6183350A-B683-5101-03CF-3F1513F16D80}"/>
                    </a:ext>
                  </a:extLst>
                </p:cNvPr>
                <p:cNvPicPr/>
                <p:nvPr/>
              </p:nvPicPr>
              <p:blipFill>
                <a:blip r:embed="rId11"/>
                <a:stretch>
                  <a:fillRect/>
                </a:stretch>
              </p:blipFill>
              <p:spPr>
                <a:xfrm>
                  <a:off x="5660792" y="1041625"/>
                  <a:ext cx="1865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a:extLst>
                    <a:ext uri="{FF2B5EF4-FFF2-40B4-BE49-F238E27FC236}">
                      <a16:creationId xmlns:a16="http://schemas.microsoft.com/office/drawing/2014/main" id="{0AE16A3C-8FD5-3526-C26A-A15F4397128A}"/>
                    </a:ext>
                  </a:extLst>
                </p14:cNvPr>
                <p14:cNvContentPartPr/>
                <p14:nvPr/>
              </p14:nvContentPartPr>
              <p14:xfrm>
                <a:off x="7307792" y="1017865"/>
                <a:ext cx="221400" cy="312480"/>
              </p14:xfrm>
            </p:contentPart>
          </mc:Choice>
          <mc:Fallback xmlns="">
            <p:pic>
              <p:nvPicPr>
                <p:cNvPr id="52" name="Ink 51">
                  <a:extLst>
                    <a:ext uri="{FF2B5EF4-FFF2-40B4-BE49-F238E27FC236}">
                      <a16:creationId xmlns:a16="http://schemas.microsoft.com/office/drawing/2014/main" id="{0AE16A3C-8FD5-3526-C26A-A15F4397128A}"/>
                    </a:ext>
                  </a:extLst>
                </p:cNvPr>
                <p:cNvPicPr/>
                <p:nvPr/>
              </p:nvPicPr>
              <p:blipFill>
                <a:blip r:embed="rId13"/>
                <a:stretch>
                  <a:fillRect/>
                </a:stretch>
              </p:blipFill>
              <p:spPr>
                <a:xfrm>
                  <a:off x="7303472" y="1013545"/>
                  <a:ext cx="230040" cy="321120"/>
                </a:xfrm>
                <a:prstGeom prst="rect">
                  <a:avLst/>
                </a:prstGeom>
              </p:spPr>
            </p:pic>
          </mc:Fallback>
        </mc:AlternateContent>
      </p:grpSp>
    </p:spTree>
    <p:extLst>
      <p:ext uri="{BB962C8B-B14F-4D97-AF65-F5344CB8AC3E}">
        <p14:creationId xmlns:p14="http://schemas.microsoft.com/office/powerpoint/2010/main" val="21588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356762"/>
            <a:ext cx="12192000" cy="6377731"/>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61169" y="112889"/>
            <a:ext cx="5437187" cy="473280"/>
          </a:xfrm>
        </p:spPr>
        <p:txBody>
          <a:bodyPr vert="horz" wrap="square" lIns="0" tIns="0" rIns="0" bIns="0" rtlCol="0" anchor="b" anchorCtr="0">
            <a:normAutofit fontScale="90000"/>
          </a:bodyPr>
          <a:lstStyle/>
          <a:p>
            <a:pPr>
              <a:lnSpc>
                <a:spcPct val="100000"/>
              </a:lnSpc>
            </a:pPr>
            <a:r>
              <a:rPr lang="en-US" sz="3200" dirty="0">
                <a:effectLst>
                  <a:outerShdw blurRad="38100" dist="38100" dir="2700000" algn="tl">
                    <a:srgbClr val="000000">
                      <a:alpha val="43137"/>
                    </a:srgbClr>
                  </a:outerShdw>
                </a:effectLst>
              </a:rPr>
              <a:t>What is MITM attack</a:t>
            </a:r>
            <a:endParaRPr lang="en-US" sz="3200" kern="1200" dirty="0">
              <a:solidFill>
                <a:schemeClr val="tx1"/>
              </a:solidFill>
              <a:effectLst>
                <a:outerShdw blurRad="38100" dist="38100" dir="2700000" algn="tl">
                  <a:srgbClr val="000000">
                    <a:alpha val="43137"/>
                  </a:srgbClr>
                </a:outerShdw>
              </a:effectLst>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229820" y="837031"/>
            <a:ext cx="11867912" cy="2111950"/>
          </a:xfrm>
        </p:spPr>
        <p:txBody>
          <a:bodyPr vert="horz" wrap="square" lIns="0" tIns="0" rIns="0" bIns="0" rtlCol="0">
            <a:normAutofit/>
          </a:bodyPr>
          <a:lstStyle/>
          <a:p>
            <a:pPr marL="0" indent="0" algn="just">
              <a:lnSpc>
                <a:spcPct val="100000"/>
              </a:lnSpc>
              <a:buNone/>
            </a:pPr>
            <a:r>
              <a:rPr lang="en-US" kern="1200" dirty="0">
                <a:solidFill>
                  <a:srgbClr val="FF3399"/>
                </a:solidFill>
                <a:latin typeface="+mn-lt"/>
                <a:ea typeface="+mn-ea"/>
                <a:cs typeface="+mn-cs"/>
              </a:rPr>
              <a:t>MITM stands for Man-In-The</a:t>
            </a:r>
            <a:r>
              <a:rPr lang="en-US" dirty="0">
                <a:solidFill>
                  <a:srgbClr val="FF3399"/>
                </a:solidFill>
              </a:rPr>
              <a:t>-Middle attack. It is an cyber attack used to target the victim to steal the information passing over or sharing in between the users. Man-in-the-middle is a type of eavesdropping attack that occurs when a malicious actor inserts himself as a relay/proxy into a communication session between people or systems. A MITM attack exploits the real-time processing of transactions, conversations or transfer of other data</a:t>
            </a:r>
            <a:endParaRPr lang="en-US" kern="1200" dirty="0">
              <a:solidFill>
                <a:srgbClr val="FF3399"/>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TextBox 5">
            <a:extLst>
              <a:ext uri="{FF2B5EF4-FFF2-40B4-BE49-F238E27FC236}">
                <a16:creationId xmlns:a16="http://schemas.microsoft.com/office/drawing/2014/main" id="{7920C1C7-ED51-28D2-3E41-FC0249AC481E}"/>
              </a:ext>
            </a:extLst>
          </p:cNvPr>
          <p:cNvSpPr txBox="1"/>
          <p:nvPr/>
        </p:nvSpPr>
        <p:spPr>
          <a:xfrm>
            <a:off x="327064" y="3145881"/>
            <a:ext cx="11540847" cy="2585323"/>
          </a:xfrm>
          <a:prstGeom prst="rect">
            <a:avLst/>
          </a:prstGeom>
          <a:noFill/>
        </p:spPr>
        <p:txBody>
          <a:bodyPr wrap="square">
            <a:spAutoFit/>
          </a:bodyPr>
          <a:lstStyle/>
          <a:p>
            <a:pPr algn="just"/>
            <a:r>
              <a:rPr lang="en-IN" b="1" dirty="0"/>
              <a:t>Key Concepts of a Man-in-the-Middle Attack</a:t>
            </a:r>
          </a:p>
          <a:p>
            <a:pPr algn="just"/>
            <a:r>
              <a:rPr lang="en-IN" b="1" dirty="0"/>
              <a:t>Man-in-the-middle attacks:</a:t>
            </a:r>
          </a:p>
          <a:p>
            <a:pPr algn="just"/>
            <a:endParaRPr lang="en-IN" b="1" dirty="0"/>
          </a:p>
          <a:p>
            <a:pPr marL="342900" indent="-342900" algn="just">
              <a:buFont typeface="+mj-lt"/>
              <a:buAutoNum type="arabicPeriod"/>
            </a:pPr>
            <a:r>
              <a:rPr lang="en-IN" b="1" dirty="0"/>
              <a:t>Are a type of session hijacking</a:t>
            </a:r>
          </a:p>
          <a:p>
            <a:pPr marL="342900" indent="-342900" algn="just">
              <a:buFont typeface="+mj-lt"/>
              <a:buAutoNum type="arabicPeriod"/>
            </a:pPr>
            <a:r>
              <a:rPr lang="en-IN" b="1" dirty="0"/>
              <a:t>Involve attackers inserting themselves as relays or proxies in an ongoing, legitimate conversation or data transfer</a:t>
            </a:r>
          </a:p>
          <a:p>
            <a:pPr marL="342900" indent="-342900" algn="just">
              <a:buFont typeface="+mj-lt"/>
              <a:buAutoNum type="arabicPeriod"/>
            </a:pPr>
            <a:r>
              <a:rPr lang="en-IN" b="1" dirty="0"/>
              <a:t>Exploit the real-time nature of conversations and data transfers to go undetected</a:t>
            </a:r>
          </a:p>
          <a:p>
            <a:pPr marL="342900" indent="-342900" algn="just">
              <a:buFont typeface="+mj-lt"/>
              <a:buAutoNum type="arabicPeriod"/>
            </a:pPr>
            <a:r>
              <a:rPr lang="en-IN" b="1" dirty="0"/>
              <a:t>Allow attackers to intercept confidential data</a:t>
            </a:r>
          </a:p>
          <a:p>
            <a:pPr marL="342900" indent="-342900" algn="just">
              <a:buFont typeface="+mj-lt"/>
              <a:buAutoNum type="arabicPeriod"/>
            </a:pPr>
            <a:r>
              <a:rPr lang="en-IN" b="1" dirty="0"/>
              <a:t>Allow attackers to insert malicious data and links in a way indistinguishable from legitimate data</a:t>
            </a:r>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616851" y="-1958255"/>
            <a:ext cx="3566160" cy="3384550"/>
          </a:xfrm>
        </p:spPr>
        <p:txBody>
          <a:bodyPr>
            <a:normAutofit/>
          </a:bodyPr>
          <a:lstStyle/>
          <a:p>
            <a:r>
              <a:rPr lang="en-US" sz="3000" dirty="0"/>
              <a:t>What are the types of MITM</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20512" y="1797198"/>
            <a:ext cx="11736370" cy="4424493"/>
          </a:xfrm>
        </p:spPr>
        <p:txBody>
          <a:bodyPr/>
          <a:lstStyle/>
          <a:p>
            <a:pPr marL="457200" indent="-457200" algn="just">
              <a:buFont typeface="+mj-lt"/>
              <a:buAutoNum type="arabicPeriod"/>
            </a:pPr>
            <a:r>
              <a:rPr lang="en-US" dirty="0">
                <a:solidFill>
                  <a:schemeClr val="accent1">
                    <a:lumMod val="40000"/>
                    <a:lumOff val="60000"/>
                    <a:alpha val="60000"/>
                  </a:schemeClr>
                </a:solidFill>
              </a:rPr>
              <a:t>ARP Poisoning </a:t>
            </a:r>
            <a:r>
              <a:rPr lang="en-US" sz="1400" b="1" i="0" dirty="0">
                <a:effectLst/>
                <a:latin typeface="Source Serif Pro" panose="02040603050405020204" pitchFamily="18" charset="0"/>
              </a:rPr>
              <a:t>Address Resolution Protocol</a:t>
            </a:r>
            <a:r>
              <a:rPr lang="en-US" sz="1400" b="0" i="0" dirty="0">
                <a:effectLst/>
                <a:latin typeface="Source Serif Pro" panose="02040603050405020204" pitchFamily="18" charset="0"/>
              </a:rPr>
              <a:t> </a:t>
            </a:r>
            <a:r>
              <a:rPr lang="en-US" sz="1400" b="1" i="1" dirty="0">
                <a:effectLst/>
                <a:latin typeface="Georgia" panose="02040502050405020303" pitchFamily="18" charset="0"/>
              </a:rPr>
              <a:t>(ARP) </a:t>
            </a:r>
            <a:r>
              <a:rPr lang="en-US" sz="1400" b="0" i="0" dirty="0">
                <a:effectLst/>
                <a:latin typeface="Source Serif Pro" panose="02040603050405020204" pitchFamily="18" charset="0"/>
              </a:rPr>
              <a:t>poisoning is when an attacker sends falsified ARP messages over a local area network (LAN) to link an attacker’s MAC address with the IP address of a legitimate computer or server on the network</a:t>
            </a:r>
            <a:endParaRPr lang="en-US" sz="1400" dirty="0">
              <a:solidFill>
                <a:schemeClr val="accent1">
                  <a:lumMod val="40000"/>
                  <a:lumOff val="60000"/>
                  <a:alpha val="60000"/>
                </a:schemeClr>
              </a:solidFill>
            </a:endParaRPr>
          </a:p>
          <a:p>
            <a:pPr marL="457200" indent="-457200" algn="just">
              <a:buFont typeface="+mj-lt"/>
              <a:buAutoNum type="arabicPeriod"/>
            </a:pPr>
            <a:r>
              <a:rPr lang="en-US" dirty="0">
                <a:solidFill>
                  <a:schemeClr val="accent1">
                    <a:lumMod val="40000"/>
                    <a:lumOff val="60000"/>
                    <a:alpha val="60000"/>
                  </a:schemeClr>
                </a:solidFill>
              </a:rPr>
              <a:t>DNS Poisoning </a:t>
            </a:r>
            <a:r>
              <a:rPr lang="en-US" sz="1400" b="0" i="0" dirty="0">
                <a:effectLst/>
                <a:latin typeface="Source Serif Pro" panose="02040603050405020204" pitchFamily="18" charset="0"/>
              </a:rPr>
              <a:t>A </a:t>
            </a:r>
            <a:r>
              <a:rPr lang="en-US" sz="1400" b="1" i="0" dirty="0">
                <a:effectLst/>
                <a:latin typeface="Source Serif Pro" panose="02040603050405020204" pitchFamily="18" charset="0"/>
              </a:rPr>
              <a:t>Domain Name Server</a:t>
            </a:r>
            <a:r>
              <a:rPr lang="en-US" sz="1400" b="0" i="0" dirty="0">
                <a:effectLst/>
                <a:latin typeface="Source Serif Pro" panose="02040603050405020204" pitchFamily="18" charset="0"/>
              </a:rPr>
              <a:t> </a:t>
            </a:r>
            <a:r>
              <a:rPr lang="en-US" sz="1400" b="1" i="1" dirty="0">
                <a:effectLst/>
                <a:latin typeface="Georgia" panose="02040502050405020303" pitchFamily="18" charset="0"/>
              </a:rPr>
              <a:t>DNS </a:t>
            </a:r>
            <a:r>
              <a:rPr lang="en-US" sz="1400" b="0" i="0" dirty="0">
                <a:effectLst/>
                <a:latin typeface="Source Serif Pro" panose="02040603050405020204" pitchFamily="18" charset="0"/>
              </a:rPr>
              <a:t>lists the IP addresses associated with domain names, or the names of websites. A DNS server keeps track of the domain names and their associated IP addresses and sends users to the IP address associated with the website name they typed in</a:t>
            </a:r>
            <a:endParaRPr lang="en-US" sz="1400" dirty="0">
              <a:solidFill>
                <a:schemeClr val="accent1">
                  <a:lumMod val="40000"/>
                  <a:lumOff val="60000"/>
                  <a:alpha val="60000"/>
                </a:schemeClr>
              </a:solidFill>
            </a:endParaRPr>
          </a:p>
          <a:p>
            <a:pPr marL="457200" indent="-457200" algn="just">
              <a:buFont typeface="+mj-lt"/>
              <a:buAutoNum type="arabicPeriod"/>
            </a:pPr>
            <a:r>
              <a:rPr lang="en-US" dirty="0">
                <a:solidFill>
                  <a:schemeClr val="accent1">
                    <a:lumMod val="40000"/>
                    <a:lumOff val="60000"/>
                    <a:alpha val="60000"/>
                  </a:schemeClr>
                </a:solidFill>
              </a:rPr>
              <a:t>DDoS </a:t>
            </a:r>
            <a:r>
              <a:rPr lang="en-US" sz="1400" b="0" i="0" dirty="0">
                <a:effectLst/>
                <a:latin typeface="Source Serif Pro" panose="02040603050405020204" pitchFamily="18" charset="0"/>
              </a:rPr>
              <a:t>A distributed denial-of-service </a:t>
            </a:r>
            <a:r>
              <a:rPr lang="en-US" sz="1400" b="1" i="0" dirty="0">
                <a:effectLst/>
                <a:latin typeface="Source Serif Pro" panose="02040603050405020204" pitchFamily="18" charset="0"/>
              </a:rPr>
              <a:t>(DDoS)</a:t>
            </a:r>
            <a:r>
              <a:rPr lang="en-US" sz="1400" b="0" i="0" dirty="0">
                <a:effectLst/>
                <a:latin typeface="Source Serif Pro" panose="02040603050405020204" pitchFamily="18" charset="0"/>
              </a:rPr>
              <a:t> attack occurs when</a:t>
            </a:r>
            <a:r>
              <a:rPr lang="en-US" sz="1400" b="1" i="0" dirty="0">
                <a:effectLst/>
                <a:latin typeface="Source Serif Pro" panose="02040603050405020204" pitchFamily="18" charset="0"/>
              </a:rPr>
              <a:t> </a:t>
            </a:r>
            <a:r>
              <a:rPr lang="en-US" sz="1400" b="0" i="0" dirty="0">
                <a:effectLst/>
                <a:latin typeface="Source Serif Pro" panose="02040603050405020204" pitchFamily="18" charset="0"/>
              </a:rPr>
              <a:t>multiple systems flood the bandwidth or resources of a targeted system, usually one or more web servers. A DDoS attack uses more than one unique IP address</a:t>
            </a:r>
            <a:endParaRPr lang="en-US" sz="1400" dirty="0">
              <a:solidFill>
                <a:schemeClr val="accent1">
                  <a:lumMod val="40000"/>
                  <a:lumOff val="60000"/>
                  <a:alpha val="60000"/>
                </a:schemeClr>
              </a:solidFill>
            </a:endParaRPr>
          </a:p>
          <a:p>
            <a:pPr marL="457200" indent="-457200" algn="just">
              <a:buFont typeface="+mj-lt"/>
              <a:buAutoNum type="arabicPeriod"/>
            </a:pPr>
            <a:r>
              <a:rPr lang="en-US" dirty="0">
                <a:solidFill>
                  <a:schemeClr val="accent1">
                    <a:lumMod val="40000"/>
                    <a:lumOff val="60000"/>
                    <a:alpha val="60000"/>
                  </a:schemeClr>
                </a:solidFill>
              </a:rPr>
              <a:t>Packet Sniffing </a:t>
            </a:r>
            <a:r>
              <a:rPr lang="en-US" sz="1400" b="0" i="0" dirty="0">
                <a:effectLst/>
                <a:latin typeface="Source Serif Pro" panose="02040603050405020204" pitchFamily="18" charset="0"/>
              </a:rPr>
              <a:t>It is used to gather all confidential data passing over the network or system, of the victim by the attacker.</a:t>
            </a:r>
            <a:endParaRPr lang="en-US" sz="1400" dirty="0">
              <a:solidFill>
                <a:schemeClr val="accent1">
                  <a:lumMod val="40000"/>
                  <a:lumOff val="60000"/>
                  <a:alpha val="60000"/>
                </a:schemeClr>
              </a:solidFill>
            </a:endParaRPr>
          </a:p>
          <a:p>
            <a:pPr marL="457200" indent="-457200" algn="just">
              <a:buFont typeface="+mj-lt"/>
              <a:buAutoNum type="arabicPeriod"/>
            </a:pPr>
            <a:r>
              <a:rPr lang="en-US" dirty="0">
                <a:solidFill>
                  <a:schemeClr val="accent1">
                    <a:lumMod val="40000"/>
                    <a:lumOff val="60000"/>
                    <a:alpha val="60000"/>
                  </a:schemeClr>
                </a:solidFill>
              </a:rPr>
              <a:t>Packet Injection </a:t>
            </a:r>
            <a:r>
              <a:rPr lang="en-US" sz="1400" b="0" i="0" dirty="0">
                <a:effectLst/>
                <a:latin typeface="Source Serif Pro" panose="02040603050405020204" pitchFamily="18" charset="0"/>
              </a:rPr>
              <a:t>The hacker used to injects the packet in the victim's device's in the form of Malware so that hack the communication network between them.</a:t>
            </a:r>
            <a:endParaRPr lang="en-US" sz="1400" dirty="0">
              <a:solidFill>
                <a:schemeClr val="accent1">
                  <a:lumMod val="40000"/>
                  <a:lumOff val="60000"/>
                  <a:alpha val="60000"/>
                </a:schemeClr>
              </a:solidFill>
            </a:endParaRPr>
          </a:p>
          <a:p>
            <a:endParaRPr lang="en-US" dirty="0">
              <a:solidFill>
                <a:schemeClr val="accent1">
                  <a:lumMod val="40000"/>
                  <a:lumOff val="60000"/>
                  <a:alpha val="60000"/>
                </a:schemeClr>
              </a:solidFill>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34046" y="2798737"/>
            <a:ext cx="4500562" cy="2029113"/>
          </a:xfrm>
        </p:spPr>
        <p:txBody>
          <a:bodyPr/>
          <a:lstStyle/>
          <a:p>
            <a:r>
              <a:rPr lang="en-US" dirty="0"/>
              <a:t>How to prevent our self from MITM</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467" y="-1426972"/>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05850" y="2820079"/>
            <a:ext cx="6221412" cy="1563688"/>
          </a:xfrm>
        </p:spPr>
        <p:txBody>
          <a:bodyPr>
            <a:noAutofit/>
          </a:bodyPr>
          <a:lstStyle/>
          <a:p>
            <a:r>
              <a:rPr lang="en-US" dirty="0"/>
              <a:t>Use always secure connection/trusted connection</a:t>
            </a:r>
          </a:p>
          <a:p>
            <a:r>
              <a:rPr lang="en-US" dirty="0"/>
              <a:t>Avoid connecting the Wi-fi which is unencrypted</a:t>
            </a:r>
          </a:p>
          <a:p>
            <a:r>
              <a:rPr lang="en-US" dirty="0"/>
              <a:t>Enable Multi factor Authentication (MFA)</a:t>
            </a:r>
          </a:p>
          <a:p>
            <a:r>
              <a:rPr lang="en-US" dirty="0"/>
              <a:t>Don't login or sign up anywhere etc.</a:t>
            </a:r>
          </a:p>
          <a:p>
            <a:r>
              <a:rPr lang="en-US" dirty="0"/>
              <a:t>If working on the Public Computer check it's security certificate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52156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3"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43205" y="-786225"/>
            <a:ext cx="3565524" cy="3034657"/>
          </a:xfrm>
        </p:spPr>
        <p:txBody>
          <a:bodyPr vert="horz" wrap="square" lIns="0" tIns="0" rIns="0" bIns="0" rtlCol="0" anchor="b" anchorCtr="0">
            <a:normAutofit/>
          </a:bodyPr>
          <a:lstStyle/>
          <a:p>
            <a:pPr>
              <a:lnSpc>
                <a:spcPct val="100000"/>
              </a:lnSpc>
            </a:pPr>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tretch/>
        </p:blipFill>
        <p:spPr>
          <a:xfrm>
            <a:off x="8869363" y="1148671"/>
            <a:ext cx="2771775" cy="1572982"/>
          </a:xfrm>
          <a:custGeom>
            <a:avLst/>
            <a:gdLst/>
            <a:ahLst/>
            <a:cxnLst/>
            <a:rect l="l" t="t" r="r" b="b"/>
            <a:pathLst>
              <a:path w="2771775" h="2771775">
                <a:moveTo>
                  <a:pt x="0" y="0"/>
                </a:moveTo>
                <a:lnTo>
                  <a:pt x="2771775" y="0"/>
                </a:lnTo>
                <a:lnTo>
                  <a:pt x="2771775" y="2771775"/>
                </a:lnTo>
                <a:lnTo>
                  <a:pt x="0" y="2771775"/>
                </a:lnTo>
                <a:close/>
              </a:path>
            </a:pathLst>
          </a:custGeom>
        </p:spPr>
      </p:pic>
      <p:grpSp>
        <p:nvGrpSpPr>
          <p:cNvPr id="68" name="Group 51">
            <a:extLst>
              <a:ext uri="{FF2B5EF4-FFF2-40B4-BE49-F238E27FC236}">
                <a16:creationId xmlns:a16="http://schemas.microsoft.com/office/drawing/2014/main" id="{05A5D99C-8CA9-4688-A7A5-0D9C34AE30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16575" y="5165702"/>
            <a:ext cx="734257" cy="760506"/>
            <a:chOff x="5243759" y="1363788"/>
            <a:chExt cx="734257" cy="760506"/>
          </a:xfrm>
        </p:grpSpPr>
        <p:sp>
          <p:nvSpPr>
            <p:cNvPr id="53" name="Freeform 5">
              <a:extLst>
                <a:ext uri="{FF2B5EF4-FFF2-40B4-BE49-F238E27FC236}">
                  <a16:creationId xmlns:a16="http://schemas.microsoft.com/office/drawing/2014/main" id="{03F95395-CCA6-4A43-85F6-69571A5ABC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Freeform 6">
              <a:extLst>
                <a:ext uri="{FF2B5EF4-FFF2-40B4-BE49-F238E27FC236}">
                  <a16:creationId xmlns:a16="http://schemas.microsoft.com/office/drawing/2014/main" id="{4173C2D0-52E8-4925-8ED2-CF521F5EA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Freeform 8">
              <a:extLst>
                <a:ext uri="{FF2B5EF4-FFF2-40B4-BE49-F238E27FC236}">
                  <a16:creationId xmlns:a16="http://schemas.microsoft.com/office/drawing/2014/main" id="{1EB77B77-4A3B-4F2F-848A-78978F686F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19573" y="2916492"/>
            <a:ext cx="3893433" cy="2289419"/>
          </a:xfrm>
        </p:spPr>
        <p:txBody>
          <a:bodyPr vert="horz" wrap="square" lIns="0" tIns="0" rIns="0" bIns="0" rtlCol="0">
            <a:normAutofit/>
          </a:bodyPr>
          <a:lstStyle/>
          <a:p>
            <a:pPr marL="0" indent="0">
              <a:lnSpc>
                <a:spcPct val="100000"/>
              </a:lnSpc>
            </a:pPr>
            <a:r>
              <a:rPr lang="en-US" sz="2000" dirty="0">
                <a:solidFill>
                  <a:srgbClr val="CCFF66"/>
                </a:solidFill>
              </a:rPr>
              <a:t>Presenter :- Kaustubh Mani</a:t>
            </a:r>
          </a:p>
          <a:p>
            <a:pPr marL="0" indent="0">
              <a:lnSpc>
                <a:spcPct val="100000"/>
              </a:lnSpc>
            </a:pPr>
            <a:r>
              <a:rPr lang="en-US" sz="2000" dirty="0">
                <a:solidFill>
                  <a:srgbClr val="CCFF66"/>
                </a:solidFill>
              </a:rPr>
              <a:t>Email Address :- 2000030466@kluniversity.in</a:t>
            </a:r>
          </a:p>
        </p:txBody>
      </p:sp>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tretch/>
        </p:blipFill>
        <p:spPr>
          <a:xfrm>
            <a:off x="8869362" y="4136346"/>
            <a:ext cx="2771776" cy="1572982"/>
          </a:xfrm>
          <a:custGeom>
            <a:avLst/>
            <a:gdLst/>
            <a:ahLst/>
            <a:cxnLst/>
            <a:rect l="l" t="t" r="r" b="b"/>
            <a:pathLst>
              <a:path w="4090132" h="5759450">
                <a:moveTo>
                  <a:pt x="0" y="0"/>
                </a:moveTo>
                <a:lnTo>
                  <a:pt x="4090132" y="0"/>
                </a:lnTo>
                <a:lnTo>
                  <a:pt x="4090132" y="5759450"/>
                </a:lnTo>
                <a:lnTo>
                  <a:pt x="0" y="5759450"/>
                </a:lnTo>
                <a:close/>
              </a:path>
            </a:pathLst>
          </a:custGeo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pic>
        <p:nvPicPr>
          <p:cNvPr id="9" name="Picture 8" descr="A person with a beard">
            <a:extLst>
              <a:ext uri="{FF2B5EF4-FFF2-40B4-BE49-F238E27FC236}">
                <a16:creationId xmlns:a16="http://schemas.microsoft.com/office/drawing/2014/main" id="{6B89038F-C9D3-C460-611C-BC5084D04398}"/>
              </a:ext>
            </a:extLst>
          </p:cNvPr>
          <p:cNvPicPr>
            <a:picLocks noChangeAspect="1"/>
          </p:cNvPicPr>
          <p:nvPr/>
        </p:nvPicPr>
        <p:blipFill rotWithShape="1">
          <a:blip r:embed="rId4"/>
          <a:srcRect t="22145"/>
          <a:stretch/>
        </p:blipFill>
        <p:spPr>
          <a:xfrm>
            <a:off x="4729176" y="1634232"/>
            <a:ext cx="3795022" cy="3707518"/>
          </a:xfrm>
          <a:prstGeom prst="rect">
            <a:avLst/>
          </a:prstGeom>
        </p:spPr>
      </p:pic>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barn(inVertical)">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barn(inVertical)">
                                      <p:cBhvr>
                                        <p:cTn id="17"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{4DFA0062-A2EB-4A3B-814D-B06B3F0FAC3D}tf33713516_win32</Template>
  <TotalTime>1218</TotalTime>
  <Words>583</Words>
  <Application>Microsoft Office PowerPoint</Application>
  <PresentationFormat>Widescreen</PresentationFormat>
  <Paragraphs>47</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Gill Sans MT</vt:lpstr>
      <vt:lpstr>Source Serif Pro</vt:lpstr>
      <vt:lpstr>Walbaum Display</vt:lpstr>
      <vt:lpstr>3DFloatVTI</vt:lpstr>
      <vt:lpstr>Implementation Of Man-In-The-Middle attack (MITM)</vt:lpstr>
      <vt:lpstr>Agenda of the topic</vt:lpstr>
      <vt:lpstr>Introduction to MITM attack</vt:lpstr>
      <vt:lpstr>What is MITM attack</vt:lpstr>
      <vt:lpstr>What are the types of MITM</vt:lpstr>
      <vt:lpstr>How to prevent our self from MITM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Man-In-The-Middle attack (MITM)</dc:title>
  <dc:creator>kaustubh mani</dc:creator>
  <cp:lastModifiedBy>kaustubh mani</cp:lastModifiedBy>
  <cp:revision>2</cp:revision>
  <dcterms:created xsi:type="dcterms:W3CDTF">2022-08-22T06:46:07Z</dcterms:created>
  <dcterms:modified xsi:type="dcterms:W3CDTF">2022-11-23T18:55:10Z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