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sldIdLst>
    <p:sldId id="256" r:id="rId5"/>
    <p:sldId id="298" r:id="rId6"/>
    <p:sldId id="297" r:id="rId7"/>
    <p:sldId id="258" r:id="rId8"/>
    <p:sldId id="294" r:id="rId9"/>
    <p:sldId id="295" r:id="rId10"/>
    <p:sldId id="296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50" d="100"/>
          <a:sy n="50" d="100"/>
        </p:scale>
        <p:origin x="7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Spend Analytics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Krionics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Devize</a:t>
            </a:r>
            <a:r>
              <a:rPr lang="en-US" dirty="0">
                <a:solidFill>
                  <a:srgbClr val="FFFFFF"/>
                </a:solidFill>
              </a:rPr>
              <a:t> (Tanvir Islam/Manik Bali)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1F0F-2101-4628-9F9B-56F5FE27D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-163140"/>
            <a:ext cx="9720072" cy="1499616"/>
          </a:xfrm>
        </p:spPr>
        <p:txBody>
          <a:bodyPr/>
          <a:lstStyle/>
          <a:p>
            <a:r>
              <a:rPr lang="en-US" dirty="0"/>
              <a:t>ML/AI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51C027-9F8E-438A-A8EA-C7A02C479033}"/>
              </a:ext>
            </a:extLst>
          </p:cNvPr>
          <p:cNvSpPr/>
          <p:nvPr/>
        </p:nvSpPr>
        <p:spPr>
          <a:xfrm>
            <a:off x="4767309" y="1797373"/>
            <a:ext cx="2476870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much Profit/Loss and What is the reason ? 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513D1450-5BDE-4DBA-B32C-592FE2D1A4C2}"/>
              </a:ext>
            </a:extLst>
          </p:cNvPr>
          <p:cNvSpPr/>
          <p:nvPr/>
        </p:nvSpPr>
        <p:spPr>
          <a:xfrm>
            <a:off x="4691849" y="3093514"/>
            <a:ext cx="2627790" cy="11718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Data Profit and Loss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02AEFE-344F-420E-9BBB-4A1F0FB55A38}"/>
              </a:ext>
            </a:extLst>
          </p:cNvPr>
          <p:cNvCxnSpPr>
            <a:cxnSpLocks/>
          </p:cNvCxnSpPr>
          <p:nvPr/>
        </p:nvCxnSpPr>
        <p:spPr>
          <a:xfrm flipH="1">
            <a:off x="2783150" y="3688317"/>
            <a:ext cx="168675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FC283E-2200-4755-992D-41BC49D14248}"/>
              </a:ext>
            </a:extLst>
          </p:cNvPr>
          <p:cNvCxnSpPr>
            <a:cxnSpLocks/>
          </p:cNvCxnSpPr>
          <p:nvPr/>
        </p:nvCxnSpPr>
        <p:spPr>
          <a:xfrm flipH="1">
            <a:off x="7525305" y="3680919"/>
            <a:ext cx="168675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C351A-3942-44CC-97CF-A46F3A90F562}"/>
              </a:ext>
            </a:extLst>
          </p:cNvPr>
          <p:cNvCxnSpPr>
            <a:stCxn id="4" idx="2"/>
          </p:cNvCxnSpPr>
          <p:nvPr/>
        </p:nvCxnSpPr>
        <p:spPr>
          <a:xfrm>
            <a:off x="6005744" y="2498709"/>
            <a:ext cx="0" cy="5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0392F6-3116-4446-A13C-B28553755E73}"/>
              </a:ext>
            </a:extLst>
          </p:cNvPr>
          <p:cNvCxnSpPr/>
          <p:nvPr/>
        </p:nvCxnSpPr>
        <p:spPr>
          <a:xfrm>
            <a:off x="9212062" y="3679440"/>
            <a:ext cx="0" cy="5326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31C1A7-22CE-41E0-8ACE-994AC3769312}"/>
              </a:ext>
            </a:extLst>
          </p:cNvPr>
          <p:cNvCxnSpPr/>
          <p:nvPr/>
        </p:nvCxnSpPr>
        <p:spPr>
          <a:xfrm>
            <a:off x="2783150" y="3688317"/>
            <a:ext cx="0" cy="67470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2F8943-90B1-4FED-AFB1-F03CCAB68535}"/>
              </a:ext>
            </a:extLst>
          </p:cNvPr>
          <p:cNvSpPr txBox="1"/>
          <p:nvPr/>
        </p:nvSpPr>
        <p:spPr>
          <a:xfrm>
            <a:off x="3013969" y="3244433"/>
            <a:ext cx="103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C35F97-B745-4847-8D4B-8CB85BBE4A1A}"/>
              </a:ext>
            </a:extLst>
          </p:cNvPr>
          <p:cNvSpPr txBox="1"/>
          <p:nvPr/>
        </p:nvSpPr>
        <p:spPr>
          <a:xfrm>
            <a:off x="7958831" y="3212167"/>
            <a:ext cx="103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02E491-4EB8-47E4-B627-39151010EF9E}"/>
              </a:ext>
            </a:extLst>
          </p:cNvPr>
          <p:cNvSpPr/>
          <p:nvPr/>
        </p:nvSpPr>
        <p:spPr>
          <a:xfrm>
            <a:off x="1211802" y="4638226"/>
            <a:ext cx="1065321" cy="42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Examine Loss making Products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EDBB80-80BB-47A4-B6B0-C57314F867AA}"/>
              </a:ext>
            </a:extLst>
          </p:cNvPr>
          <p:cNvSpPr/>
          <p:nvPr/>
        </p:nvSpPr>
        <p:spPr>
          <a:xfrm>
            <a:off x="2392532" y="4638226"/>
            <a:ext cx="835981" cy="42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Examine Loss making Countries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1E1652-E0A0-4FF6-87EF-E0029D595170}"/>
              </a:ext>
            </a:extLst>
          </p:cNvPr>
          <p:cNvSpPr/>
          <p:nvPr/>
        </p:nvSpPr>
        <p:spPr>
          <a:xfrm>
            <a:off x="3478567" y="4673738"/>
            <a:ext cx="991340" cy="39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Examine Loss making Time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A22724-78E1-461E-A24C-2F3B25D6BE70}"/>
              </a:ext>
            </a:extLst>
          </p:cNvPr>
          <p:cNvCxnSpPr>
            <a:cxnSpLocks/>
          </p:cNvCxnSpPr>
          <p:nvPr/>
        </p:nvCxnSpPr>
        <p:spPr>
          <a:xfrm flipH="1">
            <a:off x="2030027" y="4363019"/>
            <a:ext cx="168675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8618E3B-5E99-423F-A598-7AB1CA40D315}"/>
              </a:ext>
            </a:extLst>
          </p:cNvPr>
          <p:cNvSpPr/>
          <p:nvPr/>
        </p:nvSpPr>
        <p:spPr>
          <a:xfrm>
            <a:off x="7019277" y="4602714"/>
            <a:ext cx="1065321" cy="42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Examine Profit making Products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D0F308-28AF-4C1E-B570-2C4E41C3AF8F}"/>
              </a:ext>
            </a:extLst>
          </p:cNvPr>
          <p:cNvSpPr/>
          <p:nvPr/>
        </p:nvSpPr>
        <p:spPr>
          <a:xfrm>
            <a:off x="8200007" y="4602714"/>
            <a:ext cx="991340" cy="42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Examine Profits' making Countries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7C9A30-95E3-48EE-8ABF-6F16CF27E704}"/>
              </a:ext>
            </a:extLst>
          </p:cNvPr>
          <p:cNvSpPr/>
          <p:nvPr/>
        </p:nvSpPr>
        <p:spPr>
          <a:xfrm>
            <a:off x="9286042" y="4638226"/>
            <a:ext cx="991340" cy="39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Examine  Profit making Time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5A6E72-D203-4258-954C-12B154DACE66}"/>
              </a:ext>
            </a:extLst>
          </p:cNvPr>
          <p:cNvCxnSpPr>
            <a:cxnSpLocks/>
          </p:cNvCxnSpPr>
          <p:nvPr/>
        </p:nvCxnSpPr>
        <p:spPr>
          <a:xfrm flipH="1">
            <a:off x="8200007" y="4278462"/>
            <a:ext cx="168675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F9BBDC-0F92-4806-AEA1-75179B7E40A0}"/>
              </a:ext>
            </a:extLst>
          </p:cNvPr>
          <p:cNvSpPr txBox="1"/>
          <p:nvPr/>
        </p:nvSpPr>
        <p:spPr>
          <a:xfrm>
            <a:off x="3773370" y="5894261"/>
            <a:ext cx="44647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Profit/Loss = M/L Model( Time/Market/Product)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BC4233-43BC-4640-8FFA-0465BC597BB8}"/>
              </a:ext>
            </a:extLst>
          </p:cNvPr>
          <p:cNvSpPr/>
          <p:nvPr/>
        </p:nvSpPr>
        <p:spPr>
          <a:xfrm>
            <a:off x="466928" y="889217"/>
            <a:ext cx="11498093" cy="5764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640369-41CC-4D9F-B327-368875261A72}"/>
              </a:ext>
            </a:extLst>
          </p:cNvPr>
          <p:cNvSpPr txBox="1"/>
          <p:nvPr/>
        </p:nvSpPr>
        <p:spPr>
          <a:xfrm>
            <a:off x="8997519" y="5226101"/>
            <a:ext cx="2898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takes into account, 1.overlaps between loss and profit</a:t>
            </a:r>
          </a:p>
          <a:p>
            <a:r>
              <a:rPr lang="en-US" dirty="0"/>
              <a:t> 2.Trends</a:t>
            </a:r>
          </a:p>
          <a:p>
            <a:r>
              <a:rPr lang="en-US" dirty="0"/>
              <a:t>3.Variations and correlations </a:t>
            </a:r>
          </a:p>
        </p:txBody>
      </p:sp>
    </p:spTree>
    <p:extLst>
      <p:ext uri="{BB962C8B-B14F-4D97-AF65-F5344CB8AC3E}">
        <p14:creationId xmlns:p14="http://schemas.microsoft.com/office/powerpoint/2010/main" val="267080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986B-D19F-4999-ACF4-B603E6C1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133F-3812-4CEC-85BF-F5BDE4C54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964987"/>
          </a:xfrm>
        </p:spPr>
        <p:txBody>
          <a:bodyPr/>
          <a:lstStyle/>
          <a:p>
            <a:r>
              <a:rPr lang="en-US" dirty="0"/>
              <a:t>How does the data look like</a:t>
            </a:r>
          </a:p>
          <a:p>
            <a:r>
              <a:rPr lang="en-US" dirty="0"/>
              <a:t>What influences margin/loss</a:t>
            </a:r>
          </a:p>
          <a:p>
            <a:r>
              <a:rPr lang="en-US" dirty="0"/>
              <a:t>What are dominant variables that caused the drop in 2017 Q3</a:t>
            </a:r>
          </a:p>
          <a:p>
            <a:r>
              <a:rPr lang="en-US" dirty="0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59973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848B-540B-4E99-A62E-3D5D6AA9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96" y="254476"/>
            <a:ext cx="9720072" cy="1499616"/>
          </a:xfrm>
        </p:spPr>
        <p:txBody>
          <a:bodyPr/>
          <a:lstStyle/>
          <a:p>
            <a:r>
              <a:rPr lang="en-US" dirty="0"/>
              <a:t>Margin/Loss Variation over time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CFB257-E884-4C14-B34C-6F23327C4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934363"/>
              </p:ext>
            </p:extLst>
          </p:nvPr>
        </p:nvGraphicFramePr>
        <p:xfrm>
          <a:off x="1147864" y="4875989"/>
          <a:ext cx="3686783" cy="129719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15832">
                  <a:extLst>
                    <a:ext uri="{9D8B030D-6E8A-4147-A177-3AD203B41FA5}">
                      <a16:colId xmlns:a16="http://schemas.microsoft.com/office/drawing/2014/main" val="2161527357"/>
                    </a:ext>
                  </a:extLst>
                </a:gridCol>
                <a:gridCol w="1206355">
                  <a:extLst>
                    <a:ext uri="{9D8B030D-6E8A-4147-A177-3AD203B41FA5}">
                      <a16:colId xmlns:a16="http://schemas.microsoft.com/office/drawing/2014/main" val="2374586655"/>
                    </a:ext>
                  </a:extLst>
                </a:gridCol>
                <a:gridCol w="1264596">
                  <a:extLst>
                    <a:ext uri="{9D8B030D-6E8A-4147-A177-3AD203B41FA5}">
                      <a16:colId xmlns:a16="http://schemas.microsoft.com/office/drawing/2014/main" val="2257497795"/>
                    </a:ext>
                  </a:extLst>
                </a:gridCol>
              </a:tblGrid>
              <a:tr h="419997">
                <a:tc>
                  <a:txBody>
                    <a:bodyPr/>
                    <a:lstStyle/>
                    <a:p>
                      <a:r>
                        <a:rPr lang="en-US" sz="1200" b="1" dirty="0"/>
                        <a:t>Correlation Matrix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 Price</a:t>
                      </a:r>
                      <a:endParaRPr lang="en-US" sz="12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Selling Price</a:t>
                      </a:r>
                      <a:endParaRPr lang="en-US" sz="12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18729"/>
                  </a:ext>
                </a:extLst>
              </a:tr>
              <a:tr h="419997">
                <a:tc>
                  <a:txBody>
                    <a:bodyPr/>
                    <a:lstStyle/>
                    <a:p>
                      <a:r>
                        <a:rPr lang="en-US" sz="1200" dirty="0"/>
                        <a:t>Margin(SP-CP)</a:t>
                      </a:r>
                      <a:endParaRPr lang="en-US" sz="12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0.85, 3.4 e-12 </a:t>
                      </a:r>
                      <a:endParaRPr lang="en-US" sz="12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 0.9, 2.7 e-20</a:t>
                      </a:r>
                      <a:endParaRPr lang="en-US" sz="1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03326"/>
                  </a:ext>
                </a:extLst>
              </a:tr>
              <a:tr h="419997">
                <a:tc>
                  <a:txBody>
                    <a:bodyPr/>
                    <a:lstStyle/>
                    <a:p>
                      <a:r>
                        <a:rPr lang="en-US" sz="1200" dirty="0"/>
                        <a:t>Loss (SP-CP)</a:t>
                      </a:r>
                      <a:endParaRPr lang="en-US" sz="12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-0.9, 5.0 e-15</a:t>
                      </a:r>
                      <a:endParaRPr lang="en-US" sz="12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-0.64, 9.7e-06</a:t>
                      </a:r>
                      <a:endParaRPr lang="en-US" sz="12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61857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4DC8648-432F-44AF-BE62-04AC79D5A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1" t="6042" r="6812"/>
          <a:stretch/>
        </p:blipFill>
        <p:spPr>
          <a:xfrm>
            <a:off x="990602" y="1871136"/>
            <a:ext cx="3844045" cy="25990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96B3D-3665-4F12-AFA4-DA3B62AC91CB}"/>
              </a:ext>
            </a:extLst>
          </p:cNvPr>
          <p:cNvSpPr txBox="1"/>
          <p:nvPr/>
        </p:nvSpPr>
        <p:spPr>
          <a:xfrm>
            <a:off x="5408322" y="4875989"/>
            <a:ext cx="52191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Margin curve</a:t>
            </a:r>
          </a:p>
          <a:p>
            <a:pPr marL="800100" lvl="1" indent="-342900">
              <a:buAutoNum type="arabicPeriod"/>
            </a:pPr>
            <a:r>
              <a:rPr lang="en-US" sz="1500" dirty="0"/>
              <a:t>Margin calculated as SP-CP</a:t>
            </a:r>
          </a:p>
          <a:p>
            <a:pPr marL="800100" lvl="1" indent="-342900">
              <a:buAutoNum type="arabicPeriod"/>
            </a:pPr>
            <a:r>
              <a:rPr lang="en-US" sz="1500" dirty="0"/>
              <a:t>Margin is over 100 time the loss. </a:t>
            </a:r>
          </a:p>
          <a:p>
            <a:pPr marL="800100" lvl="1" indent="-342900">
              <a:buAutoNum type="arabicPeriod"/>
            </a:pPr>
            <a:r>
              <a:rPr lang="en-US" sz="1500" dirty="0"/>
              <a:t>Margin grows steadily over the period of study</a:t>
            </a:r>
          </a:p>
          <a:p>
            <a:pPr marL="800100" lvl="1" indent="-342900">
              <a:buAutoNum type="arabicPeriod"/>
            </a:pPr>
            <a:r>
              <a:rPr lang="en-US" sz="1500" dirty="0"/>
              <a:t>Loss is steady but increases after Q3 2017</a:t>
            </a:r>
          </a:p>
          <a:p>
            <a:pPr marL="800100" lvl="1" indent="-342900">
              <a:buAutoNum type="arabicPeriod"/>
            </a:pPr>
            <a:r>
              <a:rPr lang="en-US" sz="1500" dirty="0"/>
              <a:t>Margin ties ( </a:t>
            </a:r>
            <a:r>
              <a:rPr lang="en-US" sz="1500" dirty="0" err="1"/>
              <a:t>Corr</a:t>
            </a:r>
            <a:r>
              <a:rPr lang="en-US" sz="1500" dirty="0"/>
              <a:t>= 0.9 )more with Selling price</a:t>
            </a:r>
          </a:p>
          <a:p>
            <a:pPr marL="800100" lvl="1" indent="-342900">
              <a:buAutoNum type="arabicPeriod"/>
            </a:pPr>
            <a:r>
              <a:rPr lang="en-US" sz="1500" dirty="0"/>
              <a:t>Loss ties (Corr-0.9) more with Cost Price</a:t>
            </a:r>
          </a:p>
          <a:p>
            <a:pPr marL="800100" lvl="1" indent="-342900">
              <a:buAutoNum type="arabicPeriod"/>
            </a:pPr>
            <a:r>
              <a:rPr lang="en-US" sz="1500" dirty="0"/>
              <a:t>Essentially implying that margin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47DE84-0994-4A17-B643-425D06A33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71" t="5282" r="7354"/>
          <a:stretch/>
        </p:blipFill>
        <p:spPr>
          <a:xfrm>
            <a:off x="4964900" y="1754092"/>
            <a:ext cx="4684938" cy="283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0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749030" y="57335"/>
            <a:ext cx="10501797" cy="1216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 dirty="0"/>
              <a:t>PROFIT/Loss  CHANGE</a:t>
            </a:r>
            <a:endParaRPr dirty="0"/>
          </a:p>
        </p:txBody>
      </p:sp>
      <p:pic>
        <p:nvPicPr>
          <p:cNvPr id="115" name="Google Shape;115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729" t="5788" r="6878"/>
          <a:stretch/>
        </p:blipFill>
        <p:spPr>
          <a:xfrm>
            <a:off x="5687965" y="1274125"/>
            <a:ext cx="4294381" cy="23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 l="6820" t="6042" r="6812"/>
          <a:stretch/>
        </p:blipFill>
        <p:spPr>
          <a:xfrm>
            <a:off x="941173" y="1276362"/>
            <a:ext cx="4085520" cy="24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/>
          <p:nvPr/>
        </p:nvSpPr>
        <p:spPr>
          <a:xfrm>
            <a:off x="2491375" y="2052500"/>
            <a:ext cx="777900" cy="778500"/>
          </a:xfrm>
          <a:prstGeom prst="ellipse">
            <a:avLst/>
          </a:prstGeom>
          <a:noFill/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18" name="Google Shape;118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 l="4304" t="3624" r="5969"/>
          <a:stretch/>
        </p:blipFill>
        <p:spPr>
          <a:xfrm>
            <a:off x="5638638" y="3998814"/>
            <a:ext cx="4294381" cy="282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6">
            <a:alphaModFix/>
          </a:blip>
          <a:srcRect t="4894" r="5715"/>
          <a:stretch/>
        </p:blipFill>
        <p:spPr>
          <a:xfrm>
            <a:off x="592950" y="3822124"/>
            <a:ext cx="4416795" cy="30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 descr="Image result for dy /dx"/>
          <p:cNvPicPr preferRelativeResize="0"/>
          <p:nvPr/>
        </p:nvPicPr>
        <p:blipFill rotWithShape="1">
          <a:blip r:embed="rId7">
            <a:alphaModFix/>
          </a:blip>
          <a:srcRect l="21396"/>
          <a:stretch/>
        </p:blipFill>
        <p:spPr>
          <a:xfrm>
            <a:off x="5076020" y="2080687"/>
            <a:ext cx="611945" cy="7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 descr="Image result for dy /dx"/>
          <p:cNvPicPr preferRelativeResize="0"/>
          <p:nvPr/>
        </p:nvPicPr>
        <p:blipFill rotWithShape="1">
          <a:blip r:embed="rId7">
            <a:alphaModFix/>
          </a:blip>
          <a:srcRect l="21396"/>
          <a:stretch/>
        </p:blipFill>
        <p:spPr>
          <a:xfrm>
            <a:off x="5026693" y="4863740"/>
            <a:ext cx="611945" cy="7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17;p3">
            <a:extLst>
              <a:ext uri="{FF2B5EF4-FFF2-40B4-BE49-F238E27FC236}">
                <a16:creationId xmlns:a16="http://schemas.microsoft.com/office/drawing/2014/main" id="{A9BCF1C8-7EFA-44AB-B82A-65DF3E229DBB}"/>
              </a:ext>
            </a:extLst>
          </p:cNvPr>
          <p:cNvSpPr/>
          <p:nvPr/>
        </p:nvSpPr>
        <p:spPr>
          <a:xfrm>
            <a:off x="2491375" y="5473393"/>
            <a:ext cx="777900" cy="778500"/>
          </a:xfrm>
          <a:prstGeom prst="ellipse">
            <a:avLst/>
          </a:prstGeom>
          <a:noFill/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A643FA-7F64-4E66-BCC0-EFCF62EFF9F3}"/>
              </a:ext>
            </a:extLst>
          </p:cNvPr>
          <p:cNvSpPr txBox="1"/>
          <p:nvPr/>
        </p:nvSpPr>
        <p:spPr>
          <a:xfrm>
            <a:off x="10116765" y="3143772"/>
            <a:ext cx="1926077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Profit and Loss get negatively impacted in the same quarter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51B9F9-A72D-4C97-B111-C0DA9C8E2CAE}"/>
              </a:ext>
            </a:extLst>
          </p:cNvPr>
          <p:cNvSpPr txBox="1">
            <a:spLocks/>
          </p:cNvSpPr>
          <p:nvPr/>
        </p:nvSpPr>
        <p:spPr>
          <a:xfrm>
            <a:off x="1530755" y="57335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Moving forward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ABBD0-2014-4D05-9954-B0B693A19BF7}"/>
              </a:ext>
            </a:extLst>
          </p:cNvPr>
          <p:cNvSpPr txBox="1"/>
          <p:nvPr/>
        </p:nvSpPr>
        <p:spPr>
          <a:xfrm>
            <a:off x="1052208" y="2661312"/>
            <a:ext cx="10087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Quarters with +</a:t>
            </a:r>
            <a:r>
              <a:rPr lang="en-US" dirty="0" err="1"/>
              <a:t>ive</a:t>
            </a:r>
            <a:r>
              <a:rPr lang="en-US" dirty="0"/>
              <a:t> and –</a:t>
            </a:r>
            <a:r>
              <a:rPr lang="en-US" dirty="0" err="1"/>
              <a:t>ve</a:t>
            </a:r>
            <a:r>
              <a:rPr lang="en-US" dirty="0"/>
              <a:t> Rates of Change and analyze the differences.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would give us an idea of what changes from rise in profits to loss in profits</a:t>
            </a:r>
          </a:p>
        </p:txBody>
      </p:sp>
    </p:spTree>
    <p:extLst>
      <p:ext uri="{BB962C8B-B14F-4D97-AF65-F5344CB8AC3E}">
        <p14:creationId xmlns:p14="http://schemas.microsoft.com/office/powerpoint/2010/main" val="403320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608E-35C3-D142-9185-5E6611A4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32" y="-132644"/>
            <a:ext cx="9720072" cy="1499616"/>
          </a:xfrm>
        </p:spPr>
        <p:txBody>
          <a:bodyPr/>
          <a:lstStyle/>
          <a:p>
            <a:r>
              <a:rPr lang="en-US" dirty="0"/>
              <a:t>Profit reduction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ED3F3-8AF0-5443-80E1-8F5E7C41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32" y="3745645"/>
            <a:ext cx="4237429" cy="3112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A51B66-2182-BD49-B7D1-B9072E7CF6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1" t="6042" r="6812"/>
          <a:stretch/>
        </p:blipFill>
        <p:spPr>
          <a:xfrm>
            <a:off x="3816415" y="801848"/>
            <a:ext cx="4670006" cy="3157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EBDC39-696B-C043-B4C8-A6E57F9D3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197" y="3745645"/>
            <a:ext cx="4221677" cy="306278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B6CFF15-EBB7-1A48-B69A-A8E06E7CDA0C}"/>
              </a:ext>
            </a:extLst>
          </p:cNvPr>
          <p:cNvSpPr/>
          <p:nvPr/>
        </p:nvSpPr>
        <p:spPr>
          <a:xfrm>
            <a:off x="5700156" y="1733797"/>
            <a:ext cx="90252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F40D27-A07F-3646-9442-8C4257F41279}"/>
              </a:ext>
            </a:extLst>
          </p:cNvPr>
          <p:cNvSpPr/>
          <p:nvPr/>
        </p:nvSpPr>
        <p:spPr>
          <a:xfrm>
            <a:off x="2729345" y="4190010"/>
            <a:ext cx="90252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760720-8FFB-4743-9F01-1FBE296D8E7E}"/>
              </a:ext>
            </a:extLst>
          </p:cNvPr>
          <p:cNvSpPr/>
          <p:nvPr/>
        </p:nvSpPr>
        <p:spPr>
          <a:xfrm>
            <a:off x="8688779" y="4362637"/>
            <a:ext cx="902525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9FE75-2A74-7747-A6DE-C3BD7AD5F56E}"/>
              </a:ext>
            </a:extLst>
          </p:cNvPr>
          <p:cNvSpPr txBox="1"/>
          <p:nvPr/>
        </p:nvSpPr>
        <p:spPr>
          <a:xfrm>
            <a:off x="8597735" y="1531917"/>
            <a:ext cx="3325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Due to:</a:t>
            </a:r>
          </a:p>
          <a:p>
            <a:r>
              <a:rPr lang="en-US" dirty="0"/>
              <a:t>Reduced growth in Germany</a:t>
            </a:r>
          </a:p>
          <a:p>
            <a:r>
              <a:rPr lang="en-US" dirty="0"/>
              <a:t>and </a:t>
            </a:r>
          </a:p>
          <a:p>
            <a:r>
              <a:rPr lang="en-US" dirty="0"/>
              <a:t>Less revenue from Penumbra European </a:t>
            </a:r>
            <a:r>
              <a:rPr lang="en-US" dirty="0" err="1"/>
              <a:t>Gmbh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5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608E-35C3-D142-9185-5E6611A4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32" y="-132644"/>
            <a:ext cx="9720072" cy="1499616"/>
          </a:xfrm>
        </p:spPr>
        <p:txBody>
          <a:bodyPr/>
          <a:lstStyle/>
          <a:p>
            <a:r>
              <a:rPr lang="en-US" dirty="0"/>
              <a:t>Dominant growth signals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9FE75-2A74-7747-A6DE-C3BD7AD5F56E}"/>
              </a:ext>
            </a:extLst>
          </p:cNvPr>
          <p:cNvSpPr txBox="1"/>
          <p:nvPr/>
        </p:nvSpPr>
        <p:spPr>
          <a:xfrm>
            <a:off x="2165352" y="4697397"/>
            <a:ext cx="3325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Neuro </a:t>
            </a:r>
            <a:r>
              <a:rPr lang="en-US" b="1" dirty="0" err="1"/>
              <a:t>Thrombecomy</a:t>
            </a:r>
            <a:r>
              <a:rPr lang="en-US" b="1" dirty="0"/>
              <a:t> and Peripheral </a:t>
            </a:r>
            <a:r>
              <a:rPr lang="en-US" b="1" dirty="0" err="1"/>
              <a:t>Thrombectomy</a:t>
            </a:r>
            <a:r>
              <a:rPr lang="en-US" b="1" dirty="0"/>
              <a:t>, ACE68, and 5MAXACE are contributing to the growth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96C21-75B0-6A45-9131-47756FF10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85" y="1117590"/>
            <a:ext cx="4357301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5AEBB9-42F0-C649-B259-9480D1562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514" y="224284"/>
            <a:ext cx="4411362" cy="320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D10BA9-A7F4-E645-A7AB-7FE55D54F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514" y="3447125"/>
            <a:ext cx="4357302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2C1573-E693-48FE-A990-4DACDC55D5A7}"/>
              </a:ext>
            </a:extLst>
          </p:cNvPr>
          <p:cNvSpPr txBox="1"/>
          <p:nvPr/>
        </p:nvSpPr>
        <p:spPr>
          <a:xfrm>
            <a:off x="5301574" y="6064188"/>
            <a:ext cx="192607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Underlying reason is cost increase</a:t>
            </a:r>
          </a:p>
        </p:txBody>
      </p:sp>
    </p:spTree>
    <p:extLst>
      <p:ext uri="{BB962C8B-B14F-4D97-AF65-F5344CB8AC3E}">
        <p14:creationId xmlns:p14="http://schemas.microsoft.com/office/powerpoint/2010/main" val="3722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098F-EF32-4F76-9F5F-0653206E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F86D-3B87-47DB-BB5A-3F41208A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+</a:t>
            </a:r>
            <a:r>
              <a:rPr lang="en-US" dirty="0" err="1"/>
              <a:t>ive</a:t>
            </a:r>
            <a:r>
              <a:rPr lang="en-US" dirty="0"/>
              <a:t> from –</a:t>
            </a:r>
            <a:r>
              <a:rPr lang="en-US" dirty="0" err="1"/>
              <a:t>ive</a:t>
            </a:r>
            <a:r>
              <a:rPr lang="en-US" dirty="0"/>
              <a:t> Quarters and analyze data and see what has changed.</a:t>
            </a:r>
          </a:p>
          <a:p>
            <a:r>
              <a:rPr lang="en-US" dirty="0"/>
              <a:t>Starting point could be the </a:t>
            </a:r>
            <a:r>
              <a:rPr lang="en-US" dirty="0" err="1"/>
              <a:t>analyziz</a:t>
            </a:r>
            <a:r>
              <a:rPr lang="en-US" dirty="0"/>
              <a:t> that we done and know potentially which </a:t>
            </a:r>
            <a:r>
              <a:rPr lang="en-US" dirty="0" err="1"/>
              <a:t>partnumbers</a:t>
            </a:r>
            <a:r>
              <a:rPr lang="en-US" dirty="0"/>
              <a:t>/countries/dates are profit and loss making.</a:t>
            </a:r>
          </a:p>
        </p:txBody>
      </p:sp>
    </p:spTree>
    <p:extLst>
      <p:ext uri="{BB962C8B-B14F-4D97-AF65-F5344CB8AC3E}">
        <p14:creationId xmlns:p14="http://schemas.microsoft.com/office/powerpoint/2010/main" val="310281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02EC-FFFA-460B-B1FC-7AC84D4D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5DA7-A159-4341-BD20-F6F942C2D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Preliminary analysis of loss curve does not show a certain reason of the loss </a:t>
            </a:r>
            <a:r>
              <a:rPr lang="en-US" dirty="0" err="1"/>
              <a:t>upto</a:t>
            </a:r>
            <a:r>
              <a:rPr lang="en-US" dirty="0"/>
              <a:t> 2017 Q3. </a:t>
            </a:r>
          </a:p>
          <a:p>
            <a:pPr marL="0" indent="0">
              <a:buNone/>
            </a:pPr>
            <a:r>
              <a:rPr lang="en-US" dirty="0"/>
              <a:t>From Q3 till 2019 the loss increases with rising costs.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01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375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Twentieth Century</vt:lpstr>
      <vt:lpstr>Wingdings 3</vt:lpstr>
      <vt:lpstr>Integral</vt:lpstr>
      <vt:lpstr>Spend Analytics forecasting</vt:lpstr>
      <vt:lpstr>Contents</vt:lpstr>
      <vt:lpstr>Margin/Loss Variation over time</vt:lpstr>
      <vt:lpstr>PROFIT/Loss  CHANGE</vt:lpstr>
      <vt:lpstr>PowerPoint Presentation</vt:lpstr>
      <vt:lpstr>Profit reduction</vt:lpstr>
      <vt:lpstr>Dominant growth signals</vt:lpstr>
      <vt:lpstr>Strategy for Analysis</vt:lpstr>
      <vt:lpstr>Future work</vt:lpstr>
      <vt:lpstr>ML/AI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2019-08-22T17:34:10Z</dcterms:created>
  <dcterms:modified xsi:type="dcterms:W3CDTF">2023-08-21T22:30:05Z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