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89" r:id="rId5"/>
    <p:sldId id="297" r:id="rId6"/>
    <p:sldId id="290" r:id="rId7"/>
    <p:sldId id="291" r:id="rId8"/>
    <p:sldId id="305" r:id="rId9"/>
    <p:sldId id="292" r:id="rId10"/>
    <p:sldId id="295" r:id="rId11"/>
    <p:sldId id="294" r:id="rId12"/>
    <p:sldId id="298" r:id="rId13"/>
    <p:sldId id="296" r:id="rId14"/>
    <p:sldId id="299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ustomXml" Target="../customXml/item3.xml"/><Relationship Id="rId30" Type="http://schemas.openxmlformats.org/officeDocument/2006/relationships/customXml" Target="../customXml/item2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/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/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5" name="Content Placeholder 2"/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90204" pitchFamily="34" charset="0"/>
              <a:buNone/>
              <a:defRPr sz="2000">
                <a:latin typeface="+mn-lt"/>
              </a:defRPr>
            </a:lvl1pPr>
            <a:lvl2pPr marL="347980" indent="0" algn="ctr">
              <a:buFont typeface="Arial" panose="020B060402020209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9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9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9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2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41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/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/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/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/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/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90204" pitchFamily="34" charset="0"/>
              <a:buNone/>
              <a:defRPr sz="2000">
                <a:latin typeface="+mn-lt"/>
              </a:defRPr>
            </a:lvl1pPr>
            <a:lvl2pPr marL="2832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2pPr>
            <a:lvl3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3pPr>
            <a:lvl4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4pPr>
            <a:lvl5pPr marL="11341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90204" pitchFamily="34" charset="0"/>
              <a:buNone/>
              <a:defRPr sz="2000">
                <a:latin typeface="+mn-lt"/>
              </a:defRPr>
            </a:lvl1pPr>
            <a:lvl2pPr marL="2832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2pPr>
            <a:lvl3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3pPr>
            <a:lvl4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4pPr>
            <a:lvl5pPr marL="11341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/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225" indent="-530225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225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225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225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2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41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2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705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265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4110" indent="-283210">
              <a:spcBef>
                <a:spcPts val="1000"/>
              </a:spcBef>
              <a:buFont typeface="Arial" panose="020B060402020209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/>
              <a:t>BASH SCRIPTING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4816" y="757849"/>
            <a:ext cx="9779183" cy="1910006"/>
          </a:xfrm>
        </p:spPr>
        <p:txBody>
          <a:bodyPr/>
          <a:lstStyle/>
          <a:p>
            <a:r>
              <a:rPr lang="en-US" sz="2100">
                <a:solidFill>
                  <a:srgbClr val="273239"/>
                </a:solidFill>
              </a:rPr>
              <a:t>Bash Scripting - For Loop</a:t>
            </a:r>
            <a:br>
              <a:rPr lang="en-US" sz="2100">
                <a:solidFill>
                  <a:srgbClr val="273239"/>
                </a:solidFill>
              </a:rPr>
            </a:br>
            <a:br>
              <a:rPr lang="en-US" sz="2100"/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Depending on the use case and the problem it is trying to automate, there are a couple of ways to use loops</a:t>
            </a:r>
            <a:br>
              <a:rPr lang="en-US" sz="1400">
                <a:latin typeface="Calibri"/>
              </a:rPr>
            </a:br>
            <a:br>
              <a:rPr lang="en-US" sz="1400">
                <a:latin typeface="+mj-ea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Simple For loop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Range-based for loop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Array iteration for loops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C-Styled for loops</a:t>
            </a:r>
            <a:endParaRPr lang="en-US" sz="1400">
              <a:latin typeface="Calibri"/>
              <a:ea typeface="Calibri"/>
              <a:cs typeface="Calibri"/>
            </a:endParaRPr>
          </a:p>
          <a:p>
            <a:b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</a:br>
            <a:r>
              <a:rPr lang="en-US" sz="140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Infinite for loop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77" y="2704243"/>
            <a:ext cx="550266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Simple For loop</a:t>
            </a:r>
            <a:endParaRPr lang="en-US"/>
          </a:p>
          <a:p>
            <a:endParaRPr lang="en-US">
              <a:solidFill>
                <a:srgbClr val="273239"/>
              </a:solidFill>
              <a:latin typeface="Nunito"/>
            </a:endParaRPr>
          </a:p>
          <a:p>
            <a:r>
              <a:rPr lang="en-US" sz="1400">
                <a:solidFill>
                  <a:srgbClr val="273239"/>
                </a:solidFill>
                <a:latin typeface="Nunito"/>
              </a:rPr>
              <a:t>To execute a for loop we can write the following syntax: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a b c;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br>
              <a:rPr lang="en-US" sz="1200">
                <a:latin typeface="Consolas"/>
              </a:rPr>
            </a:br>
            <a:endParaRPr lang="en-US" sz="1200">
              <a:latin typeface="Consolas"/>
            </a:endParaRPr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first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"a", and the script prints "a".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second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"b", and the script prints "b".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solidFill>
                  <a:srgbClr val="273239"/>
                </a:solidFill>
                <a:latin typeface="Nunito"/>
              </a:rPr>
              <a:t>In the third iteration, </a:t>
            </a:r>
            <a:r>
              <a:rPr lang="en-US" sz="1100">
                <a:solidFill>
                  <a:srgbClr val="273239"/>
                </a:solidFill>
                <a:latin typeface="Consolas"/>
              </a:rPr>
              <a:t>n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takes the value "c", and the script prints "c".</a:t>
            </a:r>
            <a:endParaRPr lang="en-US"/>
          </a:p>
          <a:p>
            <a:pPr algn="l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5394" y="1009046"/>
            <a:ext cx="554302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Range-based for loop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{1..5};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 sz="1200">
              <a:latin typeface="Consolas"/>
            </a:endParaRPr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{1..5..2};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91723" y="1010776"/>
            <a:ext cx="3338309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Array iteration for loops</a:t>
            </a:r>
            <a:endParaRPr lang="en-US"/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s=("football" "cricket" "hockey")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n in ${s[@]};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$n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 sz="1200">
              <a:latin typeface="Consolas"/>
            </a:endParaRPr>
          </a:p>
          <a:p>
            <a:endParaRPr lang="en-US" sz="1200">
              <a:latin typeface="Consolas"/>
            </a:endParaRPr>
          </a:p>
          <a:p>
            <a:r>
              <a:rPr lang="en-US">
                <a:solidFill>
                  <a:srgbClr val="273239"/>
                </a:solidFill>
                <a:latin typeface="Nunito"/>
              </a:rPr>
              <a:t>C-Styled for loops</a:t>
            </a:r>
            <a:endParaRPr lang="en-US"/>
          </a:p>
          <a:p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</a:rPr>
              <a:t>#!/bin/bash</a:t>
            </a:r>
            <a:br>
              <a:rPr lang="en-US" sz="1200">
                <a:latin typeface="Consolas"/>
              </a:rPr>
            </a:b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n=7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for (( i=1 ; i&lt;=$n ; i++ )); 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echo $i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89761" y="4329336"/>
            <a:ext cx="538157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Infinite for loop</a:t>
            </a:r>
            <a:endParaRPr lang="en-US"/>
          </a:p>
          <a:p>
            <a:r>
              <a:rPr lang="en-US" sz="1200">
                <a:solidFill>
                  <a:srgbClr val="273239"/>
                </a:solidFill>
                <a:latin typeface="Consolas"/>
              </a:rPr>
              <a:t>#!/bin/bash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n=4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for (( ; ; )); 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do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if [ $n -eq 9 ];then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    break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fi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echo $n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    ((n=n+1))</a:t>
            </a:r>
            <a:br>
              <a:rPr lang="en-US" sz="1200">
                <a:solidFill>
                  <a:srgbClr val="273239"/>
                </a:solidFill>
                <a:latin typeface="Consolas"/>
              </a:rPr>
            </a:br>
            <a:r>
              <a:rPr lang="en-US" sz="1200">
                <a:solidFill>
                  <a:srgbClr val="273239"/>
                </a:solidFill>
                <a:latin typeface="Consolas"/>
              </a:rPr>
              <a:t>done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026817" y="721472"/>
            <a:ext cx="6220278" cy="1996719"/>
          </a:xfrm>
        </p:spPr>
        <p:txBody>
          <a:bodyPr/>
          <a:lstStyle/>
          <a:p>
            <a:r>
              <a:rPr lang="en-US" sz="2100">
                <a:solidFill>
                  <a:srgbClr val="273239"/>
                </a:solidFill>
              </a:rPr>
              <a:t>Bash Scripting - While Loop</a:t>
            </a:r>
            <a:br>
              <a:rPr lang="en-US" sz="2100">
                <a:solidFill>
                  <a:srgbClr val="273239"/>
                </a:solidFill>
              </a:rPr>
            </a:br>
            <a:br>
              <a:rPr lang="en-US" sz="2100"/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A </a:t>
            </a:r>
            <a:r>
              <a:rPr lang="en-US" sz="1100" b="0">
                <a:solidFill>
                  <a:srgbClr val="273239"/>
                </a:solidFill>
                <a:latin typeface="Consolas"/>
              </a:rPr>
              <a:t>while</a:t>
            </a:r>
            <a:r>
              <a:rPr lang="en-US" sz="1400" b="0">
                <a:solidFill>
                  <a:srgbClr val="273239"/>
                </a:solidFill>
                <a:latin typeface="Nunito"/>
              </a:rPr>
              <a:t> loop is a control flow statement in Bash scripting that allows a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certain block of code to be executed repeatedly as long as a specified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condition is true. The loop provides a way to automate repetitive tasks and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is a fundamental construct in scripting and programming.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8024" y="2237429"/>
            <a:ext cx="2935634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The Syntax of a while loop in BASH Scripting</a:t>
            </a:r>
            <a:endParaRPr lang="en-US"/>
          </a:p>
          <a:p>
            <a:endParaRPr lang="en-US">
              <a:solidFill>
                <a:srgbClr val="273239"/>
              </a:solidFill>
              <a:latin typeface="Nunito"/>
            </a:endParaRPr>
          </a:p>
          <a:p>
            <a:r>
              <a:rPr lang="en-US" sz="1200">
                <a:latin typeface="Consolas"/>
              </a:rPr>
              <a:t>while [ condition ];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# statements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    # commands</a:t>
            </a:r>
            <a:br>
              <a:rPr lang="en-US" sz="1200">
                <a:latin typeface="Consolas"/>
              </a:rPr>
            </a:br>
            <a:r>
              <a:rPr lang="en-US" sz="1200">
                <a:latin typeface="Consolas"/>
              </a:rPr>
              <a:t>done  </a:t>
            </a:r>
            <a:endParaRPr lang="en-US" sz="1200">
              <a:latin typeface="Consolas"/>
            </a:endParaRPr>
          </a:p>
          <a:p>
            <a:endParaRPr lang="en-US" sz="1200">
              <a:latin typeface="Consolas"/>
            </a:endParaRPr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a=7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[ $a -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gt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 4 ];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$a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((a--))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echo "Out of the loop"</a:t>
            </a:r>
            <a:endParaRPr lang="en-US"/>
          </a:p>
          <a:p>
            <a:endParaRPr lang="en-US" sz="1200"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5150" y="2237077"/>
            <a:ext cx="5682144" cy="3770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file=temp.txt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read -r line;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$line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 &lt; "$file"</a:t>
            </a:r>
            <a:endParaRPr lang="en-US"/>
          </a:p>
          <a:p>
            <a:br>
              <a:rPr lang="en-US"/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#! /bin/bash</a:t>
            </a:r>
            <a:endParaRPr lang="en-US"/>
          </a:p>
          <a:p>
            <a:r>
              <a:rPr lang="en-US" sz="1400" i="1">
                <a:solidFill>
                  <a:srgbClr val="273239"/>
                </a:solidFill>
                <a:latin typeface="Nunito"/>
              </a:rPr>
              <a:t>file=wh.txt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echo "Enter the content into the file $file"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read line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$line &gt;&gt; $file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1957" y="2253481"/>
            <a:ext cx="3367756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400" i="1">
                <a:solidFill>
                  <a:srgbClr val="273239"/>
                </a:solidFill>
                <a:latin typeface="Nunito"/>
              </a:rPr>
              <a:t>#!/usr/bin/bash</a:t>
            </a:r>
            <a:endParaRPr lang="en-US"/>
          </a:p>
          <a:p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=1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while :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$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if [ $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 -eq 20 ]; then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echo "This is the end of the loop"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break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fi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 ((</a:t>
            </a:r>
            <a:r>
              <a:rPr lang="en-US" sz="1400" i="1" err="1">
                <a:solidFill>
                  <a:srgbClr val="273239"/>
                </a:solidFill>
                <a:latin typeface="Nunito"/>
              </a:rPr>
              <a:t>i</a:t>
            </a:r>
            <a:r>
              <a:rPr lang="en-US" sz="1400" i="1">
                <a:solidFill>
                  <a:srgbClr val="273239"/>
                </a:solidFill>
                <a:latin typeface="Nunito"/>
              </a:rPr>
              <a:t>++))</a:t>
            </a:r>
            <a:br>
              <a:rPr lang="en-US" sz="1400" i="1">
                <a:solidFill>
                  <a:srgbClr val="273239"/>
                </a:solidFill>
                <a:latin typeface="Nunito"/>
              </a:rPr>
            </a:br>
            <a:r>
              <a:rPr lang="en-US" sz="1400" i="1">
                <a:solidFill>
                  <a:srgbClr val="273239"/>
                </a:solidFill>
                <a:latin typeface="Nunito"/>
              </a:rPr>
              <a:t>done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494" y="2344466"/>
            <a:ext cx="6220278" cy="3262811"/>
          </a:xfrm>
        </p:spPr>
        <p:txBody>
          <a:bodyPr/>
          <a:lstStyle/>
          <a:p>
            <a:br>
              <a:rPr lang="en-US" sz="2100">
                <a:solidFill>
                  <a:srgbClr val="273239"/>
                </a:solidFill>
              </a:rPr>
            </a:br>
            <a:r>
              <a:rPr lang="en-US" sz="2100">
                <a:solidFill>
                  <a:srgbClr val="273239"/>
                </a:solidFill>
              </a:rPr>
              <a:t>Bash Scripting – Array</a:t>
            </a:r>
            <a:br>
              <a:rPr lang="en-US" sz="2100">
                <a:solidFill>
                  <a:srgbClr val="273239"/>
                </a:solidFill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Arrays allow us to store and retrieve elements in a list form which can be 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400" b="0">
                <a:solidFill>
                  <a:srgbClr val="273239"/>
                </a:solidFill>
                <a:latin typeface="Nunito"/>
              </a:rPr>
              <a:t>used for certain tasks. In bash, we also have arrays that help us in creating scripts in the command line for storing data in a list format. </a:t>
            </a: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br>
              <a:rPr lang="en-US" sz="1400" b="0">
                <a:solidFill>
                  <a:srgbClr val="273239"/>
                </a:solidFill>
                <a:latin typeface="Nunito"/>
              </a:rPr>
            </a:br>
            <a:r>
              <a:rPr lang="en-US" sz="1800">
                <a:solidFill>
                  <a:srgbClr val="273239"/>
                </a:solidFill>
                <a:latin typeface="Nunito"/>
              </a:rPr>
              <a:t>Creating Arrays</a:t>
            </a:r>
            <a:endParaRPr lang="en-US" sz="1400" b="0">
              <a:solidFill>
                <a:srgbClr val="273239"/>
              </a:solidFill>
              <a:latin typeface="Nunito"/>
            </a:endParaRPr>
          </a:p>
          <a:p>
            <a:r>
              <a:rPr lang="en-US" sz="1400" b="0">
                <a:solidFill>
                  <a:srgbClr val="273239"/>
                </a:solidFill>
                <a:latin typeface="Nunito"/>
              </a:rPr>
              <a:t>To create a basic array in a bash script, we can use the declare</a:t>
            </a:r>
            <a:r>
              <a:rPr lang="en-US" sz="1400">
                <a:solidFill>
                  <a:srgbClr val="273239"/>
                </a:solidFill>
                <a:latin typeface="Nunito"/>
              </a:rPr>
              <a:t> -a</a:t>
            </a:r>
            <a:r>
              <a:rPr lang="en-US" sz="1400" b="0">
                <a:solidFill>
                  <a:srgbClr val="273239"/>
                </a:solidFill>
                <a:latin typeface="Nunito"/>
              </a:rPr>
              <a:t> command followed by the name of the array variable you would like to give. </a:t>
            </a: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r>
              <a:rPr lang="en-US" sz="1200" b="0">
                <a:latin typeface="Consolas"/>
              </a:rPr>
              <a:t>#!/bin/usr/env bash
declare -a sport=(
[0]=football
[1]=cricket
[2]=hockey
[3]=basketball
)</a:t>
            </a: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br>
              <a:rPr lang="en-US" sz="1400" b="0">
                <a:latin typeface="Nunito"/>
              </a:rPr>
            </a:br>
            <a:endParaRPr lang="en-US" sz="1400" b="0">
              <a:solidFill>
                <a:srgbClr val="273239"/>
              </a:solidFill>
              <a:latin typeface="Nuni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901" y="3661477"/>
            <a:ext cx="31577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200">
                <a:latin typeface="Consolas"/>
              </a:rPr>
              <a:t>#!/bin/usr/env bash
declare -a sport=(
[0]=football
[1]=cricket
[2]=hockey
[3]=basketball
)
echo "${sport[@]}"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264" y="460130"/>
            <a:ext cx="63149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                </a:t>
            </a:r>
            <a:r>
              <a:rPr lang="en-US" b="1">
                <a:solidFill>
                  <a:srgbClr val="273239"/>
                </a:solidFill>
                <a:latin typeface="Nunito"/>
              </a:rPr>
              <a:t>Special Variables</a:t>
            </a:r>
            <a:endParaRPr lang="en-US" b="1"/>
          </a:p>
          <a:p>
            <a:endParaRPr lang="en-US" b="1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193116"/>
          <a:ext cx="8086839" cy="5669289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177152"/>
                <a:gridCol w="4909687"/>
              </a:tblGrid>
              <a:tr h="7167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Internal variables or Preset variables</a:t>
                      </a:r>
                      <a:endParaRPr lang="en-US" sz="1400" b="1"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$#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How many command line parameters were passed to the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$@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All the command line parameters are passed to the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$?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exit status of the last process to run.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$$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Process ID (PID) of the current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$USER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username of the user executing the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$HOSTNAME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hostname of the computer running the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$SECONDS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The number of seconds the script has been running for.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$RANDOM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a random number.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0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$LINENO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the current line number of the script.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>
                <a:ea typeface="+mj-lt"/>
                <a:cs typeface="+mj-lt"/>
              </a:rPr>
              <a:t>Working with Files and Directories</a:t>
            </a:r>
            <a:br>
              <a:rPr lang="en-US" sz="2000" b="0">
                <a:ea typeface="+mj-lt"/>
                <a:cs typeface="+mj-lt"/>
              </a:rPr>
            </a:br>
            <a:br>
              <a:rPr lang="en-US" sz="2000" b="0"/>
            </a:br>
            <a:br>
              <a:rPr lang="en-US" sz="2000" b="0"/>
            </a:br>
            <a:br>
              <a:rPr lang="en-US" sz="2000" b="0"/>
            </a:br>
            <a:endParaRPr lang="en-US" sz="2000" b="0"/>
          </a:p>
        </p:txBody>
      </p:sp>
      <p:sp>
        <p:nvSpPr>
          <p:cNvPr id="4" name="TextBox 3"/>
          <p:cNvSpPr txBox="1"/>
          <p:nvPr/>
        </p:nvSpPr>
        <p:spPr>
          <a:xfrm>
            <a:off x="840950" y="698148"/>
            <a:ext cx="86951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Creating and Removing Files &amp; Directories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 mkdir my_folder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 touch my_folder/my_file.txt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 rm -rf my_folder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Finding and Deleting Old Files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find /logs -type f -mtime +7 -exec rm {} \;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2784" y="729882"/>
            <a:ext cx="426822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/>
              <a:t>Checking If a File or Directory Exists</a:t>
            </a:r>
            <a:endParaRPr lang="en-US" sz="1600"/>
          </a:p>
          <a:p>
            <a:r>
              <a:rPr lang="en-US" sz="1600"/>
              <a:t>If [[ -f "my_file.txt" ]]; then</a:t>
            </a:r>
            <a:endParaRPr lang="en-US" sz="1600"/>
          </a:p>
          <a:p>
            <a:r>
              <a:rPr lang="en-US" sz="1600"/>
              <a:t>  echo "File exists!"</a:t>
            </a:r>
            <a:endParaRPr lang="en-US" sz="1600"/>
          </a:p>
          <a:p>
            <a:r>
              <a:rPr lang="en-US" sz="1600"/>
              <a:t>else</a:t>
            </a:r>
            <a:endParaRPr lang="en-US" sz="1600"/>
          </a:p>
          <a:p>
            <a:r>
              <a:rPr lang="en-US" sz="1600"/>
              <a:t>  echo "File not found!"</a:t>
            </a:r>
            <a:endParaRPr lang="en-US" sz="1600"/>
          </a:p>
          <a:p>
            <a:r>
              <a:rPr lang="en-US" sz="1600"/>
              <a:t>Fi</a:t>
            </a:r>
            <a:endParaRPr lang="en-US" sz="1600"/>
          </a:p>
          <a:p>
            <a:endParaRPr lang="en-US" sz="1600"/>
          </a:p>
          <a:p>
            <a:r>
              <a:rPr lang="en-US" sz="1600"/>
              <a:t>if [[ -d "my_folder" ]]; then</a:t>
            </a:r>
            <a:endParaRPr lang="en-US" sz="1600"/>
          </a:p>
          <a:p>
            <a:r>
              <a:rPr lang="en-US" sz="1600"/>
              <a:t>  echo "Directory exists!"</a:t>
            </a:r>
            <a:endParaRPr lang="en-US" sz="1600"/>
          </a:p>
          <a:p>
            <a:r>
              <a:rPr lang="en-US" sz="1600"/>
              <a:t>else</a:t>
            </a:r>
            <a:endParaRPr lang="en-US" sz="1600"/>
          </a:p>
          <a:p>
            <a:r>
              <a:rPr lang="en-US" sz="1600"/>
              <a:t>  echo "Directory not found!"</a:t>
            </a:r>
            <a:endParaRPr lang="en-US" sz="1600"/>
          </a:p>
          <a:p>
            <a:r>
              <a:rPr lang="en-US" sz="1600"/>
              <a:t>Fi</a:t>
            </a:r>
            <a:endParaRPr lang="en-US" sz="1600"/>
          </a:p>
          <a:p>
            <a:pPr algn="l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620" y="3744612"/>
            <a:ext cx="35542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/>
              <a:t>Moving and Copying Files</a:t>
            </a:r>
            <a:endParaRPr lang="en-US" sz="1600"/>
          </a:p>
          <a:p>
            <a:r>
              <a:rPr lang="en-US" sz="1600"/>
              <a:t>mv my_file.txt /destination_folder/</a:t>
            </a:r>
            <a:endParaRPr lang="en-US" sz="1600"/>
          </a:p>
          <a:p>
            <a:r>
              <a:rPr lang="en-US" sz="1600"/>
              <a:t>cp my_file.txt /backup_folder/</a:t>
            </a:r>
            <a:endParaRPr lang="en-US" sz="1600"/>
          </a:p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83710" y="3998484"/>
            <a:ext cx="385568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600"/>
              <a:t>Looping Through Files in a Directory</a:t>
            </a:r>
            <a:endParaRPr lang="en-US" sz="1600"/>
          </a:p>
          <a:p>
            <a:r>
              <a:rPr lang="en-US" sz="1600"/>
              <a:t>for file in my_folder/*; do</a:t>
            </a:r>
            <a:endParaRPr lang="en-US" sz="1600"/>
          </a:p>
          <a:p>
            <a:r>
              <a:rPr lang="en-US" sz="1600"/>
              <a:t>  echo "Processing $file"</a:t>
            </a:r>
            <a:endParaRPr lang="en-US" sz="1600"/>
          </a:p>
          <a:p>
            <a:r>
              <a:rPr lang="en-US" sz="1600"/>
              <a:t>Done</a:t>
            </a:r>
            <a:endParaRPr lang="en-US" sz="160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9880" y="648456"/>
            <a:ext cx="396793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sz="2400" b="1"/>
          </a:p>
          <a:p>
            <a:r>
              <a:rPr lang="en-US" sz="2400" b="1"/>
              <a:t>Exit Codes</a:t>
            </a:r>
            <a:endParaRPr lang="en-US" sz="2400" b="1"/>
          </a:p>
          <a:p>
            <a:endParaRPr lang="en-US"/>
          </a:p>
          <a:p>
            <a:r>
              <a:rPr lang="en-US"/>
              <a:t>$? = is the Exit status of the most recently –executed command</a:t>
            </a:r>
            <a:endParaRPr lang="en-US"/>
          </a:p>
          <a:p>
            <a:r>
              <a:rPr lang="en-US"/>
              <a:t>$#= Total number of command line arguments passed</a:t>
            </a:r>
            <a:endParaRPr lang="en-US"/>
          </a:p>
          <a:p>
            <a:r>
              <a:rPr lang="en-US"/>
              <a:t>$*= It’s a space separated string of all arguments</a:t>
            </a:r>
            <a:endParaRPr lang="en-US"/>
          </a:p>
          <a:p>
            <a:r>
              <a:rPr lang="en-US"/>
              <a:t>$@= Stores all the arguments that we entered on the command line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50828" y="941804"/>
            <a:ext cx="243942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b="1"/>
              <a:t>File Operations</a:t>
            </a:r>
            <a:endParaRPr lang="en-US" sz="2000" b="1"/>
          </a:p>
          <a:p>
            <a:endParaRPr lang="en-US"/>
          </a:p>
          <a:p>
            <a:r>
              <a:rPr lang="en-US"/>
              <a:t>-s file exists and is not empty</a:t>
            </a:r>
            <a:endParaRPr lang="en-US"/>
          </a:p>
          <a:p>
            <a:r>
              <a:rPr lang="en-US"/>
              <a:t>-f file exists and is not a directory</a:t>
            </a:r>
            <a:endParaRPr lang="en-US"/>
          </a:p>
          <a:p>
            <a:r>
              <a:rPr lang="en-US"/>
              <a:t>-d directory exists</a:t>
            </a:r>
            <a:endParaRPr lang="en-US"/>
          </a:p>
          <a:p>
            <a:r>
              <a:rPr lang="en-US"/>
              <a:t>-x file is executable</a:t>
            </a:r>
            <a:endParaRPr lang="en-US"/>
          </a:p>
          <a:p>
            <a:r>
              <a:rPr lang="en-US"/>
              <a:t>-w file is writable</a:t>
            </a:r>
            <a:endParaRPr lang="en-US"/>
          </a:p>
          <a:p>
            <a:r>
              <a:rPr lang="en-US"/>
              <a:t>-r file is readable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8000" y="988123"/>
            <a:ext cx="316508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000" b="1"/>
              <a:t>Comparisons:</a:t>
            </a:r>
            <a:endParaRPr lang="en-US" sz="2000" b="1"/>
          </a:p>
          <a:p>
            <a:endParaRPr lang="en-US"/>
          </a:p>
          <a:p>
            <a:r>
              <a:rPr lang="en-US"/>
              <a:t>-eq equal for numbers</a:t>
            </a:r>
            <a:endParaRPr lang="en-US"/>
          </a:p>
          <a:p>
            <a:r>
              <a:rPr lang="en-US"/>
              <a:t>==   equal for letters</a:t>
            </a:r>
            <a:endParaRPr lang="en-US"/>
          </a:p>
          <a:p>
            <a:r>
              <a:rPr lang="en-US"/>
              <a:t>-ne not equal to </a:t>
            </a:r>
            <a:endParaRPr lang="en-US"/>
          </a:p>
          <a:p>
            <a:r>
              <a:rPr lang="en-US"/>
              <a:t>!==  not equal to for letters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lt</a:t>
            </a:r>
            <a:r>
              <a:rPr lang="en-US"/>
              <a:t> less than</a:t>
            </a:r>
            <a:endParaRPr lang="en-US"/>
          </a:p>
          <a:p>
            <a:r>
              <a:rPr lang="en-US"/>
              <a:t>-le less than or equal to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gt</a:t>
            </a:r>
            <a:r>
              <a:rPr lang="en-US"/>
              <a:t> greater than</a:t>
            </a:r>
            <a:endParaRPr lang="en-US"/>
          </a:p>
          <a:p>
            <a:r>
              <a:rPr lang="en-US"/>
              <a:t>-</a:t>
            </a:r>
            <a:r>
              <a:rPr lang="en-US" err="1"/>
              <a:t>ge</a:t>
            </a:r>
            <a:r>
              <a:rPr lang="en-US"/>
              <a:t> greater than or equal to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743" y="216151"/>
            <a:ext cx="12107521" cy="643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Real-world, live scenarios</a:t>
            </a:r>
            <a:endParaRPr lang="en-US" sz="2000" b="1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EC2 Instance Bootstrap on Launch</a:t>
            </a:r>
            <a:endParaRPr lang="en-US" sz="2000" b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 --When launching an EC2 instance, a Bash script is used as </a:t>
            </a:r>
            <a:r>
              <a:rPr lang="en-US" sz="2000" b="1">
                <a:ea typeface="+mn-lt"/>
                <a:cs typeface="+mn-lt"/>
              </a:rPr>
              <a:t>User Data</a:t>
            </a:r>
            <a:r>
              <a:rPr lang="en-US" sz="2000">
                <a:ea typeface="+mn-lt"/>
                <a:cs typeface="+mn-lt"/>
              </a:rPr>
              <a:t> to configure the instance:</a:t>
            </a:r>
            <a:endParaRPr lang="en-US" sz="200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Resource Cleanup</a:t>
            </a:r>
            <a:r>
              <a:rPr lang="en-US" sz="2000">
                <a:ea typeface="+mn-lt"/>
                <a:cs typeface="+mn-lt"/>
              </a:rPr>
              <a:t>Log Aggregation and Upload</a:t>
            </a:r>
            <a:endParaRPr lang="en-US" sz="2000" b="1">
              <a:latin typeface="Consolas"/>
              <a:ea typeface="+mn-lt"/>
              <a:cs typeface="+mn-lt"/>
            </a:endParaRPr>
          </a:p>
          <a:p>
            <a:r>
              <a:rPr lang="en-US" sz="2000"/>
              <a:t> </a:t>
            </a:r>
            <a:r>
              <a:rPr lang="en-US" sz="2000">
                <a:ea typeface="+mn-lt"/>
                <a:cs typeface="+mn-lt"/>
              </a:rPr>
              <a:t>-- Automatically delete unattached EBS volumes to save cost.</a:t>
            </a:r>
            <a:endParaRPr lang="en-US" sz="2000">
              <a:ea typeface="+mn-lt"/>
              <a:cs typeface="+mn-lt"/>
            </a:endParaRPr>
          </a:p>
          <a:p>
            <a:endParaRPr lang="en-US" b="1" dirty="0"/>
          </a:p>
          <a:p>
            <a:r>
              <a:rPr lang="en-US" b="1"/>
              <a:t>Automated Backups to S3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 --Daily database dump and backup using </a:t>
            </a:r>
            <a:r>
              <a:rPr lang="en-US" sz="2000">
                <a:latin typeface="Consolas"/>
              </a:rPr>
              <a:t>cron</a:t>
            </a:r>
            <a:r>
              <a:rPr lang="en-US" sz="2000">
                <a:ea typeface="+mn-lt"/>
                <a:cs typeface="+mn-lt"/>
              </a:rPr>
              <a:t> + </a:t>
            </a:r>
            <a:r>
              <a:rPr lang="en-US" sz="2000">
                <a:latin typeface="Consolas"/>
              </a:rPr>
              <a:t>bash</a:t>
            </a:r>
            <a:endParaRPr lang="en-US" sz="200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Monitoring &amp; Health Checks</a:t>
            </a:r>
            <a:endParaRPr lang="en-US" b="1"/>
          </a:p>
          <a:p>
            <a:r>
              <a:rPr lang="en-US" sz="2000" dirty="0"/>
              <a:t> </a:t>
            </a:r>
            <a:r>
              <a:rPr lang="en-US" sz="2000">
                <a:ea typeface="+mn-lt"/>
                <a:cs typeface="+mn-lt"/>
              </a:rPr>
              <a:t>Run a health check every minute; if app is down, restart it and send an SNS alert.</a:t>
            </a:r>
            <a:endParaRPr lang="en-US" sz="2000">
              <a:ea typeface="+mn-lt"/>
              <a:cs typeface="+mn-lt"/>
            </a:endParaRPr>
          </a:p>
          <a:p>
            <a:endParaRPr lang="en-US" b="1" dirty="0"/>
          </a:p>
          <a:p>
            <a:r>
              <a:rPr lang="en-US" b="1"/>
              <a:t>Application Deployment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    Pull from Git, restart service</a:t>
            </a:r>
            <a:endParaRPr lang="en-US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Log Aggregation and Upload</a:t>
            </a:r>
            <a:endParaRPr lang="en-US" b="1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516" y="231591"/>
            <a:ext cx="728740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/>
              <a:t>What is a Cron Job?</a:t>
            </a:r>
            <a:endParaRPr lang="en-US" b="1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 </a:t>
            </a:r>
            <a:r>
              <a:rPr lang="en-US" b="1" err="1">
                <a:ea typeface="+mn-lt"/>
                <a:cs typeface="+mn-lt"/>
              </a:rPr>
              <a:t>cron</a:t>
            </a:r>
            <a:r>
              <a:rPr lang="en-US" b="1">
                <a:ea typeface="+mn-lt"/>
                <a:cs typeface="+mn-lt"/>
              </a:rPr>
              <a:t> job is a scheduled task that runs automatically at specified intervals on Unix/Linux systems.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It is managed by a background service called the </a:t>
            </a:r>
            <a:r>
              <a:rPr lang="en-US" b="1" err="1">
                <a:ea typeface="+mn-lt"/>
                <a:cs typeface="+mn-lt"/>
              </a:rPr>
              <a:t>cron</a:t>
            </a:r>
            <a:r>
              <a:rPr lang="en-US" b="1">
                <a:ea typeface="+mn-lt"/>
                <a:cs typeface="+mn-lt"/>
              </a:rPr>
              <a:t> daemon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latin typeface="Consolas"/>
              </a:rPr>
              <a:t>crond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sz="1600" b="1">
                <a:ea typeface="+mn-lt"/>
                <a:cs typeface="+mn-lt"/>
              </a:rPr>
              <a:t>How this mechanism works :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There are 2 parts to this process.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1) A </a:t>
            </a:r>
            <a:r>
              <a:rPr lang="en-US" sz="1600" err="1">
                <a:ea typeface="+mn-lt"/>
                <a:cs typeface="+mn-lt"/>
              </a:rPr>
              <a:t>cron</a:t>
            </a:r>
            <a:r>
              <a:rPr lang="en-US" sz="1600">
                <a:ea typeface="+mn-lt"/>
                <a:cs typeface="+mn-lt"/>
              </a:rPr>
              <a:t> process ( or daemon) is running in the back ground that executes the scripts 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2) Each user in the system has a table called crontab that will define what jobs need to be executed.</a:t>
            </a:r>
            <a:endParaRPr lang="en-US" sz="1600"/>
          </a:p>
          <a:p>
            <a:endParaRPr lang="en-US" sz="1600"/>
          </a:p>
          <a:p>
            <a:r>
              <a:rPr lang="en-US" sz="1500">
                <a:ea typeface="+mn-lt"/>
                <a:cs typeface="+mn-lt"/>
              </a:rPr>
              <a:t>How to see the crontab : ( Or crontab related commands ) </a:t>
            </a:r>
            <a:br>
              <a:rPr lang="en-US" sz="1500">
                <a:ea typeface="+mn-lt"/>
                <a:cs typeface="+mn-lt"/>
              </a:rPr>
            </a:br>
            <a:r>
              <a:rPr lang="en-US" sz="1500">
                <a:ea typeface="+mn-lt"/>
                <a:cs typeface="+mn-lt"/>
              </a:rPr>
              <a:t>list crontab</a:t>
            </a:r>
            <a:r>
              <a:rPr lang="en-US" sz="1300">
                <a:ea typeface="+mn-lt"/>
                <a:cs typeface="+mn-lt"/>
              </a:rPr>
              <a:t> - crontab -l </a:t>
            </a:r>
            <a:br>
              <a:rPr lang="en-US" sz="1300">
                <a:ea typeface="+mn-lt"/>
                <a:cs typeface="+mn-lt"/>
              </a:rPr>
            </a:br>
            <a:r>
              <a:rPr lang="en-US" sz="1300">
                <a:ea typeface="+mn-lt"/>
                <a:cs typeface="+mn-lt"/>
              </a:rPr>
              <a:t>edit crontab - crontab –e </a:t>
            </a:r>
            <a:br>
              <a:rPr lang="en-US" sz="1300">
                <a:ea typeface="+mn-lt"/>
                <a:cs typeface="+mn-lt"/>
              </a:rPr>
            </a:br>
            <a:r>
              <a:rPr lang="en-US" sz="1300">
                <a:ea typeface="+mn-lt"/>
                <a:cs typeface="+mn-lt"/>
              </a:rPr>
              <a:t>remove crontab - crontab -r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77" y="756531"/>
            <a:ext cx="73805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1500">
                <a:ea typeface="+mn-lt"/>
                <a:cs typeface="+mn-lt"/>
              </a:rPr>
              <a:t>                   </a:t>
            </a:r>
            <a:r>
              <a:rPr lang="en-US" sz="1500" b="1">
                <a:ea typeface="+mn-lt"/>
                <a:cs typeface="+mn-lt"/>
              </a:rPr>
              <a:t>How to schedule a </a:t>
            </a:r>
            <a:r>
              <a:rPr lang="en-US" sz="1500" b="1" err="1">
                <a:ea typeface="+mn-lt"/>
                <a:cs typeface="+mn-lt"/>
              </a:rPr>
              <a:t>cron</a:t>
            </a:r>
            <a:r>
              <a:rPr lang="en-US" sz="1500" b="1">
                <a:ea typeface="+mn-lt"/>
                <a:cs typeface="+mn-lt"/>
              </a:rPr>
              <a:t> job </a:t>
            </a:r>
            <a:br>
              <a:rPr lang="en-US" sz="1500" b="1">
                <a:ea typeface="+mn-lt"/>
                <a:cs typeface="+mn-lt"/>
              </a:rPr>
            </a:br>
            <a:br>
              <a:rPr lang="en-US" sz="1500" b="1">
                <a:ea typeface="+mn-lt"/>
                <a:cs typeface="+mn-lt"/>
              </a:rPr>
            </a:br>
            <a:r>
              <a:rPr lang="en-US" sz="1500" b="1">
                <a:ea typeface="+mn-lt"/>
                <a:cs typeface="+mn-lt"/>
              </a:rPr>
              <a:t>General Syntax :</a:t>
            </a:r>
            <a:r>
              <a:rPr lang="en-US" sz="1300" b="1">
                <a:ea typeface="+mn-lt"/>
                <a:cs typeface="+mn-lt"/>
              </a:rPr>
              <a:t> Frequency Command STDOUT STDIN </a:t>
            </a:r>
            <a:br>
              <a:rPr lang="en-US" sz="1300" b="1">
                <a:ea typeface="+mn-lt"/>
                <a:cs typeface="+mn-lt"/>
              </a:rPr>
            </a:br>
            <a:r>
              <a:rPr lang="en-US" sz="1300" b="1">
                <a:ea typeface="+mn-lt"/>
                <a:cs typeface="+mn-lt"/>
              </a:rPr>
              <a:t>How to Define Frequency : Frequency of the a job is defined by 5 fields. Each file is as shown in the </a:t>
            </a:r>
            <a:br>
              <a:rPr lang="en-US" sz="1300" b="1">
                <a:ea typeface="+mn-lt"/>
                <a:cs typeface="+mn-lt"/>
              </a:rPr>
            </a:br>
            <a:r>
              <a:rPr lang="en-US" sz="1300" b="1">
                <a:ea typeface="+mn-lt"/>
                <a:cs typeface="+mn-lt"/>
              </a:rPr>
              <a:t>below diagram. </a:t>
            </a:r>
            <a:br>
              <a:rPr lang="en-US" sz="1300" b="1">
                <a:ea typeface="+mn-lt"/>
                <a:cs typeface="+mn-lt"/>
              </a:rPr>
            </a:br>
            <a:br>
              <a:rPr lang="en-US" sz="1300">
                <a:ea typeface="+mn-lt"/>
                <a:cs typeface="+mn-lt"/>
              </a:rPr>
            </a:br>
            <a:br>
              <a:rPr lang="en-US" sz="1300">
                <a:ea typeface="+mn-lt"/>
                <a:cs typeface="+mn-lt"/>
              </a:rPr>
            </a:br>
            <a:endParaRPr lang="en-US" sz="1300">
              <a:ea typeface="+mn-lt"/>
              <a:cs typeface="+mn-lt"/>
            </a:endParaRPr>
          </a:p>
        </p:txBody>
      </p:sp>
      <p:pic>
        <p:nvPicPr>
          <p:cNvPr id="5" name="Picture 4" descr="A screenshot of a computer program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596" y="2409053"/>
            <a:ext cx="71247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743" y="5511873"/>
            <a:ext cx="65737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ea typeface="+mn-lt"/>
                <a:cs typeface="+mn-lt"/>
              </a:rPr>
              <a:t>0 2 * * * tar -</a:t>
            </a:r>
            <a:r>
              <a:rPr lang="en-US" err="1">
                <a:ea typeface="+mn-lt"/>
                <a:cs typeface="+mn-lt"/>
              </a:rPr>
              <a:t>czf</a:t>
            </a:r>
            <a:r>
              <a:rPr lang="en-US">
                <a:ea typeface="+mn-lt"/>
                <a:cs typeface="+mn-lt"/>
              </a:rPr>
              <a:t> /backup/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-$(date +\%F).tar.gz /</a:t>
            </a:r>
            <a:r>
              <a:rPr lang="en-US" err="1">
                <a:ea typeface="+mn-lt"/>
                <a:cs typeface="+mn-lt"/>
              </a:rPr>
              <a:t>etc</a:t>
            </a:r>
            <a:endParaRPr lang="en-US" err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-- back up daily at 2 AM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questions and answers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52" y="0"/>
            <a:ext cx="121793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5341" y="3897"/>
            <a:ext cx="9789480" cy="2311347"/>
          </a:xfrm>
        </p:spPr>
        <p:txBody>
          <a:bodyPr/>
          <a:lstStyle/>
          <a:p>
            <a:br>
              <a:rPr lang="en-US" sz="2400"/>
            </a:br>
            <a:r>
              <a:rPr lang="en-US" sz="2400"/>
              <a:t>What is Bash scripting?</a:t>
            </a:r>
            <a:br>
              <a:rPr lang="en-US" sz="2400"/>
            </a:br>
            <a:br>
              <a:rPr lang="en-US" sz="2400"/>
            </a:br>
            <a:r>
              <a:rPr lang="en-US" sz="2000" b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is a command-line interpreter or Unix Shell and it is widely used in Linux Operating System. It is written by Brian Jhan Fox. It is used as a default login shell for most Linux distributions. </a:t>
            </a:r>
            <a:endParaRPr lang="en-US" sz="2000" b="0">
              <a:latin typeface="Calibri"/>
              <a:ea typeface="Calibri"/>
              <a:cs typeface="Calibri"/>
            </a:endParaRPr>
          </a:p>
          <a:p>
            <a:br>
              <a:rPr lang="en-US" sz="2000">
                <a:latin typeface="Calibri"/>
                <a:ea typeface="Calibri"/>
                <a:cs typeface="Calibri"/>
              </a:rPr>
            </a:br>
            <a:r>
              <a:rPr lang="en-US" sz="2000" b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Scripting is used to automate the execution of the tasks so that humans do not need to perform them individually.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363624" y="2838064"/>
            <a:ext cx="9780587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>
              <a:buNone/>
            </a:pPr>
            <a:r>
              <a:rPr lang="en-US" b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scripting is a great way to automate different types of tasks in a system. Developers can avoid doing repetitive tasks using bash scripting. </a:t>
            </a:r>
            <a:endParaRPr lang="en-US" b="1">
              <a:latin typeface="Calibri"/>
              <a:ea typeface="Calibri"/>
              <a:cs typeface="Calibri"/>
            </a:endParaRPr>
          </a:p>
          <a:p>
            <a:pPr indent="-283210">
              <a:buNone/>
            </a:pPr>
            <a:r>
              <a:rPr lang="en-US" b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Bash is like a robot assistant for your computer. It lets you control your Linux/Unix system by typing commands (e.g., ls to list files). Instead of doing tasks manually, you can write a Bash script—a text file with commands—to automate things like organizing files, installing software, or backing up data</a:t>
            </a:r>
            <a:endParaRPr lang="en-US" b="1">
              <a:latin typeface="Calibri"/>
              <a:ea typeface="Calibri"/>
              <a:cs typeface="Calibri"/>
            </a:endParaRPr>
          </a:p>
          <a:p>
            <a:pPr marL="5969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THANK YOU</a:t>
            </a:r>
            <a:endParaRPr lang="en-US"/>
          </a:p>
        </p:txBody>
      </p:sp>
      <p:pic>
        <p:nvPicPr>
          <p:cNvPr id="4" name="Picture 3" descr="A thank you message on a blue background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" y="177553"/>
            <a:ext cx="7407649" cy="3256956"/>
          </a:xfrm>
        </p:spPr>
        <p:txBody>
          <a:bodyPr/>
          <a:lstStyle/>
          <a:p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Why use Bash for automation?</a:t>
            </a:r>
            <a:br>
              <a:rPr lang="en-US" sz="2800"/>
            </a:br>
            <a:br>
              <a:rPr lang="en-US" sz="2800"/>
            </a:br>
            <a:r>
              <a:rPr lang="en-US" sz="2800" b="0"/>
              <a:t>Bash is a powerhouse for automation because it’s simple, efficient, and deeply integrated with Unix/Linux environments.</a:t>
            </a:r>
            <a:endParaRPr lang="en-US" sz="2800" b="0">
              <a:solidFill>
                <a:srgbClr val="000000"/>
              </a:solidFill>
            </a:endParaRPr>
          </a:p>
          <a:p>
            <a:br>
              <a:rPr lang="en-US" sz="2800"/>
            </a:br>
            <a:endParaRPr lang="en-US" sz="2800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6" y="2068830"/>
            <a:ext cx="9793584" cy="4560456"/>
          </a:xfrm>
        </p:spPr>
        <p:txBody>
          <a:bodyPr/>
          <a:lstStyle/>
          <a:p>
            <a:r>
              <a:rPr lang="en-US" sz="1200">
                <a:ea typeface="+mn-lt"/>
                <a:cs typeface="+mn-lt"/>
              </a:rPr>
              <a:t>Bash is built into most Linux distributions, making it easily accessible for system administrators and developers.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Unlike heavier scripting languages, Bash runs natively in the shell, minimizing resource consumption and execution time.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You can seamlessly combine Bash with Unix commands (grep, sed, awk, curl, etc.) to process text, manage files, and interact with APIs.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Excellent for System Automation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Automates tasks like user management, backups, log rotations, and security audits.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tar -czf /backup/system_$(date +%F).tar.gz /etc /home /var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Script Scheduling with Cron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Bash integrates smoothly with cron, enabling scheduled automation for repetitive tasks.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0 2 * * * /home/user/backup.sh  # Runs the script every day at 2 AM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Ideal for AWS &amp; DevOps Automation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Can automate AWS services using CLI commands, handling tasks like launching EC2 instances or managing S3 buckets.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- Example: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aws s3 sync /local/path s3://my-bucket --delete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4348" y="624988"/>
            <a:ext cx="9601200" cy="1653371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Common use cases in system administration and DevOps</a:t>
            </a:r>
            <a:br>
              <a:rPr lang="en-US" sz="2400" dirty="0"/>
            </a:br>
            <a:br>
              <a:rPr lang="en-US" sz="2400" dirty="0"/>
            </a:br>
            <a:r>
              <a:rPr lang="en-US" sz="1800" b="0" dirty="0">
                <a:ea typeface="+mj-lt"/>
                <a:cs typeface="+mj-lt"/>
              </a:rPr>
              <a:t>Bash scripting plays a crucial role in </a:t>
            </a:r>
            <a:r>
              <a:rPr lang="en-US" sz="1800" dirty="0">
                <a:ea typeface="+mj-lt"/>
                <a:cs typeface="+mj-lt"/>
              </a:rPr>
              <a:t>system administration and DevOps</a:t>
            </a:r>
            <a:r>
              <a:rPr lang="en-US" sz="1800" b="0" dirty="0">
                <a:ea typeface="+mj-lt"/>
                <a:cs typeface="+mj-lt"/>
              </a:rPr>
              <a:t>, helping automate repetitive tasks and streamline operations. Here are some </a:t>
            </a:r>
            <a:r>
              <a:rPr lang="en-US" sz="1800" dirty="0">
                <a:ea typeface="+mj-lt"/>
                <a:cs typeface="+mj-lt"/>
              </a:rPr>
              <a:t>common use cases</a:t>
            </a:r>
            <a:r>
              <a:rPr lang="en-US" sz="1800" b="0" dirty="0">
                <a:ea typeface="+mj-lt"/>
                <a:cs typeface="+mj-lt"/>
              </a:rPr>
              <a:t>:</a:t>
            </a:r>
            <a:endParaRPr lang="en-US" sz="1800" dirty="0"/>
          </a:p>
          <a:p>
            <a:endParaRPr lang="en-US" sz="2400"/>
          </a:p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4634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User and Permission Management</a:t>
            </a:r>
            <a:endParaRPr lang="en-US" sz="1400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Automate user creation and permission assignments.</a:t>
            </a:r>
            <a:endParaRPr lang="en-US" sz="1400"/>
          </a:p>
          <a:p>
            <a:pPr marL="285750" indent="-285750">
              <a:buFont typeface="Arial" panose="020B0604020202090204"/>
              <a:buChar char="•"/>
            </a:pP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while read user; do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 useradd "$user"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  echo "$user:password123" | chpasswd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done &lt; users.txt</a:t>
            </a:r>
            <a:endParaRPr lang="en-US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Automated Backups &amp; Log Management</a:t>
            </a:r>
            <a:endParaRPr lang="en-US" sz="1400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Schedule regular backups of configurations, databases, or logs.</a:t>
            </a:r>
            <a:endParaRPr lang="en-US" sz="1400"/>
          </a:p>
          <a:p>
            <a:pPr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Rotate logs to prevent excessive disk usage.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tar -czf /backup/config_$(date +%F).tar.gz /etc</a:t>
            </a:r>
            <a:endParaRPr lang="en-US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find /var/log -type f -name "*.log" -mtime +7 -exec rm {} \;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endParaRPr lang="en-US" sz="1400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283235" y="2023984"/>
            <a:ext cx="5472332" cy="4024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AWS &amp; Cloud Automation</a:t>
            </a:r>
            <a:endParaRPr lang="en-US" sz="1400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Automate AWS CLI tasks like </a:t>
            </a:r>
            <a:r>
              <a:rPr lang="en-US" sz="1400" b="1">
                <a:ea typeface="+mn-lt"/>
                <a:cs typeface="+mn-lt"/>
              </a:rPr>
              <a:t>S3 bucket management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 b="1">
                <a:ea typeface="+mn-lt"/>
                <a:cs typeface="+mn-lt"/>
              </a:rPr>
              <a:t>IAM policies</a:t>
            </a:r>
            <a:r>
              <a:rPr lang="en-US" sz="1400">
                <a:ea typeface="+mn-lt"/>
                <a:cs typeface="+mn-lt"/>
              </a:rPr>
              <a:t>, and </a:t>
            </a:r>
            <a:r>
              <a:rPr lang="en-US" sz="1400" b="1">
                <a:ea typeface="+mn-lt"/>
                <a:cs typeface="+mn-lt"/>
              </a:rPr>
              <a:t>EC2 instance scaling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aws s3 sync /data s3://my-bucket --delete</a:t>
            </a:r>
            <a:endParaRPr lang="en-US" sz="1400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aws ec2 start-instances --instance-ids i-12345678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Scheduled Task Execution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 sz="1400">
                <a:ea typeface="+mn-lt"/>
                <a:cs typeface="+mn-lt"/>
              </a:rPr>
              <a:t>Use </a:t>
            </a:r>
            <a:r>
              <a:rPr lang="en-US" sz="1400" b="1">
                <a:ea typeface="+mn-lt"/>
                <a:cs typeface="+mn-lt"/>
              </a:rPr>
              <a:t>cron</a:t>
            </a:r>
            <a:r>
              <a:rPr lang="en-US" sz="1400">
                <a:ea typeface="+mn-lt"/>
                <a:cs typeface="+mn-lt"/>
              </a:rPr>
              <a:t> to schedule scripts for regular execution.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0 1 * * * /home/user/backup.sh  # Run backup script daily at 1 AM</a:t>
            </a:r>
            <a:endParaRPr lang="en-US"/>
          </a:p>
          <a:p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7492" y="53008"/>
            <a:ext cx="9779183" cy="1964470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Basic Bash Syntax</a:t>
            </a:r>
            <a:br>
              <a:rPr lang="en-US" b="0">
                <a:ea typeface="+mj-lt"/>
                <a:cs typeface="+mj-lt"/>
              </a:rPr>
            </a:br>
            <a:r>
              <a:rPr lang="en-US" sz="1600">
                <a:latin typeface="Calibri"/>
                <a:ea typeface="Calibri"/>
                <a:cs typeface="Calibri"/>
              </a:rPr>
              <a:t>How to Write Your First Bash Script</a:t>
            </a:r>
            <a:br>
              <a:rPr lang="en-US" sz="1600">
                <a:latin typeface="Calibri"/>
                <a:ea typeface="Calibri"/>
                <a:cs typeface="Calibri"/>
              </a:rPr>
            </a:b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sz="1600" b="0">
                <a:latin typeface="Calibri"/>
                <a:ea typeface="Calibri"/>
                <a:cs typeface="Calibri"/>
              </a:rPr>
              <a:t>Let’s create a simple script that says "Hello, World!":</a:t>
            </a:r>
            <a:br>
              <a:rPr lang="en-US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90204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First, we will create a file with the .bash extension.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90204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Next, we will write down the bash scripts within it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90204"/>
              <a:buChar char="•"/>
            </a:pPr>
            <a:r>
              <a:rPr lang="en-US" sz="1600" b="0">
                <a:latin typeface="Calibri"/>
                <a:ea typeface="Calibri"/>
                <a:cs typeface="Calibri"/>
              </a:rPr>
              <a:t>After that, we will provide execution permission to it.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Create a Script File: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 vi 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Add code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   #!/bin/bash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   echo "Hello world"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Make it Executable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       </a:t>
            </a:r>
            <a:r>
              <a:rPr lang="en-US" err="1">
                <a:ea typeface="+mn-lt"/>
                <a:cs typeface="+mn-lt"/>
              </a:rPr>
              <a:t>chmod</a:t>
            </a:r>
            <a:r>
              <a:rPr lang="en-US">
                <a:ea typeface="+mn-lt"/>
                <a:cs typeface="+mn-lt"/>
              </a:rPr>
              <a:t> +x 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Run  ./</a:t>
            </a:r>
            <a:r>
              <a:rPr lang="en-US" err="1">
                <a:ea typeface="+mn-lt"/>
                <a:cs typeface="+mn-lt"/>
              </a:rPr>
              <a:t>hello.bash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#!/bin/bash        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Age=17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if [ "$Age" -</a:t>
            </a:r>
            <a:r>
              <a:rPr lang="en-US" err="1">
                <a:latin typeface="Consolas"/>
              </a:rPr>
              <a:t>ge</a:t>
            </a:r>
            <a:r>
              <a:rPr lang="en-US">
                <a:latin typeface="Consolas"/>
              </a:rPr>
              <a:t> 18 ]; then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   echo "You can vote"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else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   echo "You cannot vote"    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fi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500" y="524940"/>
            <a:ext cx="529572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/>
              <a:t>Scripting Standards :</a:t>
            </a:r>
            <a:endParaRPr lang="en-US" dirty="0"/>
          </a:p>
          <a:p>
            <a:endParaRPr lang="en-US"/>
          </a:p>
          <a:p>
            <a:r>
              <a:rPr lang="en-US" dirty="0"/>
              <a:t>Always create a directory to store scripts</a:t>
            </a:r>
            <a:endParaRPr lang="en-US" dirty="0"/>
          </a:p>
          <a:p>
            <a:r>
              <a:rPr lang="en-US" dirty="0"/>
              <a:t>Script name should identify the function/script usage</a:t>
            </a:r>
            <a:endParaRPr lang="en-US" dirty="0"/>
          </a:p>
          <a:p>
            <a:r>
              <a:rPr lang="en-US" dirty="0"/>
              <a:t>Script should end with .shell</a:t>
            </a:r>
            <a:endParaRPr lang="en-US" dirty="0"/>
          </a:p>
          <a:p>
            <a:endParaRPr lang="en-US"/>
          </a:p>
          <a:p>
            <a:r>
              <a:rPr lang="en-US" dirty="0"/>
              <a:t>All scripts to be executed should have proper executable file permissions.</a:t>
            </a:r>
            <a:endParaRPr lang="en-US" dirty="0"/>
          </a:p>
          <a:p>
            <a:r>
              <a:rPr lang="en-US" dirty="0"/>
              <a:t>Script should have certain format, it help us to understand easily</a:t>
            </a:r>
            <a:endParaRPr lang="en-US" dirty="0"/>
          </a:p>
          <a:p>
            <a:endParaRPr lang="en-US"/>
          </a:p>
          <a:p>
            <a:r>
              <a:rPr lang="en-US" dirty="0"/>
              <a:t>1.Define shell - #!/bin/bash (shebang characters)</a:t>
            </a:r>
            <a:endParaRPr lang="en-US" dirty="0"/>
          </a:p>
          <a:p>
            <a:r>
              <a:rPr lang="en-US" dirty="0"/>
              <a:t>2. Comments (##) - help us to understand what we are doing</a:t>
            </a:r>
            <a:endParaRPr lang="en-US" dirty="0"/>
          </a:p>
          <a:p>
            <a:r>
              <a:rPr lang="en-US" dirty="0"/>
              <a:t>3. Define Variables – used as container/ Store anything and make our scripts more generic instead of hard coding</a:t>
            </a:r>
            <a:endParaRPr lang="en-US" dirty="0"/>
          </a:p>
          <a:p>
            <a:r>
              <a:rPr lang="en-US" dirty="0"/>
              <a:t>4. Command – echo, cp grep</a:t>
            </a:r>
            <a:endParaRPr lang="en-US" dirty="0"/>
          </a:p>
          <a:p>
            <a:r>
              <a:rPr lang="en-US" dirty="0"/>
              <a:t>5.Statments - If, while, for etc.</a:t>
            </a:r>
            <a:endParaRPr lang="en-US" dirty="0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7360" y="494061"/>
            <a:ext cx="50178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99996" y="1960806"/>
            <a:ext cx="53420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 </a:t>
            </a:r>
            <a:endParaRPr lang="en-US"/>
          </a:p>
          <a:p>
            <a:endParaRPr lang="en-US" sz="2400" b="1"/>
          </a:p>
          <a:p>
            <a:r>
              <a:rPr lang="en-US" sz="2400" b="1"/>
              <a:t>The SEQUENCE OF THE SCRIPT FROM </a:t>
            </a:r>
            <a:endParaRPr lang="en-US" sz="2400" b="1"/>
          </a:p>
          <a:p>
            <a:r>
              <a:rPr lang="en-US" sz="2400" b="1"/>
              <a:t> TOP TO BOTTOM ONLY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6700708" y="4492872"/>
            <a:ext cx="387529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/>
              <a:t> 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 b="1"/>
          </a:p>
          <a:p>
            <a:endParaRPr lang="en-US" b="1"/>
          </a:p>
          <a:p>
            <a:r>
              <a:rPr lang="en-US" b="1"/>
              <a:t>       read--- input string command</a:t>
            </a:r>
            <a:endParaRPr lang="en-US"/>
          </a:p>
          <a:p>
            <a:r>
              <a:rPr lang="en-US" b="1"/>
              <a:t>  echo -  to print the output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9" y="1"/>
            <a:ext cx="10643508" cy="6072553"/>
          </a:xfrm>
        </p:spPr>
        <p:txBody>
          <a:bodyPr/>
          <a:lstStyle/>
          <a:p>
            <a:r>
              <a:rPr lang="en-US" sz="1800" dirty="0">
                <a:solidFill>
                  <a:srgbClr val="273239"/>
                </a:solidFill>
                <a:latin typeface="Nunito"/>
              </a:rPr>
              <a:t>    </a:t>
            </a: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br>
              <a:rPr lang="en-US" sz="1800" dirty="0">
                <a:latin typeface="Nunito"/>
              </a:rPr>
            </a:br>
            <a:r>
              <a:rPr lang="en-US" sz="2000" dirty="0">
                <a:solidFill>
                  <a:srgbClr val="273239"/>
                </a:solidFill>
                <a:latin typeface="Nunito"/>
              </a:rPr>
              <a:t>        Key Concepts of Bash Scripting</a:t>
            </a:r>
            <a:br>
              <a:rPr lang="en-US" sz="1800" dirty="0">
                <a:latin typeface="Nunito"/>
              </a:rPr>
            </a:br>
            <a:r>
              <a:rPr lang="en-US" sz="1500" dirty="0">
                <a:solidFill>
                  <a:srgbClr val="273239"/>
                </a:solidFill>
                <a:latin typeface="Nunito"/>
              </a:rPr>
              <a:t>     </a:t>
            </a:r>
            <a:br>
              <a:rPr lang="en-US" sz="1500" dirty="0">
                <a:latin typeface="Nunito"/>
              </a:rPr>
            </a:br>
            <a:r>
              <a:rPr lang="en-US" sz="1500" dirty="0">
                <a:solidFill>
                  <a:srgbClr val="273239"/>
                </a:solidFill>
                <a:latin typeface="Nunito"/>
              </a:rPr>
              <a:t>     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  File Names and Permissions</a:t>
            </a:r>
            <a:endParaRPr lang="en-US" sz="1800" dirty="0">
              <a:latin typeface="Nunito"/>
            </a:endParaRPr>
          </a:p>
          <a:p>
            <a:r>
              <a:rPr lang="en-US" sz="1800" dirty="0">
                <a:solidFill>
                  <a:srgbClr val="273239"/>
                </a:solidFill>
                <a:latin typeface="Nunito"/>
              </a:rPr>
              <a:t> </a:t>
            </a:r>
            <a:br>
              <a:rPr lang="en-US" sz="1800" dirty="0">
                <a:latin typeface="Nunito"/>
              </a:rPr>
            </a:br>
            <a:r>
              <a:rPr lang="en-US" sz="1800" dirty="0">
                <a:solidFill>
                  <a:srgbClr val="273239"/>
                </a:solidFill>
                <a:latin typeface="Nunito"/>
              </a:rPr>
              <a:t>     Variables in bash</a:t>
            </a:r>
            <a:br>
              <a:rPr lang="en-US" sz="1800" dirty="0">
                <a:latin typeface="Nunito"/>
              </a:rPr>
            </a:br>
            <a:r>
              <a:rPr lang="en-US" sz="1800" dirty="0">
                <a:solidFill>
                  <a:srgbClr val="273239"/>
                </a:solidFill>
                <a:latin typeface="Nunito"/>
              </a:rPr>
              <a:t>                    </a:t>
            </a:r>
            <a:br>
              <a:rPr lang="en-US" sz="1800" dirty="0">
                <a:latin typeface="Nunito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There are two types of variables present within Bash Scripting.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Conventionally, If a variable, is declared inside a function then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it is generally a local variable and if it is declared outside then I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t is a global variable.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In the case of a bash script, this concept is a little bit different,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 err="1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here</a:t>
            </a: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 any variable whether it is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 written inside a function or outside a function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by default is a global variable.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If we want to make a local variable then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r>
              <a:rPr lang="en-US" sz="2000" dirty="0">
                <a:solidFill>
                  <a:srgbClr val="273239"/>
                </a:solidFill>
                <a:latin typeface="Calibri"/>
                <a:ea typeface="Calibri"/>
                <a:cs typeface="Calibri"/>
              </a:rPr>
              <a:t> we need to use the keyword "local"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/>
          </a:p>
        </p:txBody>
      </p:sp>
      <p:pic>
        <p:nvPicPr>
          <p:cNvPr id="4" name="Picture 3" descr="A screenshot of a computer program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4908" y="3035544"/>
            <a:ext cx="6772194" cy="3379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4815" y="2216515"/>
            <a:ext cx="4029736" cy="43829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273239"/>
                </a:solidFill>
                <a:latin typeface="Nunito"/>
              </a:rPr>
              <a:t>If else statement is a conditional statement. It can be used to execute two different codes based on whether the given condition is satisfied or not.</a:t>
            </a:r>
            <a:endParaRPr lang="en-US"/>
          </a:p>
          <a:p>
            <a:r>
              <a:rPr lang="en-US">
                <a:solidFill>
                  <a:srgbClr val="273239"/>
                </a:solidFill>
                <a:latin typeface="Nunito"/>
              </a:rPr>
              <a:t>There are a couple of varieties present within the if-else statement. They are -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if-fi 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if-else-fi 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if-</a:t>
            </a:r>
            <a:r>
              <a:rPr lang="en-US" err="1">
                <a:solidFill>
                  <a:srgbClr val="273239"/>
                </a:solidFill>
                <a:latin typeface="Nunito"/>
              </a:rPr>
              <a:t>elif</a:t>
            </a:r>
            <a:r>
              <a:rPr lang="en-US">
                <a:solidFill>
                  <a:srgbClr val="273239"/>
                </a:solidFill>
                <a:latin typeface="Nunito"/>
              </a:rPr>
              <a:t>-else-fi </a:t>
            </a:r>
            <a:endParaRPr lang="en-US"/>
          </a:p>
          <a:p>
            <a:pPr marL="285750" indent="-285750">
              <a:buFont typeface="Arial" panose="020B0604020202090204"/>
              <a:buChar char="•"/>
            </a:pPr>
            <a:r>
              <a:rPr lang="en-US">
                <a:solidFill>
                  <a:srgbClr val="273239"/>
                </a:solidFill>
                <a:latin typeface="Nunito"/>
              </a:rPr>
              <a:t>nested if-else</a:t>
            </a:r>
            <a:endParaRPr lang="en-US"/>
          </a:p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5769" y="23447"/>
            <a:ext cx="9751255" cy="1735015"/>
          </a:xfrm>
        </p:spPr>
        <p:txBody>
          <a:bodyPr/>
          <a:lstStyle/>
          <a:p>
            <a:r>
              <a:rPr lang="en-US" sz="2000">
                <a:solidFill>
                  <a:srgbClr val="273239"/>
                </a:solidFill>
                <a:latin typeface="Nunito"/>
              </a:rPr>
              <a:t>Decision Making in bash</a:t>
            </a:r>
            <a:br>
              <a:rPr lang="en-US" sz="2000">
                <a:solidFill>
                  <a:srgbClr val="273239"/>
                </a:solidFill>
                <a:latin typeface="Nunito"/>
              </a:rPr>
            </a:br>
            <a:br>
              <a:rPr lang="en-US" sz="2000">
                <a:latin typeface="Nunito"/>
              </a:rPr>
            </a:br>
            <a:r>
              <a:rPr lang="en-US" sz="2000">
                <a:solidFill>
                  <a:srgbClr val="273239"/>
                </a:solidFill>
                <a:latin typeface="Nunito"/>
              </a:rPr>
              <a:t>-- 2 types of decision-making statements are used in bash scripting</a:t>
            </a:r>
            <a:endParaRPr lang="en-US" sz="1600">
              <a:solidFill>
                <a:srgbClr val="273239"/>
              </a:solidFill>
              <a:latin typeface="Nunito"/>
            </a:endParaRPr>
          </a:p>
          <a:p>
            <a:r>
              <a:rPr lang="en-US"/>
              <a:t> </a:t>
            </a:r>
            <a:r>
              <a:rPr lang="en-US" sz="1600">
                <a:solidFill>
                  <a:srgbClr val="273239"/>
                </a:solidFill>
                <a:latin typeface="Nunito"/>
              </a:rPr>
              <a:t>1. If-else statement:</a:t>
            </a:r>
            <a:endParaRPr lang="en-US" sz="1600"/>
          </a:p>
          <a:p>
            <a:r>
              <a:rPr lang="en-US" sz="1600">
                <a:solidFill>
                  <a:srgbClr val="273239"/>
                </a:solidFill>
                <a:latin typeface="Nunito"/>
              </a:rPr>
              <a:t>          2. case-sac statement:</a:t>
            </a:r>
            <a:endParaRPr lang="en-US" sz="16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16400" y="2087563"/>
            <a:ext cx="6695105" cy="4535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solidFill>
                  <a:srgbClr val="273239"/>
                </a:solidFill>
                <a:latin typeface="Nunito"/>
              </a:rPr>
              <a:t>case-sac is basically working the same as switch statement in programming.</a:t>
            </a:r>
            <a:endParaRPr lang="en-US" sz="1400">
              <a:solidFill>
                <a:srgbClr val="273239"/>
              </a:solidFill>
              <a:latin typeface="Nunito"/>
            </a:endParaRPr>
          </a:p>
          <a:p>
            <a:r>
              <a:rPr lang="en-US" sz="1400" b="1">
                <a:solidFill>
                  <a:srgbClr val="273239"/>
                </a:solidFill>
                <a:latin typeface="Nunito"/>
              </a:rPr>
              <a:t>Syntax of case-sac statement:</a:t>
            </a:r>
            <a:endParaRPr lang="en-US" sz="1400"/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case $var in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Pattern 1) Statement 1;;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Pattern n) Statement n;;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esac</a:t>
            </a:r>
            <a:endParaRPr lang="en-US" sz="1400">
              <a:solidFill>
                <a:srgbClr val="273239"/>
              </a:solidFill>
              <a:latin typeface="Consolas"/>
            </a:endParaRP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Example:</a:t>
            </a:r>
            <a:endParaRPr lang="en-US" sz="1400">
              <a:solidFill>
                <a:srgbClr val="273239"/>
              </a:solidFill>
              <a:latin typeface="Consolas"/>
            </a:endParaRP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Name="Satyajit"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case "$Name" in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#case 1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"Rajib") echo "Profession : Software Engineer"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#case 2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"Vikas") echo "Profession : Web Developer"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#case 3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    "Satyajit") echo "Profession : Technical Content Writer" ;;</a:t>
            </a:r>
            <a:br>
              <a:rPr lang="en-US" sz="1400">
                <a:latin typeface="Consolas"/>
              </a:rPr>
            </a:br>
            <a:r>
              <a:rPr lang="en-US" sz="1400">
                <a:solidFill>
                  <a:srgbClr val="273239"/>
                </a:solidFill>
                <a:latin typeface="Consolas"/>
              </a:rPr>
              <a:t>esac</a:t>
            </a:r>
            <a:endParaRPr lang="en-US" sz="1400">
              <a:solidFill>
                <a:srgbClr val="273239"/>
              </a:solidFill>
              <a:latin typeface="Consolas"/>
            </a:endParaRPr>
          </a:p>
          <a:p>
            <a:r>
              <a:rPr lang="en-US" sz="1400">
                <a:solidFill>
                  <a:srgbClr val="273239"/>
                </a:solidFill>
                <a:latin typeface="Consolas"/>
              </a:rPr>
              <a:t>Output : Profession : Technical Content Writer</a:t>
            </a:r>
            <a:endParaRPr lang="en-US" sz="1400">
              <a:solidFill>
                <a:srgbClr val="273239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" y="-586155"/>
            <a:ext cx="11160367" cy="1920240"/>
          </a:xfrm>
        </p:spPr>
        <p:txBody>
          <a:bodyPr/>
          <a:lstStyle/>
          <a:p>
            <a:r>
              <a:rPr lang="en-US" sz="2400">
                <a:solidFill>
                  <a:srgbClr val="273239"/>
                </a:solidFill>
                <a:latin typeface="Nunito"/>
              </a:rPr>
              <a:t>String and Numeric Comparisons                            Arithmetic Operators</a:t>
            </a:r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0">
              <a:buNone/>
            </a:pPr>
            <a:endParaRPr lang="en-US"/>
          </a:p>
          <a:p>
            <a:pPr marL="283210" indent="-283210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3211" y="1601020"/>
            <a:ext cx="10345050" cy="4715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214" y="1882517"/>
            <a:ext cx="5454023" cy="3993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0" y="1652953"/>
          <a:ext cx="6145992" cy="3662353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72996"/>
                <a:gridCol w="3072996"/>
              </a:tblGrid>
              <a:tr h="5231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Operator</a:t>
                      </a:r>
                      <a:endParaRPr lang="en-US" sz="1400" b="1"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==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strings are equal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!=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 Returns true if the strings are not equal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-n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 to be tested is not null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38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-z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Returns true if the string to be tested is null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00800" y="1465384"/>
          <a:ext cx="5794476" cy="3886911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97238"/>
                <a:gridCol w="2897238"/>
              </a:tblGrid>
              <a:tr h="5015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Operator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-eq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Equal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-ge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Greater Than or Equal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-gt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Greater Than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-le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Less Than or Equal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-lt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Less Than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-ne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>
                          <a:effectLst/>
                        </a:rPr>
                        <a:t>Not Equal</a:t>
                      </a:r>
                      <a:endParaRPr lang="en-US" sz="125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c="http://schemas.microsoft.com/office/infopath/2007/PartnerControls" xmlns:p="http://schemas.microsoft.com/office/2006/metadata/properties" xmlns:xsi="http://www.w3.org/2001/XMLSchema-instance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ma:versionID="60f5a4f2d2b0abadcf532d48ebf9cb71" ma:contentTypeDescription="Create a new document." ma:contentTypeID="0x01010079F111ED35F8CC479449609E8A0923A6" ma:contentTypeScope="" ct:_="" ma:_="" ma:contentTypeName="Document" ma:contentTypeVersion="28">
  <xsd:schema xmlns:ns1="http://schemas.microsoft.com/sharepoint/v3" xmlns:ns2="71af3243-3dd4-4a8d-8c0d-dd76da1f02a5" xmlns:ns3="16c05727-aa75-4e4a-9b5f-8a80a1165891" xmlns:ns4="230e9df3-be65-4c73-a93b-d1236ebd677e" xmlns:xsd="http://www.w3.org/2001/XMLSchema" xmlns:p="http://schemas.microsoft.com/office/2006/metadata/properties" xmlns:xs="http://www.w3.org/2001/XMLSchema" ns2:_="" ns4:_="" ma:fieldsID="7dd78129e6a1811f84807ad11c651531" ns1:_="" targetNamespace="http://schemas.microsoft.com/office/2006/metadata/properties" ns3:_="" ma:root="true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pc="http://schemas.microsoft.com/office/infopath/2007/PartnerControls" xmlns:xsd="http://www.w3.org/2001/XMLSchema" xmlns:xs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illable="true" ma:internalName="_ip_UnifiedCompliancePolicyProperties" ma:readOnly="false" ma:hidden="true" ma:index="20" name="_ip_UnifiedCompliancePolicyProperties" ma:displayName="Unified Compliance Policy Properties">
      <xsd:simpleType>
        <xsd:restriction base="dms:Note"/>
      </xsd:simpleType>
    </xsd:element>
    <xsd:element nillable="true" ma:internalName="_ip_UnifiedCompliancePolicyUIAction" ma:readOnly="false" ma:hidden="true" ma:index="21" name="_ip_UnifiedCompliancePolicyUIAction" ma:displayName="Unified Compliance Policy UI Action">
      <xsd:simpleType>
        <xsd:restriction base="dms:Text"/>
      </xsd:simpleType>
    </xsd:element>
  </xsd:schema>
  <xsd:schema xmlns:pc="http://schemas.microsoft.com/office/infopath/2007/PartnerControls" xmlns:xsd="http://www.w3.org/2001/XMLSchema" xmlns:xs="http://www.w3.org/2001/XMLSchema" xmlns:dms="http://schemas.microsoft.com/office/2006/documentManagement/type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ma:format="Dropdown" nillable="true" ma:default="Not started" ma:internalName="Status" ma:readOnly="false" ma:index="2" name="Status" ma:display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format="Image" nillable="true" ma:internalName="Image" ma:readOnly="false" ma:index="3" name="Image" ma:displayName="Image">
      <xsd:complexType>
        <xsd:complexContent>
          <xsd:extension base="dms:URL">
            <xsd:sequence>
              <xsd:element nillable="true" type="dms:ValidUrl" name="Url" minOccurs="0"/>
              <xsd:element nillable="true" type="xsd:string" name="Description"/>
            </xsd:sequence>
          </xsd:extension>
        </xsd:complexContent>
      </xsd:complexType>
    </xsd:element>
    <xsd:element nillable="true" ma:internalName="MediaServiceMetadata" ma:readOnly="true" ma:hidden="true" ma:index="8" name="MediaServiceMetadata" ma:displayName="MediaServiceMetadata">
      <xsd:simpleType>
        <xsd:restriction base="dms:Note"/>
      </xsd:simpleType>
    </xsd:element>
    <xsd:element nillable="true" ma:internalName="MediaServiceFastMetadata" ma:readOnly="true" ma:hidden="true" ma:index="9" name="MediaServiceFastMetadata" ma:displayName="MediaServiceFastMetadata">
      <xsd:simpleType>
        <xsd:restriction base="dms:Note"/>
      </xsd:simpleType>
    </xsd:element>
    <xsd:element nillable="true" ma:internalName="MediaServiceOCR" ma:readOnly="true" ma:hidden="true" ma:index="10" name="MediaServiceOCR" ma:displayName="MediaServiceOCR">
      <xsd:simpleType>
        <xsd:restriction base="dms:Note"/>
      </xsd:simpleType>
    </xsd:element>
    <xsd:element nillable="true" ma:internalName="MediaServiceAutoTags" ma:readOnly="true" ma:hidden="true" ma:index="11" name="MediaServiceAutoTags" ma:displayName="MediaServiceAutoTags">
      <xsd:simpleType>
        <xsd:restriction base="dms:Text"/>
      </xsd:simpleType>
    </xsd:element>
    <xsd:element nillable="true" ma:internalName="MediaServiceEventHashCode" ma:readOnly="true" ma:hidden="true" ma:index="12" name="MediaServiceEventHashCode" ma:displayName="MediaServiceEventHashCode">
      <xsd:simpleType>
        <xsd:restriction base="dms:Text"/>
      </xsd:simpleType>
    </xsd:element>
    <xsd:element nillable="true" ma:internalName="MediaServiceGenerationTime" ma:readOnly="true" ma:hidden="true" ma:index="13" name="MediaServiceGenerationTime" ma:displayName="MediaServiceGenerationTime">
      <xsd:simpleType>
        <xsd:restriction base="dms:Text"/>
      </xsd:simpleType>
    </xsd:element>
    <xsd:element nillable="true" ma:internalName="MediaServiceAutoKeyPoints" ma:readOnly="true" ma:hidden="true" ma:index="16" name="MediaServiceAutoKeyPoints" ma:displayName="MediaServiceAutoKeyPoints">
      <xsd:simpleType>
        <xsd:restriction base="dms:Note"/>
      </xsd:simpleType>
    </xsd:element>
    <xsd:element nillable="true" ma:internalName="MediaServiceKeyPoints" ma:readOnly="false" ma:hidden="true" ma:index="17" name="MediaServiceKeyPoints" ma:displayName="KeyPoints">
      <xsd:simpleType>
        <xsd:restriction base="dms:Note"/>
      </xsd:simpleType>
    </xsd:element>
    <xsd:element nillable="true" ma:internalName="MediaServiceDateTaken" ma:readOnly="true" ma:hidden="true" ma:index="18" name="MediaServiceDateTaken" ma:displayName="MediaServiceDateTaken">
      <xsd:simpleType>
        <xsd:restriction base="dms:Text"/>
      </xsd:simpleType>
    </xsd:element>
    <xsd:element ma:taxonomyMulti="true" ma:anchorId="fba54fb3-c3e1-fe81-a776-ca4b69148c4d" nillable="true" ma:internalName="ImageTagsTaxHTField" ma:readOnly="false" ma:sspId="e385fb40-52d4-4fae-9c5b-3e8ff8a5878e" ma:taxonomy="true" ma:isKeyword="false" ma:index="25" name="ImageTagsTaxHTField" ma:termSetId="09814cd3-568e-fe90-9814-8d621ff8fb84" ma:open="true" ma:taxonomyFieldName="MediaServiceImageTags" ma:fieldId="{5cf76f15-5ced-4ddc-b409-7134ff3c332f}" ma:displayName="Image Tags">
      <xsd:complexType>
        <xsd:sequence>
          <xsd:element ref="pc:Terms" maxOccurs="1" minOccurs="0"/>
        </xsd:sequence>
      </xsd:complexType>
    </xsd:element>
    <xsd:element nillable="true" ma:internalName="MediaServiceLocation" ma:readOnly="true" ma:hidden="true" ma:index="26" name="MediaServiceLocation" ma:displayName="Location">
      <xsd:simpleType>
        <xsd:restriction base="dms:Text"/>
      </xsd:simpleType>
    </xsd:element>
    <xsd:element nillable="true" ma:internalName="MediaLengthInSeconds" ma:readOnly="true" ma:hidden="true" ma:index="27" name="MediaLengthInSeconds" ma:displayName="MediaLengthInSeconds">
      <xsd:simpleType>
        <xsd:restriction base="dms:Unknown"/>
      </xsd:simpleType>
    </xsd:element>
    <xsd:element ma:format="Dropdown" nillable="true" ma:default="0" ma:internalName="Background" ma:index="28" name="Background" ma:displayName="Background">
      <xsd:simpleType>
        <xsd:restriction base="dms:Boolean"/>
      </xsd:simpleType>
    </xsd:element>
    <xsd:element nillable="true" ma:internalName="MediaServiceSearchProperties" ma:readOnly="true" ma:hidden="true" ma:index="29" name="MediaServiceSearchProperties" ma:displayName="MediaServiceSearchProperties">
      <xsd:simpleType>
        <xsd:restriction base="dms:Note"/>
      </xsd:simpleType>
    </xsd:element>
    <xsd:element nillable="true" ma:internalName="MediaServiceDocTags" ma:readOnly="true" ma:hidden="true" ma:index="30" name="MediaServiceDocTags" ma:displayName="MediaServiceDocTags">
      <xsd:simpleType>
        <xsd:restriction base="dms:Note"/>
      </xsd:simpleType>
    </xsd:element>
    <xsd:element ma:description="" nillable="true" ma:internalName="MediaServiceObjectDetectorVersions" ma:readOnly="true" ma:hidden="true" ma:index="31" name="MediaServiceObjectDetectorVersions" ma:displayName="MediaServiceObjectDetectorVersions" ma:indexed="true">
      <xsd:simpleType>
        <xsd:restriction base="dms:Text"/>
      </xsd:simpleType>
    </xsd:element>
    <xsd:element nillable="true" ma:internalName="MediaServiceSystemTags" ma:readOnly="true" ma:hidden="true" ma:index="32" name="MediaServiceSystemTags" ma:displayName="MediaServiceSystemTags">
      <xsd:simpleType>
        <xsd:restriction base="dms:Note"/>
      </xsd:simpleType>
    </xsd:element>
  </xsd:schema>
  <xsd:schema xmlns:pc="http://schemas.microsoft.com/office/infopath/2007/PartnerControls" xmlns:xsd="http://www.w3.org/2001/XMLSchema" xmlns:xs="http://www.w3.org/2001/XMLSchema" xmlns:dms="http://schemas.microsoft.com/office/2006/documentManagement/type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illable="true" ma:internalName="SharedWithUsers" ma:readOnly="true" ma:hidden="true" ma:index="14" name="SharedWithUsers" ma:displayName="Shared With">
      <xsd:complexType>
        <xsd:complexContent>
          <xsd:extension base="dms:UserMulti">
            <xsd:sequence>
              <xsd:element name="UserInfo" maxOccurs="unbounded" minOccurs="0">
                <xsd:complexType>
                  <xsd:sequence>
                    <xsd:element type="xsd:string" name="DisplayName" minOccurs="0"/>
                    <xsd:element nillable="true" type="dms:UserId" name="AccountId" minOccurs="0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nillable="true" ma:internalName="SharedWithDetails" ma:readOnly="true" ma:hidden="true" ma:index="15" name="SharedWithDetails" ma:displayName="Shared With Details">
      <xsd:simpleType>
        <xsd:restriction base="dms:Note"/>
      </xsd:simpleType>
    </xsd:element>
  </xsd:schema>
  <xsd:schema xmlns:pc="http://schemas.microsoft.com/office/infopath/2007/PartnerControls" xmlns:xsd="http://www.w3.org/2001/XMLSchema" xmlns:xs="http://www.w3.org/2001/XMLSchema" xmlns:dms="http://schemas.microsoft.com/office/2006/documentManagement/type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illable="true" ma:internalName="TaxCatchAll" ma:readOnly="false" ma:showField="CatchAllData" ma:hidden="true" ma:index="23" ma:list="{3f6bfcbc-3db3-4ae6-bd76-326f0798ad28}" name="TaxCatchAll" ma:web="16c05727-aa75-4e4a-9b5f-8a80a1165891" ma:displayName="Taxonomy Catch All Column">
      <xsd:complexType>
        <xsd:complexContent>
          <xsd:extension base="dms:MultiChoiceLookup">
            <xsd:sequence>
              <xsd:element nillable="true" type="dms:Lookup" name="Value" maxOccurs="unbounded" minOccurs="0"/>
            </xsd:sequence>
          </xsd:extension>
        </xsd:complexContent>
      </xsd:complexType>
    </xsd:element>
  </xsd:schema>
  <xsd:schema xmlns:odoc="http://schemas.microsoft.com/internal/obd" xmlns:dcterms="http://purl.org/dc/terms/" xmlns:dc="http://purl.org/dc/elements/1.1/" xmlns:xsd="http://www.w3.org/2001/XMLSchema" xmlns:xsi="http://www.w3.org/2001/XMLSchema-instance" xmlns="http://schemas.openxmlformats.org/package/2006/metadata/core-properties" targetNamespace="http://schemas.openxmlformats.org/package/2006/metadata/core-properties" attributeFormDefault="unqualified" blockDefault="#all" elementFormDefault="qualified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name="contentType" maxOccurs="1" minOccurs="0" ma:displayName="Content Type"/>
        <xsd:element ref="dc:title" ma:index="1" maxOccurs="1" minOccurs="0" ma:displayName="Title"/>
        <xsd:element ref="dc:subject" maxOccurs="1" minOccurs="0"/>
        <xsd:element ref="dc:description" maxOccurs="1" minOccurs="0"/>
        <xsd:element type="xsd:string" name="keywords" maxOccurs="1" minOccurs="0"/>
        <xsd:element ref="dc:language" maxOccurs="1" minOccurs="0"/>
        <xsd:element type="xsd:string" name="category" maxOccurs="1" minOccurs="0"/>
        <xsd:element type="xsd:string" name="version" maxOccurs="1" minOccurs="0"/>
        <xsd:element type="xsd:string" name="revision" maxOccurs="1" minOccurs="0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name="lastModifiedBy" maxOccurs="1" minOccurs="0"/>
        <xsd:element ref="dcterms:modified" maxOccurs="1" minOccurs="0"/>
        <xsd:element type="xsd:string" name="contentStatus" maxOccurs="1" minOccurs="0"/>
      </xsd:all>
    </xsd:complexType>
  </xsd:schema>
  <xs:schema xmlns:pc="http://schemas.microsoft.com/office/infopath/2007/PartnerControls" xmlns:xs="http://www.w3.org/2001/XMLSchema" targetNamespace="http://schemas.microsoft.com/office/infopath/2007/PartnerControls" attributeFormDefault="unqualified" elementFormDefault="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52C7A-8834-4F18-859F-7167A187E138}">
  <ds:schemaRefs/>
</ds:datastoreItem>
</file>

<file path=customXml/itemProps2.xml><?xml version="1.0" encoding="utf-8"?>
<ds:datastoreItem xmlns:ds="http://schemas.openxmlformats.org/officeDocument/2006/customXml" ds:itemID="{5A7188B1-CB43-4216-A332-EE7733BC2215}">
  <ds:schemaRefs/>
</ds:datastoreItem>
</file>

<file path=customXml/itemProps3.xml><?xml version="1.0" encoding="utf-8"?>
<ds:datastoreItem xmlns:ds="http://schemas.openxmlformats.org/officeDocument/2006/customXml" ds:itemID="{731D3D4E-040D-4F59-9215-B1F04B81B9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11642</Words>
  <Application>WPS Slides</Application>
  <PresentationFormat>Widescreen</PresentationFormat>
  <Paragraphs>387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Helvetica Neue</vt:lpstr>
      <vt:lpstr>Arial</vt:lpstr>
      <vt:lpstr>Consolas</vt:lpstr>
      <vt:lpstr>Tenorite</vt:lpstr>
      <vt:lpstr>苹方-简</vt:lpstr>
      <vt:lpstr>Microsoft YaHei</vt:lpstr>
      <vt:lpstr>汉仪旗黑</vt:lpstr>
      <vt:lpstr>Arial Unicode MS</vt:lpstr>
      <vt:lpstr>Nunito</vt:lpstr>
      <vt:lpstr>Thonburi</vt:lpstr>
      <vt:lpstr>Custom</vt:lpstr>
      <vt:lpstr>BASH SCRIPTING</vt:lpstr>
      <vt:lpstr> Scripting is used to automate the execution of the tasks so that humans do not need to perform them individually.</vt:lpstr>
      <vt:lpstr> </vt:lpstr>
      <vt:lpstr>   Common use cases in system administration and DevOps  Bash scripting plays a crucial role in system administration and DevOps, helping automate repetitive tasks and streamline operations. Here are some common use cases:</vt:lpstr>
      <vt:lpstr>After that, we will provide execution permission to it.</vt:lpstr>
      <vt:lpstr>PowerPoint 演示文稿</vt:lpstr>
      <vt:lpstr>       Variables in bash                      There are two types of variables present within Bash Scripting.  Conventionally, If a variable, is declared inside a function then  it is generally a local variable and if it is declared outside then I t is a global variable.  In the case of a bash script, this concept is a little bit different,  here any variable whether it is  written inside a function or outside a function  by default is a global variable.  If we want to make a local variable then  we need to use the keyword "local"   </vt:lpstr>
      <vt:lpstr>          2. case-sac statement:</vt:lpstr>
      <vt:lpstr>String and Numeric Comparisons                            Arithmetic Operators</vt:lpstr>
      <vt:lpstr> Infinite for loop</vt:lpstr>
      <vt:lpstr>Bash Scripting - While Loop  A while loop is a control flow statement in Bash scripting that allows a   certain block of code to be executed repeatedly as long as a specified   condition is true. The loop provides a way to automate repetitive tasks and   is a fundamental construct in scripting and programming. </vt:lpstr>
      <vt:lpstr>To create a basic array in a bash script, we can use the declare -a command followed by the name of the array variable you would like to give.   #!/bin/usr/env bash
declare -a sport=(
[0]=football
[1]=cricket
[2]=hockey
[3]=basketball
)          </vt:lpstr>
      <vt:lpstr>PowerPoint 演示文稿</vt:lpstr>
      <vt:lpstr>Working with Files and Directories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 Kiran Kathireddy</cp:lastModifiedBy>
  <cp:revision>43</cp:revision>
  <dcterms:created xsi:type="dcterms:W3CDTF">2025-05-23T07:06:42Z</dcterms:created>
  <dcterms:modified xsi:type="dcterms:W3CDTF">2025-05-23T07:06:42Z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0D7E03DA0C2BDEDC821E306848ECE422_42</vt:lpwstr>
  </property>
  <property fmtid="{D5CDD505-2E9C-101B-9397-08002B2CF9AE}" pid="4" name="KSOProductBuildVer">
    <vt:lpwstr>1033-6.13.1.8710</vt:lpwstr>
  </property>
</Properties>
</file>