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2" r:id="rId5"/>
    <p:sldId id="275" r:id="rId6"/>
    <p:sldId id="276" r:id="rId7"/>
    <p:sldId id="277" r:id="rId8"/>
    <p:sldId id="293" r:id="rId9"/>
    <p:sldId id="296" r:id="rId10"/>
    <p:sldId id="298" r:id="rId11"/>
    <p:sldId id="295" r:id="rId12"/>
    <p:sldId id="28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 showGuides="1">
      <p:cViewPr varScale="1">
        <p:scale>
          <a:sx n="109" d="100"/>
          <a:sy n="109" d="100"/>
        </p:scale>
        <p:origin x="120" y="9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0D2594CA-29C5-062F-2EA7-C593B096C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E04BB896-BA64-B358-A066-15B96D23BC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EFA2818-7747-F326-294F-EEAC9BEF6E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E0F0-B7F9-756A-3EA4-2114B75370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CF20C-6BCC-41A4-8C16-5A346425718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161C21F-108C-0F07-CDDD-AFB8DDBF6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07CBA7-2A1E-725E-35DA-D1CFF08EC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679C-80C7-4E7D-9614-ABA41C5B2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8159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02410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77460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850991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93800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8182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 dirty="0"/>
              <a:t>Click icon to add picture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8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1986926"/>
            <a:ext cx="6250188" cy="2057441"/>
          </a:xfrm>
        </p:spPr>
        <p:txBody>
          <a:bodyPr/>
          <a:lstStyle/>
          <a:p>
            <a:pPr algn="ctr" rtl="1">
              <a:lnSpc>
                <a:spcPct val="150000"/>
              </a:lnSpc>
            </a:pPr>
            <a:r>
              <a:rPr lang="fa-IR" altLang="zh-CN" dirty="0">
                <a:solidFill>
                  <a:srgbClr val="FFFF00"/>
                </a:solidFill>
                <a:cs typeface="B Titr" panose="00000700000000000000" pitchFamily="2" charset="-78"/>
              </a:rPr>
              <a:t>پیش بینی هوشمند بیماری دیابت</a:t>
            </a:r>
            <a:endParaRPr lang="en-US" dirty="0">
              <a:solidFill>
                <a:srgbClr val="FFFF00"/>
              </a:solidFill>
              <a:cs typeface="B Titr" panose="00000700000000000000" pitchFamily="2" charset="-78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2601357" cy="760288"/>
          </a:xfrm>
        </p:spPr>
        <p:txBody>
          <a:bodyPr/>
          <a:lstStyle/>
          <a:p>
            <a:pPr algn="ctr" rtl="1"/>
            <a:endParaRPr lang="fa-IR" dirty="0">
              <a:cs typeface="B Titr" panose="00000700000000000000" pitchFamily="2" charset="-78"/>
            </a:endParaRPr>
          </a:p>
          <a:p>
            <a:pPr algn="ctr" rtl="1"/>
            <a:r>
              <a:rPr lang="fa-IR" dirty="0">
                <a:cs typeface="B Titr" panose="00000700000000000000" pitchFamily="2" charset="-78"/>
              </a:rPr>
              <a:t>مانی </a:t>
            </a:r>
            <a:r>
              <a:rPr lang="fa-IR" dirty="0" err="1">
                <a:cs typeface="B Titr" panose="00000700000000000000" pitchFamily="2" charset="-78"/>
              </a:rPr>
              <a:t>کوچمشکی</a:t>
            </a:r>
            <a:endParaRPr lang="fa-IR" dirty="0">
              <a:cs typeface="B Titr" panose="00000700000000000000" pitchFamily="2" charset="-78"/>
            </a:endParaRPr>
          </a:p>
        </p:txBody>
      </p:sp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C133D3B-2218-5D58-AF6A-CAECA1E28151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/>
          <a:srcRect l="20986" r="209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441581" y="1041071"/>
            <a:ext cx="1913128" cy="1054727"/>
          </a:xfrm>
        </p:spPr>
        <p:txBody>
          <a:bodyPr/>
          <a:lstStyle/>
          <a:p>
            <a:r>
              <a:rPr lang="fa-IR" sz="2800" dirty="0">
                <a:cs typeface="B Titr" panose="00000700000000000000" pitchFamily="2" charset="-78"/>
              </a:rPr>
              <a:t>چرا دیابت؟</a:t>
            </a:r>
            <a:endParaRPr lang="en-US" sz="2800" dirty="0">
              <a:cs typeface="B Titr" panose="00000700000000000000" pitchFamily="2" charset="-78"/>
            </a:endParaRP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64F554-8F3F-2148-FE86-1FE8F66B856B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fa-IR" noProof="0" dirty="0">
                <a:cs typeface="B Nazanin" panose="00000400000000000000" pitchFamily="2" charset="-78"/>
              </a:rPr>
              <a:t>داده کاوی و دیابت</a:t>
            </a:r>
            <a:endParaRPr lang="en-US" noProof="0" dirty="0"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501369-EC40-641B-1FA6-B98CBFBE46CE}"/>
              </a:ext>
            </a:extLst>
          </p:cNvPr>
          <p:cNvSpPr txBox="1"/>
          <p:nvPr/>
        </p:nvSpPr>
        <p:spPr>
          <a:xfrm>
            <a:off x="8607670" y="1245268"/>
            <a:ext cx="15298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ar-SA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دیابت یک بیماری مزمن است 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E095B-58AD-CE66-1016-853F1455EF02}"/>
              </a:ext>
            </a:extLst>
          </p:cNvPr>
          <p:cNvSpPr txBox="1"/>
          <p:nvPr/>
        </p:nvSpPr>
        <p:spPr>
          <a:xfrm>
            <a:off x="6096000" y="1191218"/>
            <a:ext cx="24068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 rtl="1">
              <a:defRPr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defRPr>
            </a:lvl1pPr>
          </a:lstStyle>
          <a:p>
            <a:r>
              <a:rPr lang="ar-SA" dirty="0"/>
              <a:t>باعث نارسایی کلیه</a:t>
            </a:r>
            <a:endParaRPr lang="fa-IR" dirty="0"/>
          </a:p>
          <a:p>
            <a:r>
              <a:rPr lang="ar-SA" dirty="0"/>
              <a:t>بیماری چشمی رتینوپاتی</a:t>
            </a:r>
            <a:endParaRPr lang="fa-IR" dirty="0"/>
          </a:p>
          <a:p>
            <a:r>
              <a:rPr lang="fa-IR" dirty="0"/>
              <a:t>زخم دیابتی</a:t>
            </a:r>
          </a:p>
          <a:p>
            <a:r>
              <a:rPr lang="fa-IR" dirty="0"/>
              <a:t>...</a:t>
            </a:r>
            <a:r>
              <a:rPr lang="ar-SA" dirty="0"/>
              <a:t>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2B4ECA-A732-A636-B054-0462070E4BB1}"/>
              </a:ext>
            </a:extLst>
          </p:cNvPr>
          <p:cNvSpPr txBox="1"/>
          <p:nvPr/>
        </p:nvSpPr>
        <p:spPr>
          <a:xfrm>
            <a:off x="7499838" y="3112379"/>
            <a:ext cx="16123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 rtl="1">
              <a:defRPr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defRPr>
            </a:lvl1pPr>
          </a:lstStyle>
          <a:p>
            <a:r>
              <a:rPr lang="fa-IR" b="1" dirty="0"/>
              <a:t>آمار افراد مبتلا به دیابت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949511-E7CB-25D8-6E6A-661F41141DF8}"/>
              </a:ext>
            </a:extLst>
          </p:cNvPr>
          <p:cNvSpPr txBox="1"/>
          <p:nvPr/>
        </p:nvSpPr>
        <p:spPr>
          <a:xfrm>
            <a:off x="5293047" y="2776898"/>
            <a:ext cx="1861422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 rtl="1">
              <a:defRPr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defRPr>
            </a:lvl1pPr>
          </a:lstStyle>
          <a:p>
            <a:pPr>
              <a:lnSpc>
                <a:spcPct val="150000"/>
              </a:lnSpc>
            </a:pPr>
            <a:r>
              <a:rPr lang="fa-IR" b="1" dirty="0"/>
              <a:t>جهان (2022):</a:t>
            </a:r>
          </a:p>
          <a:p>
            <a:pPr>
              <a:lnSpc>
                <a:spcPct val="150000"/>
              </a:lnSpc>
            </a:pPr>
            <a:r>
              <a:rPr lang="fa-IR" b="1" dirty="0"/>
              <a:t>537 میلیون نفر</a:t>
            </a:r>
          </a:p>
          <a:p>
            <a:pPr>
              <a:lnSpc>
                <a:spcPct val="150000"/>
              </a:lnSpc>
            </a:pPr>
            <a:r>
              <a:rPr lang="fa-IR" b="1" dirty="0"/>
              <a:t>نزدیک به حدود 7%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1C8388-6966-AC0B-ABF4-E3EEAC221385}"/>
              </a:ext>
            </a:extLst>
          </p:cNvPr>
          <p:cNvSpPr txBox="1"/>
          <p:nvPr/>
        </p:nvSpPr>
        <p:spPr>
          <a:xfrm>
            <a:off x="6307093" y="4301222"/>
            <a:ext cx="1861422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 rtl="1">
              <a:defRPr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defRPr>
            </a:lvl1pPr>
          </a:lstStyle>
          <a:p>
            <a:pPr>
              <a:lnSpc>
                <a:spcPct val="150000"/>
              </a:lnSpc>
            </a:pPr>
            <a:r>
              <a:rPr lang="fa-IR" sz="2400" b="1" dirty="0">
                <a:solidFill>
                  <a:srgbClr val="FFFF00"/>
                </a:solidFill>
              </a:rPr>
              <a:t>ایران(1401):</a:t>
            </a:r>
          </a:p>
          <a:p>
            <a:pPr>
              <a:lnSpc>
                <a:spcPct val="150000"/>
              </a:lnSpc>
            </a:pPr>
            <a:r>
              <a:rPr lang="fa-IR" sz="2400" b="1" dirty="0">
                <a:solidFill>
                  <a:srgbClr val="FFFF00"/>
                </a:solidFill>
              </a:rPr>
              <a:t>10 میلیون نفر </a:t>
            </a:r>
          </a:p>
          <a:p>
            <a:pPr>
              <a:lnSpc>
                <a:spcPct val="150000"/>
              </a:lnSpc>
            </a:pPr>
            <a:r>
              <a:rPr lang="fa-IR" sz="2400" b="1" dirty="0">
                <a:solidFill>
                  <a:srgbClr val="FFFF00"/>
                </a:solidFill>
              </a:rPr>
              <a:t>حدود 12%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B41FC0A8-D474-9EB6-3DCE-C826AD2A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78" y="2888653"/>
            <a:ext cx="4253399" cy="2694462"/>
          </a:xfrm>
        </p:spPr>
        <p:txBody>
          <a:bodyPr/>
          <a:lstStyle/>
          <a:p>
            <a:pPr algn="just" rtl="1">
              <a:lnSpc>
                <a:spcPct val="200000"/>
              </a:lnSpc>
            </a:pPr>
            <a:r>
              <a:rPr lang="fa-IR" sz="2000" dirty="0">
                <a:cs typeface="B Nazanin" panose="00000400000000000000" pitchFamily="2" charset="-78"/>
              </a:rPr>
              <a:t>تشخیص زودهنگام و دقیق دیابت، به ویژه در طول توسعه اولیه آن، برای متخصصان پزشکی از اهمیت ویژه ای برخوردار است.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-0.46458 -0.5092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29" y="-2546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0" grpId="0"/>
      <p:bldP spid="10" grpId="1"/>
      <p:bldP spid="17" grpId="0"/>
      <p:bldP spid="17" grpId="1"/>
      <p:bldP spid="21" grpId="0"/>
      <p:bldP spid="21" grpId="1"/>
      <p:bldP spid="23" grpId="0"/>
      <p:bldP spid="23" grpId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01FB1C40-CAEF-A2EF-CA01-647294003E1A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21468" r="21468"/>
          <a:stretch>
            <a:fillRect/>
          </a:stretch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0" y="2032948"/>
            <a:ext cx="4260180" cy="2384962"/>
          </a:xfrm>
        </p:spPr>
        <p:txBody>
          <a:bodyPr/>
          <a:lstStyle/>
          <a:p>
            <a:pPr algn="r" rtl="1">
              <a:lnSpc>
                <a:spcPct val="200000"/>
              </a:lnSpc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هوش مصنوعی 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با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توسعه مدل‌های پیش‌بینی دیابت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:</a:t>
            </a:r>
          </a:p>
          <a:p>
            <a:pPr marL="971550" lvl="1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ar-SA" sz="1400" b="1" kern="1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امکان شناسایی بیماران پرخطر </a:t>
            </a:r>
            <a:endParaRPr lang="fa-IR" sz="1400" b="1" kern="1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971550" lvl="1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ar-SA" sz="1400" b="1" kern="1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توسعه روش های پیشگیرانه فردی </a:t>
            </a:r>
            <a:endParaRPr lang="fa-IR" sz="1400" b="1" kern="1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971550" lvl="1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ar-SA" sz="1400" b="1" kern="1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درمان های متمرکز </a:t>
            </a:r>
            <a:endParaRPr lang="fa-IR" sz="1400" b="1" kern="1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fa-IR" sz="1600" dirty="0">
                <a:latin typeface="Calibri" panose="020F0502020204030204" pitchFamily="34" charset="0"/>
                <a:cs typeface="B Nazanin" panose="00000400000000000000" pitchFamily="2" charset="-78"/>
              </a:rPr>
              <a:t>با توجه به افزایش شیوع این بیماری در سراسر جهان به </a:t>
            </a:r>
            <a:r>
              <a:rPr lang="fa-IR" sz="1600">
                <a:latin typeface="Calibri" panose="020F0502020204030204" pitchFamily="34" charset="0"/>
                <a:cs typeface="B Nazanin" panose="00000400000000000000" pitchFamily="2" charset="-78"/>
              </a:rPr>
              <a:t>خصوص ایران</a:t>
            </a:r>
            <a:r>
              <a:rPr lang="ar-SA" sz="1600"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1600" dirty="0">
                <a:latin typeface="Calibri" panose="020F0502020204030204" pitchFamily="34" charset="0"/>
                <a:cs typeface="B Nazanin" panose="00000400000000000000" pitchFamily="2" charset="-78"/>
              </a:rPr>
              <a:t>را </a:t>
            </a:r>
            <a:r>
              <a:rPr lang="ar-SA" sz="1600" dirty="0">
                <a:latin typeface="Calibri" panose="020F0502020204030204" pitchFamily="34" charset="0"/>
                <a:cs typeface="B Nazanin" panose="00000400000000000000" pitchFamily="2" charset="-78"/>
              </a:rPr>
              <a:t>فراهم می کند</a:t>
            </a:r>
            <a:r>
              <a:rPr lang="fa-IR" sz="1600" dirty="0">
                <a:latin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1600" dirty="0"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9AC624B-4FD9-E308-F182-08902D49A82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r>
              <a:rPr lang="fa-IR" noProof="0" dirty="0">
                <a:cs typeface="B Nazanin" panose="00000400000000000000" pitchFamily="2" charset="-78"/>
              </a:rPr>
              <a:t>داده کاوی و دیابت</a:t>
            </a:r>
            <a:endParaRPr lang="en-US" noProof="0" dirty="0">
              <a:cs typeface="B Nazanin" panose="00000400000000000000" pitchFamily="2" charset="-78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7363" y="311581"/>
            <a:ext cx="3034886" cy="344273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3200" b="0" i="0" u="none" strike="noStrike" kern="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osterama Text SemiBold"/>
                <a:cs typeface="B Titr" panose="00000700000000000000" pitchFamily="2" charset="-78"/>
              </a:rPr>
              <a:t>هوش مصنوعی</a:t>
            </a:r>
            <a:endParaRPr kumimoji="0" lang="en-US" sz="3200" b="0" i="0" u="none" strike="noStrike" kern="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osterama Text SemiBold"/>
              <a:cs typeface="B Titr" panose="00000700000000000000" pitchFamily="2" charset="-78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16579"/>
            <a:ext cx="5514290" cy="2775857"/>
          </a:xfrm>
        </p:spPr>
        <p:txBody>
          <a:bodyPr/>
          <a:lstStyle/>
          <a:p>
            <a:pPr algn="just" rtl="1">
              <a:lnSpc>
                <a:spcPct val="200000"/>
              </a:lnSpc>
            </a:pPr>
            <a:r>
              <a:rPr lang="fa-IR" sz="3200" dirty="0">
                <a:cs typeface="B Nazanin" panose="00000400000000000000" pitchFamily="2" charset="-78"/>
              </a:rPr>
              <a:t>بررسی فاکتورهای مهم آزمایشگاهی برای پیش بینی ریسک ابتلا به دیابت در افراد </a:t>
            </a:r>
            <a:r>
              <a:rPr lang="fa-IR" sz="3200" dirty="0" err="1">
                <a:cs typeface="B Nazanin" panose="00000400000000000000" pitchFamily="2" charset="-78"/>
              </a:rPr>
              <a:t>غیردیابتی</a:t>
            </a:r>
            <a:r>
              <a:rPr lang="fa-IR" sz="3200" dirty="0">
                <a:cs typeface="B Nazanin" panose="00000400000000000000" pitchFamily="2" charset="-78"/>
              </a:rPr>
              <a:t> است.</a:t>
            </a:r>
            <a:endParaRPr lang="en-US" sz="32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rtl="1"/>
            <a:r>
              <a:rPr lang="fa-IR" sz="2800" dirty="0">
                <a:cs typeface="B Titr" panose="00000700000000000000" pitchFamily="2" charset="-78"/>
              </a:rPr>
              <a:t>معرفی پروژه</a:t>
            </a:r>
            <a:endParaRPr lang="en-US" sz="2800" dirty="0">
              <a:cs typeface="B Titr" panose="00000700000000000000" pitchFamily="2" charset="-78"/>
            </a:endParaRPr>
          </a:p>
          <a:p>
            <a:endParaRPr lang="en-US" sz="2800" dirty="0">
              <a:cs typeface="B Titr" panose="00000700000000000000" pitchFamily="2" charset="-78"/>
            </a:endParaRPr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blipFill>
            <a:blip r:embed="rId4"/>
            <a:stretch>
              <a:fillRect/>
            </a:stretch>
          </a:blipFill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D6D42462-3F07-07D8-8A05-5B2C88D7688C}"/>
              </a:ext>
            </a:extLst>
          </p:cNvPr>
          <p:cNvSpPr txBox="1">
            <a:spLocks/>
          </p:cNvSpPr>
          <p:nvPr/>
        </p:nvSpPr>
        <p:spPr>
          <a:xfrm>
            <a:off x="185694" y="635337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200" dirty="0">
                <a:solidFill>
                  <a:schemeClr val="bg1"/>
                </a:solidFill>
                <a:cs typeface="B Nazanin" panose="00000400000000000000" pitchFamily="2" charset="-78"/>
              </a:rPr>
              <a:t>داده کاوی و دیابت</a:t>
            </a:r>
            <a:endParaRPr lang="en-US" sz="1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Go Forward or Next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CBC9DDC-550E-3E8B-1A7F-63ADFB1CB6FB}"/>
              </a:ext>
            </a:extLst>
          </p:cNvPr>
          <p:cNvSpPr/>
          <p:nvPr/>
        </p:nvSpPr>
        <p:spPr>
          <a:xfrm rot="10800000">
            <a:off x="7232441" y="888911"/>
            <a:ext cx="338526" cy="278369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Title 30">
            <a:extLst>
              <a:ext uri="{FF2B5EF4-FFF2-40B4-BE49-F238E27FC236}">
                <a16:creationId xmlns:a16="http://schemas.microsoft.com/office/drawing/2014/main" id="{6AF3F5DE-1E5C-9921-4B5B-2F32DFADD8F5}"/>
              </a:ext>
            </a:extLst>
          </p:cNvPr>
          <p:cNvSpPr txBox="1">
            <a:spLocks/>
          </p:cNvSpPr>
          <p:nvPr/>
        </p:nvSpPr>
        <p:spPr>
          <a:xfrm>
            <a:off x="712426" y="1028096"/>
            <a:ext cx="201892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>
              <a:lnSpc>
                <a:spcPct val="150000"/>
              </a:lnSpc>
            </a:pPr>
            <a:r>
              <a:rPr lang="fa-IR" sz="3200">
                <a:cs typeface="B Titr" panose="00000700000000000000" pitchFamily="2" charset="-78"/>
              </a:rPr>
              <a:t>مراحل انجام پروژه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DEAA9579-1FB1-33EA-47F6-F67BA88DCC72}"/>
              </a:ext>
            </a:extLst>
          </p:cNvPr>
          <p:cNvSpPr txBox="1">
            <a:spLocks/>
          </p:cNvSpPr>
          <p:nvPr/>
        </p:nvSpPr>
        <p:spPr>
          <a:xfrm>
            <a:off x="185694" y="635337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200" dirty="0">
                <a:solidFill>
                  <a:schemeClr val="bg1"/>
                </a:solidFill>
                <a:cs typeface="B Nazanin" panose="00000400000000000000" pitchFamily="2" charset="-78"/>
              </a:rPr>
              <a:t>داده کاوی و دیابت</a:t>
            </a:r>
            <a:endParaRPr lang="en-US" sz="1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0DD1F39-5948-4700-F25C-A7C642722AD8}"/>
              </a:ext>
            </a:extLst>
          </p:cNvPr>
          <p:cNvSpPr/>
          <p:nvPr/>
        </p:nvSpPr>
        <p:spPr>
          <a:xfrm>
            <a:off x="10014437" y="253513"/>
            <a:ext cx="1076057" cy="4667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Titr" panose="00000700000000000000" pitchFamily="2" charset="-78"/>
              </a:rPr>
              <a:t>شروع</a:t>
            </a:r>
            <a:endParaRPr lang="en-US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9EB72E-918F-1D90-4590-1170616431A5}"/>
              </a:ext>
            </a:extLst>
          </p:cNvPr>
          <p:cNvSpPr/>
          <p:nvPr/>
        </p:nvSpPr>
        <p:spPr>
          <a:xfrm>
            <a:off x="8379069" y="219734"/>
            <a:ext cx="1230923" cy="579688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انتخاب </a:t>
            </a:r>
            <a:r>
              <a:rPr lang="fa-IR" dirty="0" err="1">
                <a:cs typeface="B Nazanin" panose="00000400000000000000" pitchFamily="2" charset="-78"/>
              </a:rPr>
              <a:t>دیتا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8AF0BE52-8D11-A1DD-5145-C5F0AE712447}"/>
              </a:ext>
            </a:extLst>
          </p:cNvPr>
          <p:cNvSpPr/>
          <p:nvPr/>
        </p:nvSpPr>
        <p:spPr>
          <a:xfrm>
            <a:off x="9609992" y="459290"/>
            <a:ext cx="397703" cy="92987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C5919E01-FCD8-E6F6-9BD9-48CCB2CBE9BD}"/>
              </a:ext>
            </a:extLst>
          </p:cNvPr>
          <p:cNvSpPr/>
          <p:nvPr/>
        </p:nvSpPr>
        <p:spPr>
          <a:xfrm>
            <a:off x="7981366" y="459289"/>
            <a:ext cx="397703" cy="92987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48C328-5CE0-750A-4481-83ADE801F195}"/>
              </a:ext>
            </a:extLst>
          </p:cNvPr>
          <p:cNvSpPr/>
          <p:nvPr/>
        </p:nvSpPr>
        <p:spPr>
          <a:xfrm>
            <a:off x="6750443" y="219734"/>
            <a:ext cx="1230923" cy="57968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2">
                    <a:lumMod val="90000"/>
                    <a:lumOff val="10000"/>
                  </a:schemeClr>
                </a:solidFill>
                <a:cs typeface="B Nazanin" panose="00000400000000000000" pitchFamily="2" charset="-78"/>
              </a:rPr>
              <a:t>پیش پردازش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A06B6D73-533F-C044-343B-19B30E111964}"/>
              </a:ext>
            </a:extLst>
          </p:cNvPr>
          <p:cNvSpPr/>
          <p:nvPr/>
        </p:nvSpPr>
        <p:spPr>
          <a:xfrm>
            <a:off x="6345998" y="459288"/>
            <a:ext cx="397703" cy="92987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98DB90-C1F8-8BFB-271D-FAF17EBF069F}"/>
              </a:ext>
            </a:extLst>
          </p:cNvPr>
          <p:cNvSpPr/>
          <p:nvPr/>
        </p:nvSpPr>
        <p:spPr>
          <a:xfrm>
            <a:off x="5111704" y="215378"/>
            <a:ext cx="1230923" cy="579688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تقسیم </a:t>
            </a:r>
            <a:r>
              <a:rPr lang="fa-IR" dirty="0" err="1">
                <a:solidFill>
                  <a:schemeClr val="bg1"/>
                </a:solidFill>
                <a:cs typeface="B Nazanin" panose="00000400000000000000" pitchFamily="2" charset="-78"/>
              </a:rPr>
              <a:t>دیتا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AF14E1C5-B085-BFC3-00F8-DD75ED7384CE}"/>
              </a:ext>
            </a:extLst>
          </p:cNvPr>
          <p:cNvSpPr/>
          <p:nvPr/>
        </p:nvSpPr>
        <p:spPr>
          <a:xfrm rot="16200000">
            <a:off x="5528313" y="947424"/>
            <a:ext cx="397703" cy="92987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9F00B2B-E4B4-F2CD-DCAB-1D998C646508}"/>
              </a:ext>
            </a:extLst>
          </p:cNvPr>
          <p:cNvCxnSpPr/>
          <p:nvPr/>
        </p:nvCxnSpPr>
        <p:spPr>
          <a:xfrm>
            <a:off x="5021174" y="1192769"/>
            <a:ext cx="143314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Left 40">
            <a:extLst>
              <a:ext uri="{FF2B5EF4-FFF2-40B4-BE49-F238E27FC236}">
                <a16:creationId xmlns:a16="http://schemas.microsoft.com/office/drawing/2014/main" id="{190CB021-90C5-330F-B0B2-94304DD32DD8}"/>
              </a:ext>
            </a:extLst>
          </p:cNvPr>
          <p:cNvSpPr/>
          <p:nvPr/>
        </p:nvSpPr>
        <p:spPr>
          <a:xfrm rot="16200000">
            <a:off x="6272345" y="1336581"/>
            <a:ext cx="397703" cy="92987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BFA0B020-9B1F-3088-14A4-7AD1E63C9A87}"/>
              </a:ext>
            </a:extLst>
          </p:cNvPr>
          <p:cNvSpPr/>
          <p:nvPr/>
        </p:nvSpPr>
        <p:spPr>
          <a:xfrm rot="16200000">
            <a:off x="4839198" y="1336580"/>
            <a:ext cx="397703" cy="92987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128D55-1FF7-9582-8D8B-0544BAEBFA7D}"/>
              </a:ext>
            </a:extLst>
          </p:cNvPr>
          <p:cNvSpPr/>
          <p:nvPr/>
        </p:nvSpPr>
        <p:spPr>
          <a:xfrm>
            <a:off x="5874650" y="1590472"/>
            <a:ext cx="1230923" cy="5796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80% یادگیری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26DBB32-6C9A-ADFE-F638-94846BEE6747}"/>
              </a:ext>
            </a:extLst>
          </p:cNvPr>
          <p:cNvSpPr/>
          <p:nvPr/>
        </p:nvSpPr>
        <p:spPr>
          <a:xfrm>
            <a:off x="4376094" y="1593323"/>
            <a:ext cx="1230923" cy="5796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20% تست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7" name="Arrow: Left 46">
            <a:extLst>
              <a:ext uri="{FF2B5EF4-FFF2-40B4-BE49-F238E27FC236}">
                <a16:creationId xmlns:a16="http://schemas.microsoft.com/office/drawing/2014/main" id="{E001D084-9A9E-5797-874D-00F79283608F}"/>
              </a:ext>
            </a:extLst>
          </p:cNvPr>
          <p:cNvSpPr/>
          <p:nvPr/>
        </p:nvSpPr>
        <p:spPr>
          <a:xfrm rot="16200000">
            <a:off x="6272345" y="2322517"/>
            <a:ext cx="397703" cy="92987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46BC7C-7351-7D0F-5744-75CED8744324}"/>
              </a:ext>
            </a:extLst>
          </p:cNvPr>
          <p:cNvSpPr/>
          <p:nvPr/>
        </p:nvSpPr>
        <p:spPr>
          <a:xfrm>
            <a:off x="5760991" y="2581727"/>
            <a:ext cx="1458239" cy="93975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err="1">
                <a:solidFill>
                  <a:schemeClr val="bg1"/>
                </a:solidFill>
                <a:cs typeface="B Nazanin" panose="00000400000000000000" pitchFamily="2" charset="-78"/>
              </a:rPr>
              <a:t>الگوریتم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 یادگیری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332D1D82-ADA1-1B71-53E8-AC70DE486777}"/>
              </a:ext>
            </a:extLst>
          </p:cNvPr>
          <p:cNvSpPr/>
          <p:nvPr/>
        </p:nvSpPr>
        <p:spPr>
          <a:xfrm rot="16200000">
            <a:off x="6272410" y="3666258"/>
            <a:ext cx="397703" cy="92987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1E9C95-9FC7-CB21-C31D-9E7F8A8593E2}"/>
              </a:ext>
            </a:extLst>
          </p:cNvPr>
          <p:cNvSpPr/>
          <p:nvPr/>
        </p:nvSpPr>
        <p:spPr>
          <a:xfrm>
            <a:off x="5855734" y="3928767"/>
            <a:ext cx="1230923" cy="5796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rgbClr val="FFFF00"/>
                </a:solidFill>
                <a:cs typeface="B Nazanin" panose="00000400000000000000" pitchFamily="2" charset="-78"/>
              </a:rPr>
              <a:t>ایجاد مدل</a:t>
            </a:r>
            <a:endParaRPr lang="en-US" b="1" dirty="0">
              <a:solidFill>
                <a:srgbClr val="FFFF00"/>
              </a:solidFill>
              <a:cs typeface="B Nazanin" panose="00000400000000000000" pitchFamily="2" charset="-78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86479D-7D3F-A21E-B1D6-0BE0DCD40BDD}"/>
              </a:ext>
            </a:extLst>
          </p:cNvPr>
          <p:cNvSpPr/>
          <p:nvPr/>
        </p:nvSpPr>
        <p:spPr>
          <a:xfrm>
            <a:off x="7848854" y="4038578"/>
            <a:ext cx="1458239" cy="9397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</a:rPr>
              <a:t>ارزیابی مدل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D09092D-CD18-8A57-7E8B-852C6FA7DD25}"/>
              </a:ext>
            </a:extLst>
          </p:cNvPr>
          <p:cNvCxnSpPr>
            <a:stCxn id="46" idx="2"/>
          </p:cNvCxnSpPr>
          <p:nvPr/>
        </p:nvCxnSpPr>
        <p:spPr>
          <a:xfrm rot="16200000" flipH="1">
            <a:off x="5121115" y="2043452"/>
            <a:ext cx="2598181" cy="2857298"/>
          </a:xfrm>
          <a:prstGeom prst="bent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2140E43-7C61-AB50-9C2A-A04CF39182E8}"/>
              </a:ext>
            </a:extLst>
          </p:cNvPr>
          <p:cNvCxnSpPr>
            <a:stCxn id="50" idx="3"/>
          </p:cNvCxnSpPr>
          <p:nvPr/>
        </p:nvCxnSpPr>
        <p:spPr>
          <a:xfrm>
            <a:off x="7086657" y="4218611"/>
            <a:ext cx="72711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>
            <a:extLst>
              <a:ext uri="{FF2B5EF4-FFF2-40B4-BE49-F238E27FC236}">
                <a16:creationId xmlns:a16="http://schemas.microsoft.com/office/drawing/2014/main" id="{30E9DA79-730E-9FCD-88E2-49C784C2EBAA}"/>
              </a:ext>
            </a:extLst>
          </p:cNvPr>
          <p:cNvSpPr/>
          <p:nvPr/>
        </p:nvSpPr>
        <p:spPr>
          <a:xfrm>
            <a:off x="9968816" y="3691414"/>
            <a:ext cx="1683945" cy="1634082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آیا مدل مناسب است؟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DE981447-B80C-F9E0-E062-9666A9ABFE35}"/>
              </a:ext>
            </a:extLst>
          </p:cNvPr>
          <p:cNvSpPr/>
          <p:nvPr/>
        </p:nvSpPr>
        <p:spPr>
          <a:xfrm flipH="1">
            <a:off x="9307093" y="4489121"/>
            <a:ext cx="661723" cy="46494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2FD350C-0ABE-BF0A-B5A9-CF851F110E91}"/>
              </a:ext>
            </a:extLst>
          </p:cNvPr>
          <p:cNvCxnSpPr>
            <a:stCxn id="56" idx="0"/>
            <a:endCxn id="48" idx="3"/>
          </p:cNvCxnSpPr>
          <p:nvPr/>
        </p:nvCxnSpPr>
        <p:spPr>
          <a:xfrm rot="16200000" flipV="1">
            <a:off x="8695105" y="1575729"/>
            <a:ext cx="639810" cy="3591559"/>
          </a:xfrm>
          <a:prstGeom prst="bent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0803C2-8619-FBD5-36EF-089200171870}"/>
              </a:ext>
            </a:extLst>
          </p:cNvPr>
          <p:cNvSpPr txBox="1"/>
          <p:nvPr/>
        </p:nvSpPr>
        <p:spPr>
          <a:xfrm>
            <a:off x="10818624" y="3287435"/>
            <a:ext cx="54374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NO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6FDA9CE-3F4D-C2C1-6616-8B1AF54D19A2}"/>
              </a:ext>
            </a:extLst>
          </p:cNvPr>
          <p:cNvSpPr/>
          <p:nvPr/>
        </p:nvSpPr>
        <p:spPr>
          <a:xfrm>
            <a:off x="6920830" y="5445122"/>
            <a:ext cx="1458239" cy="10732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b="1" dirty="0">
                <a:cs typeface="B Nazanin" panose="00000400000000000000" pitchFamily="2" charset="-78"/>
              </a:rPr>
              <a:t>بهترین مدل</a:t>
            </a:r>
          </a:p>
          <a:p>
            <a:pPr algn="ctr"/>
            <a:r>
              <a:rPr lang="en-US" sz="1100" b="1" dirty="0">
                <a:cs typeface="B Nazanin" panose="00000400000000000000" pitchFamily="2" charset="-78"/>
              </a:rPr>
              <a:t>(Best Model)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25621BE-7918-EFD4-6565-5329D6772DF1}"/>
              </a:ext>
            </a:extLst>
          </p:cNvPr>
          <p:cNvCxnSpPr>
            <a:stCxn id="56" idx="2"/>
            <a:endCxn id="62" idx="6"/>
          </p:cNvCxnSpPr>
          <p:nvPr/>
        </p:nvCxnSpPr>
        <p:spPr>
          <a:xfrm rot="5400000">
            <a:off x="9266813" y="4437752"/>
            <a:ext cx="656233" cy="2431720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3ACCFB2-EB62-D930-2F60-1EECC17B84E6}"/>
              </a:ext>
            </a:extLst>
          </p:cNvPr>
          <p:cNvSpPr/>
          <p:nvPr/>
        </p:nvSpPr>
        <p:spPr>
          <a:xfrm>
            <a:off x="5235629" y="5748338"/>
            <a:ext cx="1076057" cy="4667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Titr" panose="00000700000000000000" pitchFamily="2" charset="-78"/>
              </a:rPr>
              <a:t>پایان</a:t>
            </a:r>
            <a:endParaRPr lang="en-US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66" name="Arrow: Left 65">
            <a:extLst>
              <a:ext uri="{FF2B5EF4-FFF2-40B4-BE49-F238E27FC236}">
                <a16:creationId xmlns:a16="http://schemas.microsoft.com/office/drawing/2014/main" id="{F1160365-7A6D-6AE4-D948-9ED9068E9E1B}"/>
              </a:ext>
            </a:extLst>
          </p:cNvPr>
          <p:cNvSpPr/>
          <p:nvPr/>
        </p:nvSpPr>
        <p:spPr>
          <a:xfrm>
            <a:off x="6311686" y="5935235"/>
            <a:ext cx="619837" cy="46494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ction Button: Go Forward or Next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93E2334-6BBC-7022-F4C8-87E75B810812}"/>
              </a:ext>
            </a:extLst>
          </p:cNvPr>
          <p:cNvSpPr/>
          <p:nvPr/>
        </p:nvSpPr>
        <p:spPr>
          <a:xfrm rot="10800000">
            <a:off x="8792308" y="914400"/>
            <a:ext cx="338526" cy="278369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ction Button: Go to End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CE2DCDD5-03BB-F507-F9FD-58FF4EBD6602}"/>
              </a:ext>
            </a:extLst>
          </p:cNvPr>
          <p:cNvSpPr/>
          <p:nvPr/>
        </p:nvSpPr>
        <p:spPr>
          <a:xfrm>
            <a:off x="4238739" y="5634431"/>
            <a:ext cx="665397" cy="694593"/>
          </a:xfrm>
          <a:prstGeom prst="actionButtonE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1468A25-54CF-0298-A843-903B304F5647}"/>
              </a:ext>
            </a:extLst>
          </p:cNvPr>
          <p:cNvCxnSpPr/>
          <p:nvPr/>
        </p:nvCxnSpPr>
        <p:spPr>
          <a:xfrm rot="10800000" flipV="1">
            <a:off x="4853124" y="3063779"/>
            <a:ext cx="824002" cy="2358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38DCF0-46A5-EF1C-5227-2A35EC17BFFC}"/>
              </a:ext>
            </a:extLst>
          </p:cNvPr>
          <p:cNvSpPr txBox="1"/>
          <p:nvPr/>
        </p:nvSpPr>
        <p:spPr>
          <a:xfrm>
            <a:off x="3713241" y="3103236"/>
            <a:ext cx="120577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a-IR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درخت تصمیم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0" grpId="0" animBg="1"/>
      <p:bldP spid="23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8" grpId="0" animBg="1"/>
      <p:bldP spid="41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6" grpId="0" animBg="1"/>
      <p:bldP spid="57" grpId="0" animBg="1"/>
      <p:bldP spid="61" grpId="0"/>
      <p:bldP spid="62" grpId="0" animBg="1"/>
      <p:bldP spid="65" grpId="0" animBg="1"/>
      <p:bldP spid="66" grpId="0" animBg="1"/>
      <p:bldP spid="3" grpId="0" animBg="1"/>
      <p:bldP spid="3" grpId="1" animBg="1"/>
      <p:bldP spid="5" grpId="0" animBg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4664753-A94D-7F8C-32C3-11547681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4000" dirty="0">
                <a:solidFill>
                  <a:srgbClr val="FFFF00"/>
                </a:solidFill>
                <a:cs typeface="B Titr" panose="00000700000000000000" pitchFamily="2" charset="-78"/>
              </a:rPr>
              <a:t>انتخاب </a:t>
            </a:r>
            <a:r>
              <a:rPr lang="fa-IR" sz="4000" dirty="0" err="1">
                <a:solidFill>
                  <a:srgbClr val="FFFF00"/>
                </a:solidFill>
                <a:cs typeface="B Titr" panose="00000700000000000000" pitchFamily="2" charset="-78"/>
              </a:rPr>
              <a:t>دیتا</a:t>
            </a:r>
            <a:endParaRPr lang="en-US" sz="4000" dirty="0">
              <a:solidFill>
                <a:srgbClr val="FFFF00"/>
              </a:solidFill>
              <a:cs typeface="B Titr" panose="000007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A7C61-842D-B835-ECFA-C2FA8F3C6930}"/>
              </a:ext>
            </a:extLst>
          </p:cNvPr>
          <p:cNvSpPr txBox="1"/>
          <p:nvPr/>
        </p:nvSpPr>
        <p:spPr>
          <a:xfrm>
            <a:off x="8654699" y="2540295"/>
            <a:ext cx="1877575" cy="14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000" b="1" dirty="0">
                <a:solidFill>
                  <a:schemeClr val="bg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مجموعه داده دیابت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PIMA</a:t>
            </a:r>
            <a:endParaRPr lang="fa-IR" sz="2000" b="1" dirty="0">
              <a:solidFill>
                <a:schemeClr val="bg1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algn="ctr" rtl="1">
              <a:lnSpc>
                <a:spcPct val="150000"/>
              </a:lnSpc>
            </a:pPr>
            <a:endParaRPr lang="fa-IR" sz="2000" b="1" dirty="0">
              <a:solidFill>
                <a:schemeClr val="bg1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4CF371-0EFF-F603-1F4B-56BEA416378F}"/>
              </a:ext>
            </a:extLst>
          </p:cNvPr>
          <p:cNvSpPr txBox="1"/>
          <p:nvPr/>
        </p:nvSpPr>
        <p:spPr>
          <a:xfrm>
            <a:off x="7425499" y="4437642"/>
            <a:ext cx="2167987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000" b="1" dirty="0">
                <a:solidFill>
                  <a:schemeClr val="bg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قابل دسترس در 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Kaggle  ,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Github</a:t>
            </a:r>
            <a:endParaRPr lang="fa-IR" sz="2000" b="1" dirty="0">
              <a:solidFill>
                <a:schemeClr val="bg1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0F2F0C-9733-4785-1250-F9EDA764101C}"/>
              </a:ext>
            </a:extLst>
          </p:cNvPr>
          <p:cNvSpPr txBox="1"/>
          <p:nvPr/>
        </p:nvSpPr>
        <p:spPr>
          <a:xfrm>
            <a:off x="3853578" y="2749968"/>
            <a:ext cx="1967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2400" dirty="0">
                <a:solidFill>
                  <a:schemeClr val="bg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تعداد افراد 768 نفر 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A41E85-9954-37F8-DDE6-4F581EC8B7B6}"/>
              </a:ext>
            </a:extLst>
          </p:cNvPr>
          <p:cNvSpPr txBox="1"/>
          <p:nvPr/>
        </p:nvSpPr>
        <p:spPr>
          <a:xfrm>
            <a:off x="5186934" y="4914714"/>
            <a:ext cx="1689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2000" b="1" dirty="0">
                <a:solidFill>
                  <a:schemeClr val="bg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268 نفر دیابتی 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9D8531-193A-5FB6-8D61-393603B60163}"/>
              </a:ext>
            </a:extLst>
          </p:cNvPr>
          <p:cNvSpPr txBox="1"/>
          <p:nvPr/>
        </p:nvSpPr>
        <p:spPr>
          <a:xfrm>
            <a:off x="1572960" y="4235478"/>
            <a:ext cx="1856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2000" b="1" dirty="0">
                <a:solidFill>
                  <a:schemeClr val="bg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500 نفر </a:t>
            </a:r>
            <a:r>
              <a:rPr lang="fa-IR" sz="2000" b="1" dirty="0" err="1">
                <a:solidFill>
                  <a:schemeClr val="bg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غیردیابتی</a:t>
            </a:r>
            <a:r>
              <a:rPr lang="fa-IR" sz="2000" b="1" dirty="0">
                <a:solidFill>
                  <a:schemeClr val="bg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  <a:endParaRPr lang="en-US" sz="2000" b="1" dirty="0"/>
          </a:p>
        </p:txBody>
      </p:sp>
      <p:sp>
        <p:nvSpPr>
          <p:cNvPr id="25" name="Footer Placeholder 3">
            <a:extLst>
              <a:ext uri="{FF2B5EF4-FFF2-40B4-BE49-F238E27FC236}">
                <a16:creationId xmlns:a16="http://schemas.microsoft.com/office/drawing/2014/main" id="{B62C548C-9763-B575-C190-F162BDA7C212}"/>
              </a:ext>
            </a:extLst>
          </p:cNvPr>
          <p:cNvSpPr txBox="1">
            <a:spLocks/>
          </p:cNvSpPr>
          <p:nvPr/>
        </p:nvSpPr>
        <p:spPr>
          <a:xfrm>
            <a:off x="185694" y="635337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200" dirty="0">
                <a:solidFill>
                  <a:schemeClr val="bg1"/>
                </a:solidFill>
                <a:cs typeface="B Nazanin" panose="00000400000000000000" pitchFamily="2" charset="-78"/>
              </a:rPr>
              <a:t>داده کاوی و دیابت</a:t>
            </a:r>
            <a:endParaRPr lang="en-US" sz="1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C35E5FA0-3FFB-13B2-29E0-C1843F6DFAF3}"/>
              </a:ext>
            </a:extLst>
          </p:cNvPr>
          <p:cNvSpPr/>
          <p:nvPr/>
        </p:nvSpPr>
        <p:spPr>
          <a:xfrm rot="5400000">
            <a:off x="9492902" y="1554480"/>
            <a:ext cx="300322" cy="256032"/>
          </a:xfrm>
          <a:prstGeom prst="hex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7143EBA3-5423-EBFA-C23F-9806BA2CF8D9}"/>
              </a:ext>
            </a:extLst>
          </p:cNvPr>
          <p:cNvSpPr/>
          <p:nvPr/>
        </p:nvSpPr>
        <p:spPr>
          <a:xfrm rot="5400000">
            <a:off x="8317801" y="3599688"/>
            <a:ext cx="300322" cy="256032"/>
          </a:xfrm>
          <a:prstGeom prst="hex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23CC5BB8-23E6-6424-FDED-D6673CE57FEE}"/>
              </a:ext>
            </a:extLst>
          </p:cNvPr>
          <p:cNvSpPr/>
          <p:nvPr/>
        </p:nvSpPr>
        <p:spPr>
          <a:xfrm rot="5400000">
            <a:off x="4687262" y="1565979"/>
            <a:ext cx="300322" cy="256032"/>
          </a:xfrm>
          <a:prstGeom prst="hex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A8B51E4D-3A28-D218-55E7-69F6E1FD8B08}"/>
              </a:ext>
            </a:extLst>
          </p:cNvPr>
          <p:cNvSpPr/>
          <p:nvPr/>
        </p:nvSpPr>
        <p:spPr>
          <a:xfrm rot="5400000">
            <a:off x="5881450" y="3569324"/>
            <a:ext cx="300322" cy="256032"/>
          </a:xfrm>
          <a:prstGeom prst="hex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5A72542D-5B01-6257-C210-DD194E9A9010}"/>
              </a:ext>
            </a:extLst>
          </p:cNvPr>
          <p:cNvSpPr/>
          <p:nvPr/>
        </p:nvSpPr>
        <p:spPr>
          <a:xfrm rot="5400000">
            <a:off x="3554827" y="3599688"/>
            <a:ext cx="300322" cy="256032"/>
          </a:xfrm>
          <a:prstGeom prst="hex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ction Button: Go Forward or Next 3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22958A8-B903-BC2A-25AB-7D7D689016D5}"/>
              </a:ext>
            </a:extLst>
          </p:cNvPr>
          <p:cNvSpPr/>
          <p:nvPr/>
        </p:nvSpPr>
        <p:spPr>
          <a:xfrm>
            <a:off x="685800" y="795527"/>
            <a:ext cx="521208" cy="529241"/>
          </a:xfrm>
          <a:prstGeom prst="actionButtonForwardNex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5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2" grpId="0"/>
      <p:bldP spid="24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ction Button: Go Forward or Next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38F8883-F931-43CC-04C1-E424907B349D}"/>
              </a:ext>
            </a:extLst>
          </p:cNvPr>
          <p:cNvSpPr/>
          <p:nvPr/>
        </p:nvSpPr>
        <p:spPr>
          <a:xfrm>
            <a:off x="11242140" y="6006694"/>
            <a:ext cx="521208" cy="529241"/>
          </a:xfrm>
          <a:prstGeom prst="actionButtonForwardNex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1CE0B53-61E2-1663-5201-A9B92DD742B3}"/>
              </a:ext>
            </a:extLst>
          </p:cNvPr>
          <p:cNvSpPr txBox="1">
            <a:spLocks/>
          </p:cNvSpPr>
          <p:nvPr/>
        </p:nvSpPr>
        <p:spPr>
          <a:xfrm>
            <a:off x="185694" y="635337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200" dirty="0">
                <a:solidFill>
                  <a:schemeClr val="bg1"/>
                </a:solidFill>
                <a:cs typeface="B Nazanin" panose="00000400000000000000" pitchFamily="2" charset="-78"/>
              </a:rPr>
              <a:t>داده کاوی و دیابت</a:t>
            </a:r>
            <a:endParaRPr lang="en-US" sz="1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6ED779-1B97-EC63-EAED-B63DB10C3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735" y="3790669"/>
            <a:ext cx="2745353" cy="2025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936998-465F-A75A-57CE-5C3372197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98413"/>
            <a:ext cx="2679823" cy="20098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DD1F4B-FB77-39AE-0957-BECD7B785B8F}"/>
              </a:ext>
            </a:extLst>
          </p:cNvPr>
          <p:cNvSpPr txBox="1"/>
          <p:nvPr/>
        </p:nvSpPr>
        <p:spPr>
          <a:xfrm>
            <a:off x="9191094" y="316321"/>
            <a:ext cx="30009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a-IR" sz="3200" b="1" dirty="0">
                <a:solidFill>
                  <a:srgbClr val="FF0000"/>
                </a:solidFill>
                <a:cs typeface="B Titr" panose="00000700000000000000" pitchFamily="2" charset="-78"/>
              </a:rPr>
              <a:t>پیش پردازش</a:t>
            </a:r>
            <a:endParaRPr lang="en-US" sz="3200" b="1" dirty="0">
              <a:solidFill>
                <a:srgbClr val="FF0000"/>
              </a:solidFill>
              <a:cs typeface="B Titr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BB675-E2BB-33D9-FBFB-52A65ED64590}"/>
              </a:ext>
            </a:extLst>
          </p:cNvPr>
          <p:cNvSpPr txBox="1"/>
          <p:nvPr/>
        </p:nvSpPr>
        <p:spPr>
          <a:xfrm>
            <a:off x="2480650" y="1049720"/>
            <a:ext cx="6464927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a-IR" b="1" i="0" dirty="0">
                <a:solidFill>
                  <a:schemeClr val="bg1"/>
                </a:solidFill>
                <a:effectLst/>
                <a:latin typeface="Vazirmatn"/>
                <a:cs typeface="B Nazanin" panose="00000400000000000000" pitchFamily="2" charset="-78"/>
              </a:rPr>
              <a:t> </a:t>
            </a:r>
            <a:r>
              <a:rPr lang="fa-IR" b="1" i="0" dirty="0" err="1">
                <a:solidFill>
                  <a:schemeClr val="bg1"/>
                </a:solidFill>
                <a:effectLst/>
                <a:latin typeface="Vazirmatn"/>
                <a:cs typeface="B Nazanin" panose="00000400000000000000" pitchFamily="2" charset="-78"/>
              </a:rPr>
              <a:t>آماده‌سازی</a:t>
            </a:r>
            <a:r>
              <a:rPr lang="fa-IR" b="1" i="0" dirty="0">
                <a:solidFill>
                  <a:schemeClr val="bg1"/>
                </a:solidFill>
                <a:effectLst/>
                <a:latin typeface="Vazirmatn"/>
                <a:cs typeface="B Nazanin" panose="00000400000000000000" pitchFamily="2" charset="-78"/>
              </a:rPr>
              <a:t> و </a:t>
            </a:r>
            <a:r>
              <a:rPr lang="fa-IR" b="1" i="0" dirty="0" err="1">
                <a:solidFill>
                  <a:schemeClr val="bg1"/>
                </a:solidFill>
                <a:effectLst/>
                <a:latin typeface="Vazirmatn"/>
                <a:cs typeface="B Nazanin" panose="00000400000000000000" pitchFamily="2" charset="-78"/>
              </a:rPr>
              <a:t>پردازش‌های</a:t>
            </a:r>
            <a:r>
              <a:rPr lang="fa-IR" b="1" i="0" dirty="0">
                <a:solidFill>
                  <a:schemeClr val="bg1"/>
                </a:solidFill>
                <a:effectLst/>
                <a:latin typeface="Vazirmatn"/>
                <a:cs typeface="B Nazanin" panose="00000400000000000000" pitchFamily="2" charset="-78"/>
              </a:rPr>
              <a:t> مقدماتی</a:t>
            </a:r>
            <a:endParaRPr lang="en-US" b="1" i="0" dirty="0">
              <a:solidFill>
                <a:schemeClr val="bg1"/>
              </a:solidFill>
              <a:effectLst/>
              <a:latin typeface="Vazirmatn"/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PANDAS, NUMPY, SKLEARN, MATPLOTLIB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a-IR" b="1" dirty="0" err="1">
                <a:solidFill>
                  <a:schemeClr val="bg1"/>
                </a:solidFill>
                <a:latin typeface="Vazirmatn"/>
                <a:cs typeface="B Nazanin" panose="00000400000000000000" pitchFamily="2" charset="-78"/>
              </a:rPr>
              <a:t>ویژگی‌های</a:t>
            </a:r>
            <a:r>
              <a:rPr lang="fa-IR" b="1" dirty="0">
                <a:solidFill>
                  <a:schemeClr val="bg1"/>
                </a:solidFill>
                <a:latin typeface="Vazirmatn"/>
                <a:cs typeface="B Nazanin" panose="00000400000000000000" pitchFamily="2" charset="-78"/>
              </a:rPr>
              <a:t> مربوط به یک یا چند نمونه مشکلاتی مانند: </a:t>
            </a:r>
            <a:r>
              <a:rPr lang="fa-IR" sz="1600" b="1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Vazirmatn"/>
                <a:cs typeface="B Nazanin" panose="00000400000000000000" pitchFamily="2" charset="-78"/>
              </a:rPr>
              <a:t>دیتاهای</a:t>
            </a:r>
            <a:r>
              <a:rPr lang="fa-IR" sz="16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Vazirmatn"/>
                <a:cs typeface="B Nazanin" panose="00000400000000000000" pitchFamily="2" charset="-78"/>
              </a:rPr>
              <a:t> </a:t>
            </a:r>
            <a:r>
              <a:rPr lang="fa-IR" sz="1600" b="1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Vazirmatn"/>
                <a:cs typeface="B Nazanin" panose="00000400000000000000" pitchFamily="2" charset="-78"/>
              </a:rPr>
              <a:t>ناموجود</a:t>
            </a:r>
            <a:r>
              <a:rPr lang="fa-IR" sz="16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Vazirmatn"/>
                <a:cs typeface="B Nazanin" panose="00000400000000000000" pitchFamily="2" charset="-78"/>
              </a:rPr>
              <a:t> </a:t>
            </a:r>
            <a:r>
              <a:rPr lang="fa-IR" sz="1600" b="1" i="0" dirty="0">
                <a:solidFill>
                  <a:schemeClr val="bg1"/>
                </a:solidFill>
                <a:effectLst/>
                <a:latin typeface="Vazirmatn"/>
                <a:cs typeface="B Nazanin" panose="00000400000000000000" pitchFamily="2" charset="-78"/>
              </a:rPr>
              <a:t>و </a:t>
            </a:r>
            <a:r>
              <a:rPr lang="fa-IR" sz="1600" b="1" dirty="0" err="1">
                <a:solidFill>
                  <a:schemeClr val="bg1"/>
                </a:solidFill>
                <a:latin typeface="Vazirmatn"/>
                <a:cs typeface="B Nazanin" panose="00000400000000000000" pitchFamily="2" charset="-78"/>
              </a:rPr>
              <a:t>دیتا</a:t>
            </a:r>
            <a:r>
              <a:rPr lang="fa-IR" sz="1600" b="1" dirty="0">
                <a:solidFill>
                  <a:schemeClr val="bg1"/>
                </a:solidFill>
                <a:latin typeface="Vazirmatn"/>
                <a:cs typeface="B Nazanin" panose="00000400000000000000" pitchFamily="2" charset="-78"/>
              </a:rPr>
              <a:t> های پرت، عدم مقیاس بندی یکسان </a:t>
            </a:r>
            <a:r>
              <a:rPr lang="fa-IR" sz="1600" b="1" dirty="0" err="1">
                <a:solidFill>
                  <a:schemeClr val="bg1"/>
                </a:solidFill>
                <a:latin typeface="Vazirmatn"/>
                <a:cs typeface="B Nazanin" panose="00000400000000000000" pitchFamily="2" charset="-78"/>
              </a:rPr>
              <a:t>دیتا</a:t>
            </a:r>
            <a:endParaRPr lang="en-US" sz="1600" b="1" dirty="0">
              <a:solidFill>
                <a:schemeClr val="bg1"/>
              </a:solidFill>
              <a:latin typeface="Vazirmatn"/>
              <a:cs typeface="B Nazanin" panose="00000400000000000000" pitchFamily="2" charset="-78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CE8B91E-2440-CB0A-E12F-249031F6C19A}"/>
              </a:ext>
            </a:extLst>
          </p:cNvPr>
          <p:cNvSpPr/>
          <p:nvPr/>
        </p:nvSpPr>
        <p:spPr>
          <a:xfrm rot="1192711">
            <a:off x="2692657" y="4338483"/>
            <a:ext cx="650631" cy="36512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8E34383-EB0D-427F-A91A-240AE40B90C6}"/>
              </a:ext>
            </a:extLst>
          </p:cNvPr>
          <p:cNvSpPr/>
          <p:nvPr/>
        </p:nvSpPr>
        <p:spPr>
          <a:xfrm rot="1192711">
            <a:off x="5770685" y="3722805"/>
            <a:ext cx="650631" cy="36512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0292" y="1987062"/>
            <a:ext cx="3283499" cy="712177"/>
          </a:xfrm>
        </p:spPr>
        <p:txBody>
          <a:bodyPr/>
          <a:lstStyle/>
          <a:p>
            <a:pPr algn="ctr" rtl="1"/>
            <a:r>
              <a:rPr lang="fa-IR" sz="4000" dirty="0">
                <a:cs typeface="B Titr" panose="00000700000000000000" pitchFamily="2" charset="-78"/>
              </a:rPr>
              <a:t>سخن پایانی</a:t>
            </a:r>
            <a:endParaRPr lang="en-US" sz="4000" dirty="0">
              <a:cs typeface="B Titr" panose="00000700000000000000" pitchFamily="2" charset="-78"/>
            </a:endParaRP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E616B7-216B-9E2D-1D78-78FC6F9AF9F8}"/>
              </a:ext>
            </a:extLst>
          </p:cNvPr>
          <p:cNvSpPr txBox="1"/>
          <p:nvPr/>
        </p:nvSpPr>
        <p:spPr>
          <a:xfrm>
            <a:off x="5096705" y="1573427"/>
            <a:ext cx="6097464" cy="2998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1">
              <a:lnSpc>
                <a:spcPct val="30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ar-SA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مدل‌های هوش مصنوعی در پیش‌بینی </a:t>
            </a:r>
            <a:r>
              <a:rPr lang="fa-IR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دیابت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ar-SA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امیدوارکننده </a:t>
            </a:r>
            <a:r>
              <a:rPr lang="fa-IR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است.</a:t>
            </a:r>
            <a:r>
              <a:rPr lang="ar-SA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endParaRPr lang="fa-I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just" rtl="1">
              <a:lnSpc>
                <a:spcPct val="300000"/>
              </a:lnSpc>
              <a:spcAft>
                <a:spcPts val="800"/>
              </a:spcAft>
            </a:pPr>
            <a:endParaRPr lang="fa-I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ar-SA" kern="100" dirty="0">
                <a:solidFill>
                  <a:schemeClr val="bg1"/>
                </a:solidFill>
                <a:latin typeface="Calibri" panose="020F0502020204030204" pitchFamily="34" charset="0"/>
                <a:cs typeface="B Titr" panose="00000700000000000000" pitchFamily="2" charset="-78"/>
              </a:rPr>
              <a:t>عملکرد هوش مصنوعی در پزشکی </a:t>
            </a:r>
            <a:r>
              <a:rPr lang="ar-SA" kern="100" dirty="0">
                <a:solidFill>
                  <a:srgbClr val="FF0000"/>
                </a:solidFill>
                <a:latin typeface="Calibri" panose="020F0502020204030204" pitchFamily="34" charset="0"/>
                <a:cs typeface="B Titr" panose="00000700000000000000" pitchFamily="2" charset="-78"/>
              </a:rPr>
              <a:t>مستقل نیست</a:t>
            </a:r>
            <a:r>
              <a:rPr lang="ar-SA" kern="100" dirty="0">
                <a:solidFill>
                  <a:schemeClr val="bg1"/>
                </a:solidFill>
                <a:latin typeface="Calibri" panose="020F0502020204030204" pitchFamily="34" charset="0"/>
                <a:cs typeface="B Titr" panose="00000700000000000000" pitchFamily="2" charset="-78"/>
              </a:rPr>
              <a:t>، بلکه </a:t>
            </a:r>
            <a:r>
              <a:rPr lang="ar-SA" kern="100" dirty="0">
                <a:solidFill>
                  <a:srgbClr val="FF0000"/>
                </a:solidFill>
                <a:latin typeface="Calibri" panose="020F0502020204030204" pitchFamily="34" charset="0"/>
                <a:cs typeface="B Titr" panose="00000700000000000000" pitchFamily="2" charset="-78"/>
              </a:rPr>
              <a:t>تلاشی مشترک بین مدل‌های هوش مصنوعی و دانش انسانی</a:t>
            </a:r>
            <a:r>
              <a:rPr lang="fa-IR" kern="100" dirty="0">
                <a:solidFill>
                  <a:schemeClr val="bg1"/>
                </a:solidFill>
                <a:latin typeface="Calibri" panose="020F0502020204030204" pitchFamily="34" charset="0"/>
                <a:cs typeface="B Titr" panose="00000700000000000000" pitchFamily="2" charset="-78"/>
              </a:rPr>
              <a:t> </a:t>
            </a:r>
            <a:r>
              <a:rPr lang="ar-SA" kern="100" dirty="0">
                <a:solidFill>
                  <a:schemeClr val="bg1"/>
                </a:solidFill>
                <a:latin typeface="Calibri" panose="020F0502020204030204" pitchFamily="34" charset="0"/>
                <a:cs typeface="B Titr" panose="00000700000000000000" pitchFamily="2" charset="-78"/>
              </a:rPr>
              <a:t>است</a:t>
            </a:r>
            <a:r>
              <a:rPr lang="en-US" kern="100" dirty="0">
                <a:solidFill>
                  <a:schemeClr val="bg1"/>
                </a:solidFill>
                <a:latin typeface="Calibri" panose="020F0502020204030204" pitchFamily="34" charset="0"/>
                <a:cs typeface="B Titr" panose="00000700000000000000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873157"/>
            <a:ext cx="5055698" cy="1325563"/>
          </a:xfrm>
        </p:spPr>
        <p:txBody>
          <a:bodyPr/>
          <a:lstStyle/>
          <a:p>
            <a:pPr algn="ctr" rtl="1">
              <a:lnSpc>
                <a:spcPct val="250000"/>
              </a:lnSpc>
            </a:pPr>
            <a:r>
              <a:rPr lang="fa-IR" dirty="0">
                <a:cs typeface="B Titr" panose="00000700000000000000" pitchFamily="2" charset="-78"/>
              </a:rPr>
              <a:t>با تشکر </a:t>
            </a:r>
            <a:br>
              <a:rPr lang="fa-IR" dirty="0">
                <a:cs typeface="B Titr" panose="00000700000000000000" pitchFamily="2" charset="-78"/>
              </a:rPr>
            </a:br>
            <a:r>
              <a:rPr lang="fa-IR" dirty="0">
                <a:cs typeface="B Titr" panose="00000700000000000000" pitchFamily="2" charset="-78"/>
              </a:rPr>
              <a:t>از توجه شما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FC35AA8-2864-FEF9-53FC-213BDE787460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4"/>
          <a:srcRect l="13534" r="13534"/>
          <a:stretch>
            <a:fillRect/>
          </a:stretch>
        </p:blipFill>
        <p:spPr/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A640ED95-6A6D-B5A9-DC82-A09655894B0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5"/>
          <a:srcRect l="21552" r="21552"/>
          <a:stretch>
            <a:fillRect/>
          </a:stretch>
        </p:blipFill>
        <p:spPr/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F77B1FBA-7B23-07EC-8B1F-CAF4D547C894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/>
          <a:srcRect l="5428" r="54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2" id="{93B44BEE-AA18-4720-B555-E5F46C5F93FC}" vid="{88E458CA-BB4B-4D24-B4FE-119ECB54A9B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0009351-EDD4-484E-ACD6-D50CCB1376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77570E-71D6-4005-B631-1B00A1197B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DB3C62-858A-4A01-AFEF-21E0BB8CE26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299</Words>
  <Application>Microsoft Office PowerPoint</Application>
  <PresentationFormat>Widescreen</PresentationFormat>
  <Paragraphs>72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Vazirmatn</vt:lpstr>
      <vt:lpstr>Wingdings</vt:lpstr>
      <vt:lpstr>Custom</vt:lpstr>
      <vt:lpstr>پیش بینی هوشمند بیماری دیابت</vt:lpstr>
      <vt:lpstr>تشخیص زودهنگام و دقیق دیابت، به ویژه در طول توسعه اولیه آن، برای متخصصان پزشکی از اهمیت ویژه ای برخوردار است.</vt:lpstr>
      <vt:lpstr>PowerPoint Presentation</vt:lpstr>
      <vt:lpstr>بررسی فاکتورهای مهم آزمایشگاهی برای پیش بینی ریسک ابتلا به دیابت در افراد غیردیابتی است.</vt:lpstr>
      <vt:lpstr>PowerPoint Presentation</vt:lpstr>
      <vt:lpstr>انتخاب دیتا</vt:lpstr>
      <vt:lpstr>PowerPoint Presentation</vt:lpstr>
      <vt:lpstr>سخن پایانی</vt:lpstr>
      <vt:lpstr>با تشکر  از توجه شما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2023-09-14T05:46:04Z</dcterms:created>
  <dcterms:modified xsi:type="dcterms:W3CDTF">2023-12-12T14:07:56Z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