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Old Standard TT"/>
      <p:regular r:id="rId16"/>
      <p:bold r:id="rId17"/>
      <p:italic r:id="rId18"/>
    </p:embeddedFont>
    <p:embeddedFont>
      <p:font typeface="Century Gothic"/>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enturyGothic-bold.fntdata"/><Relationship Id="rId11" Type="http://schemas.openxmlformats.org/officeDocument/2006/relationships/slide" Target="slides/slide6.xml"/><Relationship Id="rId22" Type="http://schemas.openxmlformats.org/officeDocument/2006/relationships/font" Target="fonts/CenturyGothic-boldItalic.fntdata"/><Relationship Id="rId10" Type="http://schemas.openxmlformats.org/officeDocument/2006/relationships/slide" Target="slides/slide5.xml"/><Relationship Id="rId21" Type="http://schemas.openxmlformats.org/officeDocument/2006/relationships/font" Target="fonts/CenturyGothic-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ldStandardTT-bold.fntdata"/><Relationship Id="rId16" Type="http://schemas.openxmlformats.org/officeDocument/2006/relationships/font" Target="fonts/OldStandardTT-regular.fntdata"/><Relationship Id="rId5" Type="http://schemas.openxmlformats.org/officeDocument/2006/relationships/notesMaster" Target="notesMasters/notesMaster1.xml"/><Relationship Id="rId19" Type="http://schemas.openxmlformats.org/officeDocument/2006/relationships/font" Target="fonts/CenturyGothic-regular.fntdata"/><Relationship Id="rId6" Type="http://schemas.openxmlformats.org/officeDocument/2006/relationships/slide" Target="slides/slide1.xml"/><Relationship Id="rId18" Type="http://schemas.openxmlformats.org/officeDocument/2006/relationships/font" Target="fonts/OldStandardT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eed9bde2e6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eed9bde2e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ed9bde2e6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eed9bde2e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ed9bde2e6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ed9bde2e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ed9bde2e6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ed9bde2e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ed9bde2e6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ed9bde2e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hyperlink" Target="https://www.kaggle.com/noordeen/insurance-premium-predict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4704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Insurance Premium Prediction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388350" y="560550"/>
            <a:ext cx="8253000" cy="201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Times New Roman"/>
                <a:ea typeface="Times New Roman"/>
                <a:cs typeface="Times New Roman"/>
                <a:sym typeface="Times New Roman"/>
              </a:rPr>
              <a:t>Q 7) How Prediction was done?</a:t>
            </a:r>
            <a:endParaRPr sz="18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440"/>
              <a:buFont typeface="Arial"/>
              <a:buNone/>
            </a:pPr>
            <a:r>
              <a:t/>
            </a:r>
            <a:endParaRPr sz="1800">
              <a:solidFill>
                <a:schemeClr val="lt1"/>
              </a:solidFill>
              <a:latin typeface="Times New Roman"/>
              <a:ea typeface="Times New Roman"/>
              <a:cs typeface="Times New Roman"/>
              <a:sym typeface="Times New Roman"/>
            </a:endParaRPr>
          </a:p>
          <a:p>
            <a:pPr indent="0" lvl="0" marL="0" rtl="0" algn="l">
              <a:spcBef>
                <a:spcPts val="960"/>
              </a:spcBef>
              <a:spcAft>
                <a:spcPts val="0"/>
              </a:spcAft>
              <a:buNone/>
            </a:pPr>
            <a:r>
              <a:rPr lang="en" sz="1800">
                <a:solidFill>
                  <a:schemeClr val="lt1"/>
                </a:solidFill>
                <a:latin typeface="Times New Roman"/>
                <a:ea typeface="Times New Roman"/>
                <a:cs typeface="Times New Roman"/>
                <a:sym typeface="Times New Roman"/>
              </a:rPr>
              <a:t>The User Input gathered through the Web UI is fed into the trained Machine Learning model. The model makes the prediction and the User is redirected to a web page displaying the predicted value.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95850" y="462900"/>
            <a:ext cx="8352300" cy="421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t>Objective:</a:t>
            </a:r>
            <a:endParaRPr sz="1500"/>
          </a:p>
          <a:p>
            <a:pPr indent="0" lvl="0" marL="0" rtl="0" algn="l">
              <a:spcBef>
                <a:spcPts val="0"/>
              </a:spcBef>
              <a:spcAft>
                <a:spcPts val="0"/>
              </a:spcAft>
              <a:buNone/>
            </a:pPr>
            <a:r>
              <a:t/>
            </a:r>
            <a:endParaRPr sz="1500"/>
          </a:p>
          <a:p>
            <a:pPr indent="0" lvl="0" marL="0" rtl="0" algn="just">
              <a:spcBef>
                <a:spcPts val="0"/>
              </a:spcBef>
              <a:spcAft>
                <a:spcPts val="0"/>
              </a:spcAft>
              <a:buNone/>
            </a:pPr>
            <a:r>
              <a:rPr lang="en" sz="1700"/>
              <a:t>The goal of this project is to give people an estimate of how much they need based on their individual health situation. After that, customers can work with any health insurance carrier and its plans and perks while keeping the projected cost from our study in mind. This can assist a person in concentrating on the health side of an insurance policy rather han the ineffective part.</a:t>
            </a:r>
            <a:r>
              <a:rPr lang="en" sz="300"/>
              <a:t> </a:t>
            </a:r>
            <a:endParaRPr sz="3500"/>
          </a:p>
          <a:p>
            <a:pPr indent="0" lvl="0" marL="0" rtl="0" algn="just">
              <a:spcBef>
                <a:spcPts val="0"/>
              </a:spcBef>
              <a:spcAft>
                <a:spcPts val="0"/>
              </a:spcAft>
              <a:buNone/>
            </a:pPr>
            <a:r>
              <a:t/>
            </a:r>
            <a:endParaRPr sz="3500"/>
          </a:p>
          <a:p>
            <a:pPr indent="0" lvl="0" marL="0" rtl="0" algn="just">
              <a:spcBef>
                <a:spcPts val="0"/>
              </a:spcBef>
              <a:spcAft>
                <a:spcPts val="0"/>
              </a:spcAft>
              <a:buNone/>
            </a:pPr>
            <a:r>
              <a:rPr lang="en" sz="3500"/>
              <a:t>Benefits:</a:t>
            </a:r>
            <a:endParaRPr sz="1500"/>
          </a:p>
          <a:p>
            <a:pPr indent="0" lvl="0" marL="0" rtl="0" algn="just">
              <a:spcBef>
                <a:spcPts val="0"/>
              </a:spcBef>
              <a:spcAft>
                <a:spcPts val="0"/>
              </a:spcAft>
              <a:buNone/>
            </a:pPr>
            <a:r>
              <a:t/>
            </a:r>
            <a:endParaRPr sz="1500"/>
          </a:p>
          <a:p>
            <a:pPr indent="-323850" lvl="0" marL="457200" rtl="0" algn="just">
              <a:spcBef>
                <a:spcPts val="0"/>
              </a:spcBef>
              <a:spcAft>
                <a:spcPts val="0"/>
              </a:spcAft>
              <a:buSzPts val="1500"/>
              <a:buChar char="●"/>
            </a:pPr>
            <a:r>
              <a:rPr lang="en" sz="1500"/>
              <a:t>Predict the estimate price to spend on Insurance Premium</a:t>
            </a:r>
            <a:endParaRPr sz="1500"/>
          </a:p>
          <a:p>
            <a:pPr indent="-323850" lvl="0" marL="457200" rtl="0" algn="just">
              <a:spcBef>
                <a:spcPts val="0"/>
              </a:spcBef>
              <a:spcAft>
                <a:spcPts val="0"/>
              </a:spcAft>
              <a:buSzPts val="1500"/>
              <a:buChar char="●"/>
            </a:pPr>
            <a:r>
              <a:rPr lang="en" sz="1500"/>
              <a:t>Gives better understanding of available Insurance Plans</a:t>
            </a:r>
            <a:endParaRPr sz="1500"/>
          </a:p>
          <a:p>
            <a:pPr indent="-323850" lvl="0" marL="457200" rtl="0" algn="just">
              <a:spcBef>
                <a:spcPts val="0"/>
              </a:spcBef>
              <a:spcAft>
                <a:spcPts val="0"/>
              </a:spcAft>
              <a:buSzPts val="1500"/>
              <a:buChar char="●"/>
            </a:pPr>
            <a:r>
              <a:rPr lang="en" sz="1500"/>
              <a:t>Helps by concentrating  on the health side of an Insurance</a:t>
            </a:r>
            <a:endParaRPr sz="1500"/>
          </a:p>
          <a:p>
            <a:pPr indent="0" lvl="0" marL="457200" rtl="0" algn="just">
              <a:spcBef>
                <a:spcPts val="0"/>
              </a:spcBef>
              <a:spcAft>
                <a:spcPts val="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88625" y="297150"/>
            <a:ext cx="8151300" cy="81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Architecture</a:t>
            </a:r>
            <a:endParaRPr sz="4000"/>
          </a:p>
        </p:txBody>
      </p:sp>
      <p:pic>
        <p:nvPicPr>
          <p:cNvPr id="70" name="Google Shape;70;p15"/>
          <p:cNvPicPr preferRelativeResize="0"/>
          <p:nvPr/>
        </p:nvPicPr>
        <p:blipFill>
          <a:blip r:embed="rId3">
            <a:alphaModFix/>
          </a:blip>
          <a:stretch>
            <a:fillRect/>
          </a:stretch>
        </p:blipFill>
        <p:spPr>
          <a:xfrm>
            <a:off x="1968988" y="1107150"/>
            <a:ext cx="5206024" cy="37315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5825" y="-68600"/>
            <a:ext cx="8352300" cy="421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t>Data Validation and Transformation:</a:t>
            </a:r>
            <a:endParaRPr sz="15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349250" lvl="0" marL="457200" rtl="0" algn="just">
              <a:spcBef>
                <a:spcPts val="0"/>
              </a:spcBef>
              <a:spcAft>
                <a:spcPts val="0"/>
              </a:spcAft>
              <a:buSzPts val="1900"/>
              <a:buChar char="●"/>
            </a:pPr>
            <a:r>
              <a:rPr lang="en" sz="1800"/>
              <a:t>Data Type validation:	The data type of Input features is specified in the Machine Learning model. It is validated when we enter values in the Web UI.</a:t>
            </a:r>
            <a:endParaRPr sz="1800"/>
          </a:p>
          <a:p>
            <a:pPr indent="0" lvl="0" marL="457200" rtl="0" algn="just">
              <a:spcBef>
                <a:spcPts val="0"/>
              </a:spcBef>
              <a:spcAft>
                <a:spcPts val="0"/>
              </a:spcAft>
              <a:buNone/>
            </a:pPr>
            <a:r>
              <a:t/>
            </a:r>
            <a:endParaRPr sz="1800"/>
          </a:p>
          <a:p>
            <a:pPr indent="-342900" lvl="0" marL="457200" rtl="0" algn="just">
              <a:spcBef>
                <a:spcPts val="0"/>
              </a:spcBef>
              <a:spcAft>
                <a:spcPts val="0"/>
              </a:spcAft>
              <a:buSzPts val="1800"/>
              <a:buChar char="●"/>
            </a:pPr>
            <a:r>
              <a:rPr lang="en" sz="1800"/>
              <a:t>Categorical Conversion:		The Categorical features are converted into Numerical values using ‘Label Encoding’ or ‘One Hot Encoding’ methods.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70650" y="388600"/>
            <a:ext cx="8402700" cy="465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lt1"/>
                </a:solidFill>
                <a:latin typeface="Times New Roman"/>
                <a:ea typeface="Times New Roman"/>
                <a:cs typeface="Times New Roman"/>
                <a:sym typeface="Times New Roman"/>
              </a:rPr>
              <a:t>Model Training:</a:t>
            </a:r>
            <a:endParaRPr sz="22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760"/>
              <a:buFont typeface="Arial"/>
              <a:buNone/>
            </a:pPr>
            <a:r>
              <a:t/>
            </a:r>
            <a:endParaRPr sz="2200">
              <a:solidFill>
                <a:schemeClr val="lt1"/>
              </a:solidFill>
              <a:latin typeface="Times New Roman"/>
              <a:ea typeface="Times New Roman"/>
              <a:cs typeface="Times New Roman"/>
              <a:sym typeface="Times New Roman"/>
            </a:endParaRPr>
          </a:p>
          <a:p>
            <a:pPr indent="-285750" lvl="1" marL="742950" rtl="0" algn="l">
              <a:spcBef>
                <a:spcPts val="960"/>
              </a:spcBef>
              <a:spcAft>
                <a:spcPts val="0"/>
              </a:spcAft>
              <a:buClr>
                <a:schemeClr val="lt1"/>
              </a:buClr>
              <a:buSzPts val="1440"/>
              <a:buFont typeface="Noto Sans Symbols"/>
              <a:buChar char="⮚"/>
            </a:pPr>
            <a:r>
              <a:rPr lang="en" sz="1800">
                <a:solidFill>
                  <a:schemeClr val="lt1"/>
                </a:solidFill>
                <a:latin typeface="Times New Roman"/>
                <a:ea typeface="Times New Roman"/>
                <a:cs typeface="Times New Roman"/>
                <a:sym typeface="Times New Roman"/>
              </a:rPr>
              <a:t>Data Export from source :</a:t>
            </a:r>
            <a:endParaRPr sz="1800">
              <a:solidFill>
                <a:srgbClr val="0F486F"/>
              </a:solidFill>
              <a:latin typeface="Century Gothic"/>
              <a:ea typeface="Century Gothic"/>
              <a:cs typeface="Century Gothic"/>
              <a:sym typeface="Century Gothic"/>
            </a:endParaRPr>
          </a:p>
          <a:p>
            <a:pPr indent="457200" lvl="2" marL="0" rtl="0" algn="l">
              <a:spcBef>
                <a:spcPts val="960"/>
              </a:spcBef>
              <a:spcAft>
                <a:spcPts val="0"/>
              </a:spcAft>
              <a:buClr>
                <a:schemeClr val="dk1"/>
              </a:buClr>
              <a:buSzPts val="1440"/>
              <a:buFont typeface="Arial"/>
              <a:buNone/>
            </a:pPr>
            <a:r>
              <a:rPr lang="en" sz="1800">
                <a:solidFill>
                  <a:schemeClr val="lt1"/>
                </a:solidFill>
                <a:latin typeface="Times New Roman"/>
                <a:ea typeface="Times New Roman"/>
                <a:cs typeface="Times New Roman"/>
                <a:sym typeface="Times New Roman"/>
              </a:rPr>
              <a:t>     The accumulated data from source is exported in csv format for model training</a:t>
            </a:r>
            <a:endParaRPr sz="1600">
              <a:solidFill>
                <a:srgbClr val="0F486F"/>
              </a:solidFill>
              <a:latin typeface="Century Gothic"/>
              <a:ea typeface="Century Gothic"/>
              <a:cs typeface="Century Gothic"/>
              <a:sym typeface="Century Gothic"/>
            </a:endParaRPr>
          </a:p>
          <a:p>
            <a:pPr indent="-285750" lvl="1" marL="742950" rtl="0" algn="l">
              <a:spcBef>
                <a:spcPts val="960"/>
              </a:spcBef>
              <a:spcAft>
                <a:spcPts val="0"/>
              </a:spcAft>
              <a:buClr>
                <a:schemeClr val="lt1"/>
              </a:buClr>
              <a:buSzPts val="1440"/>
              <a:buFont typeface="Noto Sans Symbols"/>
              <a:buChar char="⮚"/>
            </a:pPr>
            <a:r>
              <a:rPr lang="en" sz="1800">
                <a:solidFill>
                  <a:schemeClr val="lt1"/>
                </a:solidFill>
                <a:latin typeface="Times New Roman"/>
                <a:ea typeface="Times New Roman"/>
                <a:cs typeface="Times New Roman"/>
                <a:sym typeface="Times New Roman"/>
              </a:rPr>
              <a:t>Data Preprocessing   </a:t>
            </a:r>
            <a:endParaRPr sz="1800">
              <a:solidFill>
                <a:srgbClr val="0F486F"/>
              </a:solidFill>
              <a:latin typeface="Century Gothic"/>
              <a:ea typeface="Century Gothic"/>
              <a:cs typeface="Century Gothic"/>
              <a:sym typeface="Century Gothic"/>
            </a:endParaRPr>
          </a:p>
          <a:p>
            <a:pPr indent="-285750" lvl="2" marL="742950" rtl="0" algn="l">
              <a:spcBef>
                <a:spcPts val="960"/>
              </a:spcBef>
              <a:spcAft>
                <a:spcPts val="0"/>
              </a:spcAft>
              <a:buClr>
                <a:schemeClr val="lt1"/>
              </a:buClr>
              <a:buSzPts val="1440"/>
              <a:buFont typeface="Noto Sans Symbols"/>
              <a:buChar char="▪"/>
            </a:pPr>
            <a:r>
              <a:rPr lang="en" sz="1800">
                <a:solidFill>
                  <a:schemeClr val="lt1"/>
                </a:solidFill>
                <a:latin typeface="Times New Roman"/>
                <a:ea typeface="Times New Roman"/>
                <a:cs typeface="Times New Roman"/>
                <a:sym typeface="Times New Roman"/>
              </a:rPr>
              <a:t>Performing EDA to get insight of data like  identifying distribution , outliers ,trend among data, etc</a:t>
            </a:r>
            <a:endParaRPr sz="1800">
              <a:solidFill>
                <a:schemeClr val="lt1"/>
              </a:solidFill>
              <a:latin typeface="Times New Roman"/>
              <a:ea typeface="Times New Roman"/>
              <a:cs typeface="Times New Roman"/>
              <a:sym typeface="Times New Roman"/>
            </a:endParaRPr>
          </a:p>
          <a:p>
            <a:pPr indent="-285750" lvl="2" marL="742950" rtl="0" algn="l">
              <a:spcBef>
                <a:spcPts val="960"/>
              </a:spcBef>
              <a:spcAft>
                <a:spcPts val="0"/>
              </a:spcAft>
              <a:buClr>
                <a:schemeClr val="lt1"/>
              </a:buClr>
              <a:buSzPts val="1440"/>
              <a:buFont typeface="Noto Sans Symbols"/>
              <a:buChar char="▪"/>
            </a:pPr>
            <a:r>
              <a:rPr lang="en" sz="1800">
                <a:solidFill>
                  <a:schemeClr val="lt1"/>
                </a:solidFill>
                <a:latin typeface="Times New Roman"/>
                <a:ea typeface="Times New Roman"/>
                <a:cs typeface="Times New Roman"/>
                <a:sym typeface="Times New Roman"/>
              </a:rPr>
              <a:t>Check for null values in the columns. If present impute the null values.</a:t>
            </a:r>
            <a:endParaRPr sz="1800">
              <a:solidFill>
                <a:schemeClr val="lt1"/>
              </a:solidFill>
              <a:latin typeface="Times New Roman"/>
              <a:ea typeface="Times New Roman"/>
              <a:cs typeface="Times New Roman"/>
              <a:sym typeface="Times New Roman"/>
            </a:endParaRPr>
          </a:p>
          <a:p>
            <a:pPr indent="-285750" lvl="2" marL="742950" rtl="0" algn="l">
              <a:spcBef>
                <a:spcPts val="960"/>
              </a:spcBef>
              <a:spcAft>
                <a:spcPts val="0"/>
              </a:spcAft>
              <a:buClr>
                <a:schemeClr val="lt1"/>
              </a:buClr>
              <a:buSzPts val="1440"/>
              <a:buFont typeface="Noto Sans Symbols"/>
              <a:buChar char="▪"/>
            </a:pPr>
            <a:r>
              <a:rPr lang="en" sz="1800">
                <a:solidFill>
                  <a:schemeClr val="lt1"/>
                </a:solidFill>
                <a:latin typeface="Times New Roman"/>
                <a:ea typeface="Times New Roman"/>
                <a:cs typeface="Times New Roman"/>
                <a:sym typeface="Times New Roman"/>
              </a:rPr>
              <a:t>Encode the categorical values with numeric values.</a:t>
            </a:r>
            <a:endParaRPr sz="1600">
              <a:solidFill>
                <a:srgbClr val="0F486F"/>
              </a:solidFill>
              <a:latin typeface="Century Gothic"/>
              <a:ea typeface="Century Gothic"/>
              <a:cs typeface="Century Gothic"/>
              <a:sym typeface="Century Gothic"/>
            </a:endParaRPr>
          </a:p>
          <a:p>
            <a:pPr indent="-285750" lvl="2" marL="742950" rtl="0" algn="l">
              <a:spcBef>
                <a:spcPts val="960"/>
              </a:spcBef>
              <a:spcAft>
                <a:spcPts val="0"/>
              </a:spcAft>
              <a:buClr>
                <a:schemeClr val="lt1"/>
              </a:buClr>
              <a:buSzPts val="1440"/>
              <a:buFont typeface="Noto Sans Symbols"/>
              <a:buChar char="▪"/>
            </a:pPr>
            <a:r>
              <a:rPr lang="en" sz="1800">
                <a:solidFill>
                  <a:schemeClr val="lt1"/>
                </a:solidFill>
                <a:latin typeface="Times New Roman"/>
                <a:ea typeface="Times New Roman"/>
                <a:cs typeface="Times New Roman"/>
                <a:sym typeface="Times New Roman"/>
              </a:rPr>
              <a:t>Perform Robust Scalar to scale down the values.</a:t>
            </a:r>
            <a:endParaRPr sz="1600">
              <a:solidFill>
                <a:srgbClr val="0F486F"/>
              </a:solidFill>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t/>
            </a:r>
            <a:endParaRPr sz="4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04400" y="777225"/>
            <a:ext cx="8352300" cy="4217700"/>
          </a:xfrm>
          <a:prstGeom prst="rect">
            <a:avLst/>
          </a:prstGeom>
        </p:spPr>
        <p:txBody>
          <a:bodyPr anchorCtr="0" anchor="ctr" bIns="91425" lIns="91425" spcFirstLastPara="1" rIns="91425" wrap="square" tIns="91425">
            <a:noAutofit/>
          </a:bodyPr>
          <a:lstStyle/>
          <a:p>
            <a:pPr indent="-358140" lvl="0" marL="457200" rtl="0" algn="l">
              <a:spcBef>
                <a:spcPts val="0"/>
              </a:spcBef>
              <a:spcAft>
                <a:spcPts val="0"/>
              </a:spcAft>
              <a:buClr>
                <a:schemeClr val="lt1"/>
              </a:buClr>
              <a:buSzPts val="2040"/>
              <a:buFont typeface="Noto Sans Symbols"/>
              <a:buChar char="❖"/>
            </a:pPr>
            <a:r>
              <a:rPr lang="en" sz="2400">
                <a:solidFill>
                  <a:schemeClr val="lt1"/>
                </a:solidFill>
                <a:latin typeface="Times New Roman"/>
                <a:ea typeface="Times New Roman"/>
                <a:cs typeface="Times New Roman"/>
                <a:sym typeface="Times New Roman"/>
              </a:rPr>
              <a:t>Regression– </a:t>
            </a:r>
            <a:endParaRPr sz="2300">
              <a:solidFill>
                <a:schemeClr val="lt1"/>
              </a:solidFill>
              <a:latin typeface="Times New Roman"/>
              <a:ea typeface="Times New Roman"/>
              <a:cs typeface="Times New Roman"/>
              <a:sym typeface="Times New Roman"/>
            </a:endParaRPr>
          </a:p>
          <a:p>
            <a:pPr indent="-330200" lvl="1" marL="914400" rtl="0" algn="l">
              <a:spcBef>
                <a:spcPts val="960"/>
              </a:spcBef>
              <a:spcAft>
                <a:spcPts val="0"/>
              </a:spcAft>
              <a:buClr>
                <a:schemeClr val="lt1"/>
              </a:buClr>
              <a:buSzPts val="1600"/>
              <a:buFont typeface="Noto Sans Symbols"/>
              <a:buChar char="➢"/>
            </a:pPr>
            <a:r>
              <a:rPr lang="en" sz="1600">
                <a:solidFill>
                  <a:schemeClr val="lt1"/>
                </a:solidFill>
                <a:latin typeface="Times New Roman"/>
                <a:ea typeface="Times New Roman"/>
                <a:cs typeface="Times New Roman"/>
                <a:sym typeface="Times New Roman"/>
              </a:rPr>
              <a:t>Regression is a Statistical Technique which is used to find out the relationship between a continuous dependent variable an one or more independent variables.</a:t>
            </a:r>
            <a:endParaRPr sz="1600">
              <a:solidFill>
                <a:schemeClr val="lt1"/>
              </a:solidFill>
              <a:latin typeface="Times New Roman"/>
              <a:ea typeface="Times New Roman"/>
              <a:cs typeface="Times New Roman"/>
              <a:sym typeface="Times New Roman"/>
            </a:endParaRPr>
          </a:p>
          <a:p>
            <a:pPr indent="-330200" lvl="1" marL="914400" rtl="0" algn="l">
              <a:spcBef>
                <a:spcPts val="96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The technique is applicable for Supervised Learning problems where we compare our predicted values with observed values.</a:t>
            </a:r>
            <a:endParaRPr sz="1600">
              <a:solidFill>
                <a:schemeClr val="lt1"/>
              </a:solidFill>
              <a:latin typeface="Times New Roman"/>
              <a:ea typeface="Times New Roman"/>
              <a:cs typeface="Times New Roman"/>
              <a:sym typeface="Times New Roman"/>
            </a:endParaRPr>
          </a:p>
          <a:p>
            <a:pPr indent="-330200" lvl="1" marL="914400" rtl="0" algn="l">
              <a:spcBef>
                <a:spcPts val="96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In this project, we use following Regression Algorithms:</a:t>
            </a:r>
            <a:endParaRPr sz="1600">
              <a:solidFill>
                <a:schemeClr val="lt1"/>
              </a:solidFill>
              <a:latin typeface="Times New Roman"/>
              <a:ea typeface="Times New Roman"/>
              <a:cs typeface="Times New Roman"/>
              <a:sym typeface="Times New Roman"/>
            </a:endParaRPr>
          </a:p>
          <a:p>
            <a:pPr indent="-330200" lvl="0" marL="1828800" rtl="0" algn="l">
              <a:spcBef>
                <a:spcPts val="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Linear Regression</a:t>
            </a:r>
            <a:endParaRPr sz="1600">
              <a:solidFill>
                <a:schemeClr val="lt1"/>
              </a:solidFill>
              <a:latin typeface="Times New Roman"/>
              <a:ea typeface="Times New Roman"/>
              <a:cs typeface="Times New Roman"/>
              <a:sym typeface="Times New Roman"/>
            </a:endParaRPr>
          </a:p>
          <a:p>
            <a:pPr indent="-330200" lvl="0" marL="1828800" rtl="0" algn="l">
              <a:spcBef>
                <a:spcPts val="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Polynomial Regression</a:t>
            </a:r>
            <a:endParaRPr sz="1600">
              <a:solidFill>
                <a:schemeClr val="lt1"/>
              </a:solidFill>
              <a:latin typeface="Times New Roman"/>
              <a:ea typeface="Times New Roman"/>
              <a:cs typeface="Times New Roman"/>
              <a:sym typeface="Times New Roman"/>
            </a:endParaRPr>
          </a:p>
          <a:p>
            <a:pPr indent="-330200" lvl="0" marL="1828800" rtl="0" algn="l">
              <a:spcBef>
                <a:spcPts val="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Ridge Regression</a:t>
            </a:r>
            <a:endParaRPr sz="1600">
              <a:solidFill>
                <a:schemeClr val="lt1"/>
              </a:solidFill>
              <a:latin typeface="Times New Roman"/>
              <a:ea typeface="Times New Roman"/>
              <a:cs typeface="Times New Roman"/>
              <a:sym typeface="Times New Roman"/>
            </a:endParaRPr>
          </a:p>
          <a:p>
            <a:pPr indent="-330200" lvl="0" marL="1828800" rtl="0" algn="l">
              <a:spcBef>
                <a:spcPts val="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Decision Tree Regression</a:t>
            </a:r>
            <a:endParaRPr sz="1600">
              <a:solidFill>
                <a:schemeClr val="lt1"/>
              </a:solidFill>
              <a:latin typeface="Times New Roman"/>
              <a:ea typeface="Times New Roman"/>
              <a:cs typeface="Times New Roman"/>
              <a:sym typeface="Times New Roman"/>
            </a:endParaRPr>
          </a:p>
          <a:p>
            <a:pPr indent="-330200" lvl="0" marL="1828800" rtl="0" algn="l">
              <a:spcBef>
                <a:spcPts val="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Random Forest Regress</a:t>
            </a:r>
            <a:r>
              <a:rPr lang="en" sz="1500">
                <a:solidFill>
                  <a:schemeClr val="lt1"/>
                </a:solidFill>
                <a:latin typeface="Times New Roman"/>
                <a:ea typeface="Times New Roman"/>
                <a:cs typeface="Times New Roman"/>
                <a:sym typeface="Times New Roman"/>
              </a:rPr>
              <a:t>or</a:t>
            </a:r>
            <a:endParaRPr sz="1500">
              <a:solidFill>
                <a:schemeClr val="lt1"/>
              </a:solidFill>
              <a:latin typeface="Times New Roman"/>
              <a:ea typeface="Times New Roman"/>
              <a:cs typeface="Times New Roman"/>
              <a:sym typeface="Times New Roman"/>
            </a:endParaRPr>
          </a:p>
          <a:p>
            <a:pPr indent="-358140" lvl="0" marL="457200" rtl="0" algn="l">
              <a:spcBef>
                <a:spcPts val="0"/>
              </a:spcBef>
              <a:spcAft>
                <a:spcPts val="0"/>
              </a:spcAft>
              <a:buClr>
                <a:schemeClr val="lt1"/>
              </a:buClr>
              <a:buSzPts val="2040"/>
              <a:buFont typeface="Noto Sans Symbols"/>
              <a:buChar char="❖"/>
            </a:pPr>
            <a:r>
              <a:rPr lang="en" sz="2300">
                <a:solidFill>
                  <a:schemeClr val="lt1"/>
                </a:solidFill>
                <a:latin typeface="Times New Roman"/>
                <a:ea typeface="Times New Roman"/>
                <a:cs typeface="Times New Roman"/>
                <a:sym typeface="Times New Roman"/>
              </a:rPr>
              <a:t>Model Selection-</a:t>
            </a:r>
            <a:endParaRPr sz="2400">
              <a:solidFill>
                <a:schemeClr val="lt1"/>
              </a:solidFill>
              <a:latin typeface="Times New Roman"/>
              <a:ea typeface="Times New Roman"/>
              <a:cs typeface="Times New Roman"/>
              <a:sym typeface="Times New Roman"/>
            </a:endParaRPr>
          </a:p>
          <a:p>
            <a:pPr indent="-330200" lvl="0" marL="914400" rtl="0" algn="l">
              <a:spcBef>
                <a:spcPts val="96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After the models are trained, we find the best fitting model for our data. For each model, hyperparameters are tuned (where needed).</a:t>
            </a:r>
            <a:endParaRPr sz="1600">
              <a:solidFill>
                <a:schemeClr val="lt1"/>
              </a:solidFill>
              <a:latin typeface="Times New Roman"/>
              <a:ea typeface="Times New Roman"/>
              <a:cs typeface="Times New Roman"/>
              <a:sym typeface="Times New Roman"/>
            </a:endParaRPr>
          </a:p>
          <a:p>
            <a:pPr indent="-330200" lvl="0" marL="914400" rtl="0" algn="l">
              <a:spcBef>
                <a:spcPts val="96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We calculate the R2 score, k-fold Cross Validation score and Root Mean Square Error Value for every model and select the best fitting model  for production.</a:t>
            </a:r>
            <a:endParaRPr sz="1600">
              <a:solidFill>
                <a:schemeClr val="lt1"/>
              </a:solidFill>
              <a:latin typeface="Times New Roman"/>
              <a:ea typeface="Times New Roman"/>
              <a:cs typeface="Times New Roman"/>
              <a:sym typeface="Times New Roman"/>
            </a:endParaRPr>
          </a:p>
          <a:p>
            <a:pPr indent="-444500" lvl="0" marL="457200" rtl="0" algn="just">
              <a:spcBef>
                <a:spcPts val="0"/>
              </a:spcBef>
              <a:spcAft>
                <a:spcPts val="0"/>
              </a:spcAft>
              <a:buSzPts val="3400"/>
              <a:buChar char="❖"/>
            </a:pPr>
            <a:r>
              <a:t/>
            </a:r>
            <a:endParaRPr sz="3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70650" y="388600"/>
            <a:ext cx="8402700" cy="4652400"/>
          </a:xfrm>
          <a:prstGeom prst="rect">
            <a:avLst/>
          </a:prstGeom>
        </p:spPr>
        <p:txBody>
          <a:bodyPr anchorCtr="0" anchor="b" bIns="91425" lIns="91425" spcFirstLastPara="1" rIns="91425" wrap="square" tIns="91425">
            <a:noAutofit/>
          </a:bodyPr>
          <a:lstStyle/>
          <a:p>
            <a:pPr indent="-184150" lvl="0" marL="285750" rtl="0" algn="l">
              <a:spcBef>
                <a:spcPts val="0"/>
              </a:spcBef>
              <a:spcAft>
                <a:spcPts val="0"/>
              </a:spcAft>
              <a:buClr>
                <a:schemeClr val="dk1"/>
              </a:buClr>
              <a:buSzPts val="1600"/>
              <a:buFont typeface="Arial"/>
              <a:buNone/>
            </a:pPr>
            <a:r>
              <a:t/>
            </a:r>
            <a:endParaRPr sz="2000">
              <a:solidFill>
                <a:schemeClr val="lt1"/>
              </a:solidFill>
              <a:latin typeface="Century Gothic"/>
              <a:ea typeface="Century Gothic"/>
              <a:cs typeface="Century Gothic"/>
              <a:sym typeface="Century Gothic"/>
            </a:endParaRPr>
          </a:p>
          <a:p>
            <a:pPr indent="0" lvl="0" marL="0" rtl="0" algn="l">
              <a:spcBef>
                <a:spcPts val="1040"/>
              </a:spcBef>
              <a:spcAft>
                <a:spcPts val="0"/>
              </a:spcAft>
              <a:buNone/>
            </a:pPr>
            <a:r>
              <a:rPr lang="en" sz="2200">
                <a:solidFill>
                  <a:schemeClr val="lt1"/>
                </a:solidFill>
                <a:latin typeface="Times New Roman"/>
                <a:ea typeface="Times New Roman"/>
                <a:cs typeface="Times New Roman"/>
                <a:sym typeface="Times New Roman"/>
              </a:rPr>
              <a:t>Prediction:</a:t>
            </a:r>
            <a:endParaRPr sz="2200">
              <a:solidFill>
                <a:schemeClr val="lt1"/>
              </a:solidFill>
              <a:latin typeface="Times New Roman"/>
              <a:ea typeface="Times New Roman"/>
              <a:cs typeface="Times New Roman"/>
              <a:sym typeface="Times New Roman"/>
            </a:endParaRPr>
          </a:p>
          <a:p>
            <a:pPr indent="0" lvl="0" marL="0" rtl="0" algn="l">
              <a:spcBef>
                <a:spcPts val="1040"/>
              </a:spcBef>
              <a:spcAft>
                <a:spcPts val="0"/>
              </a:spcAft>
              <a:buClr>
                <a:schemeClr val="dk1"/>
              </a:buClr>
              <a:buSzPts val="1760"/>
              <a:buFont typeface="Arial"/>
              <a:buNone/>
            </a:pPr>
            <a:r>
              <a:t/>
            </a:r>
            <a:endParaRPr sz="2200">
              <a:solidFill>
                <a:schemeClr val="lt1"/>
              </a:solidFill>
              <a:latin typeface="Times New Roman"/>
              <a:ea typeface="Times New Roman"/>
              <a:cs typeface="Times New Roman"/>
              <a:sym typeface="Times New Roman"/>
            </a:endParaRPr>
          </a:p>
          <a:p>
            <a:pPr indent="-285750" lvl="1" marL="742950" rtl="0" algn="l">
              <a:spcBef>
                <a:spcPts val="960"/>
              </a:spcBef>
              <a:spcAft>
                <a:spcPts val="0"/>
              </a:spcAft>
              <a:buClr>
                <a:schemeClr val="lt1"/>
              </a:buClr>
              <a:buSzPts val="1440"/>
              <a:buFont typeface="Noto Sans Symbols"/>
              <a:buChar char="⮚"/>
            </a:pPr>
            <a:r>
              <a:rPr lang="en" sz="1800">
                <a:solidFill>
                  <a:schemeClr val="lt1"/>
                </a:solidFill>
                <a:latin typeface="Times New Roman"/>
                <a:ea typeface="Times New Roman"/>
                <a:cs typeface="Times New Roman"/>
                <a:sym typeface="Times New Roman"/>
              </a:rPr>
              <a:t>The testing files are shared in the batches and we perform the same Validation operations ,data transformation and data insertion on them.</a:t>
            </a:r>
            <a:endParaRPr sz="1800">
              <a:solidFill>
                <a:srgbClr val="0F486F"/>
              </a:solidFill>
              <a:latin typeface="Century Gothic"/>
              <a:ea typeface="Century Gothic"/>
              <a:cs typeface="Century Gothic"/>
              <a:sym typeface="Century Gothic"/>
            </a:endParaRPr>
          </a:p>
          <a:p>
            <a:pPr indent="-285750" lvl="2" marL="742950" rtl="0" algn="l">
              <a:spcBef>
                <a:spcPts val="960"/>
              </a:spcBef>
              <a:spcAft>
                <a:spcPts val="0"/>
              </a:spcAft>
              <a:buClr>
                <a:schemeClr val="lt1"/>
              </a:buClr>
              <a:buSzPts val="1440"/>
              <a:buFont typeface="Noto Sans Symbols"/>
              <a:buChar char="⮚"/>
            </a:pPr>
            <a:r>
              <a:rPr lang="en" sz="1800">
                <a:solidFill>
                  <a:schemeClr val="lt1"/>
                </a:solidFill>
                <a:latin typeface="Times New Roman"/>
                <a:ea typeface="Times New Roman"/>
                <a:cs typeface="Times New Roman"/>
                <a:sym typeface="Times New Roman"/>
              </a:rPr>
              <a:t>The accumulated data from source is used for  prediction</a:t>
            </a:r>
            <a:endParaRPr sz="1600">
              <a:solidFill>
                <a:srgbClr val="0F486F"/>
              </a:solidFill>
              <a:latin typeface="Century Gothic"/>
              <a:ea typeface="Century Gothic"/>
              <a:cs typeface="Century Gothic"/>
              <a:sym typeface="Century Gothic"/>
            </a:endParaRPr>
          </a:p>
          <a:p>
            <a:pPr indent="-285750" lvl="2" marL="742950" rtl="0" algn="l">
              <a:spcBef>
                <a:spcPts val="960"/>
              </a:spcBef>
              <a:spcAft>
                <a:spcPts val="0"/>
              </a:spcAft>
              <a:buClr>
                <a:schemeClr val="lt1"/>
              </a:buClr>
              <a:buSzPts val="1440"/>
              <a:buFont typeface="Noto Sans Symbols"/>
              <a:buChar char="⮚"/>
            </a:pPr>
            <a:r>
              <a:rPr lang="en" sz="1800">
                <a:solidFill>
                  <a:schemeClr val="lt1"/>
                </a:solidFill>
                <a:latin typeface="Times New Roman"/>
                <a:ea typeface="Times New Roman"/>
                <a:cs typeface="Times New Roman"/>
                <a:sym typeface="Times New Roman"/>
              </a:rPr>
              <a:t>We perform data pre-processing techniques on it.</a:t>
            </a:r>
            <a:endParaRPr sz="1800">
              <a:solidFill>
                <a:schemeClr val="lt1"/>
              </a:solidFill>
              <a:latin typeface="Times New Roman"/>
              <a:ea typeface="Times New Roman"/>
              <a:cs typeface="Times New Roman"/>
              <a:sym typeface="Times New Roman"/>
            </a:endParaRPr>
          </a:p>
          <a:p>
            <a:pPr indent="-285750" lvl="2" marL="742950" rtl="0" algn="l">
              <a:spcBef>
                <a:spcPts val="960"/>
              </a:spcBef>
              <a:spcAft>
                <a:spcPts val="0"/>
              </a:spcAft>
              <a:buClr>
                <a:schemeClr val="lt1"/>
              </a:buClr>
              <a:buSzPts val="1440"/>
              <a:buFont typeface="Noto Sans Symbols"/>
              <a:buChar char="⮚"/>
            </a:pPr>
            <a:r>
              <a:rPr lang="en" sz="1800">
                <a:solidFill>
                  <a:schemeClr val="lt1"/>
                </a:solidFill>
                <a:latin typeface="Times New Roman"/>
                <a:ea typeface="Times New Roman"/>
                <a:cs typeface="Times New Roman"/>
                <a:sym typeface="Times New Roman"/>
              </a:rPr>
              <a:t>Random Forest Regressor model created during training is loaded </a:t>
            </a:r>
            <a:endParaRPr sz="1800">
              <a:solidFill>
                <a:schemeClr val="lt1"/>
              </a:solidFill>
              <a:latin typeface="Times New Roman"/>
              <a:ea typeface="Times New Roman"/>
              <a:cs typeface="Times New Roman"/>
              <a:sym typeface="Times New Roman"/>
            </a:endParaRPr>
          </a:p>
          <a:p>
            <a:pPr indent="-285750" lvl="2" marL="742950" rtl="0" algn="l">
              <a:spcBef>
                <a:spcPts val="960"/>
              </a:spcBef>
              <a:spcAft>
                <a:spcPts val="0"/>
              </a:spcAft>
              <a:buClr>
                <a:schemeClr val="lt1"/>
              </a:buClr>
              <a:buSzPts val="1440"/>
              <a:buFont typeface="Noto Sans Symbols"/>
              <a:buChar char="⮚"/>
            </a:pPr>
            <a:r>
              <a:rPr lang="en" sz="1800">
                <a:solidFill>
                  <a:schemeClr val="lt1"/>
                </a:solidFill>
                <a:latin typeface="Times New Roman"/>
                <a:ea typeface="Times New Roman"/>
                <a:cs typeface="Times New Roman"/>
                <a:sym typeface="Times New Roman"/>
              </a:rPr>
              <a:t>The model is loaded and is used to predict the data based on User Input data gathered through the Web UI </a:t>
            </a:r>
            <a:endParaRPr sz="1800">
              <a:solidFill>
                <a:schemeClr val="lt1"/>
              </a:solidFill>
              <a:latin typeface="Times New Roman"/>
              <a:ea typeface="Times New Roman"/>
              <a:cs typeface="Times New Roman"/>
              <a:sym typeface="Times New Roman"/>
            </a:endParaRPr>
          </a:p>
          <a:p>
            <a:pPr indent="-285750" lvl="2" marL="742950" rtl="0" algn="l">
              <a:spcBef>
                <a:spcPts val="960"/>
              </a:spcBef>
              <a:spcAft>
                <a:spcPts val="0"/>
              </a:spcAft>
              <a:buClr>
                <a:schemeClr val="lt1"/>
              </a:buClr>
              <a:buSzPts val="1440"/>
              <a:buFont typeface="Noto Sans Symbols"/>
              <a:buChar char="⮚"/>
            </a:pPr>
            <a:r>
              <a:rPr lang="en" sz="1800">
                <a:solidFill>
                  <a:schemeClr val="lt1"/>
                </a:solidFill>
                <a:latin typeface="Times New Roman"/>
                <a:ea typeface="Times New Roman"/>
                <a:cs typeface="Times New Roman"/>
                <a:sym typeface="Times New Roman"/>
              </a:rPr>
              <a:t>Once the prediction is done , the predictions  are displayed in the Web UI.</a:t>
            </a:r>
            <a:endParaRPr sz="1600">
              <a:solidFill>
                <a:srgbClr val="0F486F"/>
              </a:solidFill>
              <a:latin typeface="Century Gothic"/>
              <a:ea typeface="Century Gothic"/>
              <a:cs typeface="Century Gothic"/>
              <a:sym typeface="Century Gothic"/>
            </a:endParaRPr>
          </a:p>
          <a:p>
            <a:pPr indent="-184150" lvl="0" marL="285750" rtl="0" algn="l">
              <a:spcBef>
                <a:spcPts val="1000"/>
              </a:spcBef>
              <a:spcAft>
                <a:spcPts val="0"/>
              </a:spcAft>
              <a:buClr>
                <a:schemeClr val="dk1"/>
              </a:buClr>
              <a:buSzPts val="1600"/>
              <a:buFont typeface="Arial"/>
              <a:buNone/>
            </a:pPr>
            <a:r>
              <a:t/>
            </a:r>
            <a:endParaRPr sz="2000">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t/>
            </a:r>
            <a:endParaRPr sz="2000">
              <a:solidFill>
                <a:schemeClr val="lt1"/>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65775" y="963700"/>
            <a:ext cx="8233800" cy="376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Times New Roman"/>
                <a:ea typeface="Times New Roman"/>
                <a:cs typeface="Times New Roman"/>
                <a:sym typeface="Times New Roman"/>
              </a:rPr>
              <a:t>								</a:t>
            </a:r>
            <a:r>
              <a:rPr lang="en" sz="2200">
                <a:solidFill>
                  <a:schemeClr val="lt1"/>
                </a:solidFill>
                <a:latin typeface="Times New Roman"/>
                <a:ea typeface="Times New Roman"/>
                <a:cs typeface="Times New Roman"/>
                <a:sym typeface="Times New Roman"/>
              </a:rPr>
              <a:t>Q &amp; A:</a:t>
            </a:r>
            <a:endParaRPr sz="22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600"/>
              <a:buFont typeface="Arial"/>
              <a:buNone/>
            </a:pPr>
            <a:r>
              <a:t/>
            </a:r>
            <a:endParaRPr sz="2100">
              <a:solidFill>
                <a:schemeClr val="lt1"/>
              </a:solidFill>
              <a:latin typeface="Times New Roman"/>
              <a:ea typeface="Times New Roman"/>
              <a:cs typeface="Times New Roman"/>
              <a:sym typeface="Times New Roman"/>
            </a:endParaRPr>
          </a:p>
          <a:p>
            <a:pPr indent="0" lvl="0" marL="0" rtl="0" algn="l">
              <a:spcBef>
                <a:spcPts val="960"/>
              </a:spcBef>
              <a:spcAft>
                <a:spcPts val="0"/>
              </a:spcAft>
              <a:buClr>
                <a:schemeClr val="dk1"/>
              </a:buClr>
              <a:buSzPts val="1440"/>
              <a:buFont typeface="Arial"/>
              <a:buNone/>
            </a:pPr>
            <a:r>
              <a:rPr lang="en" sz="1500">
                <a:solidFill>
                  <a:schemeClr val="lt1"/>
                </a:solidFill>
                <a:latin typeface="Times New Roman"/>
                <a:ea typeface="Times New Roman"/>
                <a:cs typeface="Times New Roman"/>
                <a:sym typeface="Times New Roman"/>
              </a:rPr>
              <a:t>Q1) What’s the source of data?</a:t>
            </a:r>
            <a:endParaRPr sz="1700">
              <a:solidFill>
                <a:srgbClr val="0F486F"/>
              </a:solidFill>
              <a:latin typeface="Century Gothic"/>
              <a:ea typeface="Century Gothic"/>
              <a:cs typeface="Century Gothic"/>
              <a:sym typeface="Century Gothic"/>
            </a:endParaRPr>
          </a:p>
          <a:p>
            <a:pPr indent="0" lvl="1" marL="457200" rtl="0" algn="l">
              <a:spcBef>
                <a:spcPts val="960"/>
              </a:spcBef>
              <a:spcAft>
                <a:spcPts val="0"/>
              </a:spcAft>
              <a:buNone/>
            </a:pPr>
            <a:r>
              <a:rPr lang="en" sz="1500">
                <a:solidFill>
                  <a:schemeClr val="lt1"/>
                </a:solidFill>
                <a:latin typeface="Times New Roman"/>
                <a:ea typeface="Times New Roman"/>
                <a:cs typeface="Times New Roman"/>
                <a:sym typeface="Times New Roman"/>
              </a:rPr>
              <a:t>The data  for training is collected from </a:t>
            </a:r>
            <a:r>
              <a:rPr lang="en" sz="1500" u="sng">
                <a:solidFill>
                  <a:schemeClr val="hlink"/>
                </a:solidFill>
                <a:latin typeface="Times New Roman"/>
                <a:ea typeface="Times New Roman"/>
                <a:cs typeface="Times New Roman"/>
                <a:sym typeface="Times New Roman"/>
                <a:hlinkClick r:id="rId3"/>
              </a:rPr>
              <a:t>here</a:t>
            </a:r>
            <a:endParaRPr sz="1500">
              <a:solidFill>
                <a:srgbClr val="0F486F"/>
              </a:solidFill>
              <a:latin typeface="Century Gothic"/>
              <a:ea typeface="Century Gothic"/>
              <a:cs typeface="Century Gothic"/>
              <a:sym typeface="Century Gothic"/>
            </a:endParaRPr>
          </a:p>
          <a:p>
            <a:pPr indent="0" lvl="1" marL="457200" rtl="0" algn="l">
              <a:spcBef>
                <a:spcPts val="960"/>
              </a:spcBef>
              <a:spcAft>
                <a:spcPts val="0"/>
              </a:spcAft>
              <a:buClr>
                <a:schemeClr val="dk1"/>
              </a:buClr>
              <a:buSzPts val="1440"/>
              <a:buFont typeface="Arial"/>
              <a:buNone/>
            </a:pPr>
            <a:r>
              <a:t/>
            </a:r>
            <a:endParaRPr sz="1500">
              <a:solidFill>
                <a:srgbClr val="0F486F"/>
              </a:solidFill>
              <a:latin typeface="Century Gothic"/>
              <a:ea typeface="Century Gothic"/>
              <a:cs typeface="Century Gothic"/>
              <a:sym typeface="Century Gothic"/>
            </a:endParaRPr>
          </a:p>
          <a:p>
            <a:pPr indent="0" lvl="1" marL="0" rtl="0" algn="l">
              <a:spcBef>
                <a:spcPts val="960"/>
              </a:spcBef>
              <a:spcAft>
                <a:spcPts val="0"/>
              </a:spcAft>
              <a:buClr>
                <a:schemeClr val="dk1"/>
              </a:buClr>
              <a:buSzPts val="1440"/>
              <a:buFont typeface="Arial"/>
              <a:buNone/>
            </a:pPr>
            <a:r>
              <a:rPr lang="en" sz="1500">
                <a:solidFill>
                  <a:schemeClr val="lt1"/>
                </a:solidFill>
                <a:latin typeface="Times New Roman"/>
                <a:ea typeface="Times New Roman"/>
                <a:cs typeface="Times New Roman"/>
                <a:sym typeface="Times New Roman"/>
              </a:rPr>
              <a:t>Q 2) What was the type of data?</a:t>
            </a:r>
            <a:endParaRPr sz="1500">
              <a:solidFill>
                <a:srgbClr val="0F486F"/>
              </a:solidFill>
              <a:latin typeface="Century Gothic"/>
              <a:ea typeface="Century Gothic"/>
              <a:cs typeface="Century Gothic"/>
              <a:sym typeface="Century Gothic"/>
            </a:endParaRPr>
          </a:p>
          <a:p>
            <a:pPr indent="0" lvl="1" marL="0" rtl="0" algn="l">
              <a:spcBef>
                <a:spcPts val="960"/>
              </a:spcBef>
              <a:spcAft>
                <a:spcPts val="0"/>
              </a:spcAft>
              <a:buNone/>
            </a:pPr>
            <a:r>
              <a:rPr lang="en" sz="1500">
                <a:solidFill>
                  <a:schemeClr val="lt1"/>
                </a:solidFill>
                <a:latin typeface="Times New Roman"/>
                <a:ea typeface="Times New Roman"/>
                <a:cs typeface="Times New Roman"/>
                <a:sym typeface="Times New Roman"/>
              </a:rPr>
              <a:t>	The data was the combination of numerical and Categorical values.</a:t>
            </a:r>
            <a:endParaRPr sz="1500">
              <a:solidFill>
                <a:schemeClr val="lt1"/>
              </a:solidFill>
              <a:latin typeface="Times New Roman"/>
              <a:ea typeface="Times New Roman"/>
              <a:cs typeface="Times New Roman"/>
              <a:sym typeface="Times New Roman"/>
            </a:endParaRPr>
          </a:p>
          <a:p>
            <a:pPr indent="0" lvl="1" marL="0" rtl="0" algn="l">
              <a:spcBef>
                <a:spcPts val="960"/>
              </a:spcBef>
              <a:spcAft>
                <a:spcPts val="0"/>
              </a:spcAft>
              <a:buClr>
                <a:schemeClr val="dk1"/>
              </a:buClr>
              <a:buSzPts val="1440"/>
              <a:buFont typeface="Arial"/>
              <a:buNone/>
            </a:pPr>
            <a:r>
              <a:t/>
            </a:r>
            <a:endParaRPr sz="1500">
              <a:solidFill>
                <a:schemeClr val="lt1"/>
              </a:solidFill>
              <a:latin typeface="Times New Roman"/>
              <a:ea typeface="Times New Roman"/>
              <a:cs typeface="Times New Roman"/>
              <a:sym typeface="Times New Roman"/>
            </a:endParaRPr>
          </a:p>
          <a:p>
            <a:pPr indent="0" lvl="1" marL="0" rtl="0" algn="l">
              <a:spcBef>
                <a:spcPts val="960"/>
              </a:spcBef>
              <a:spcAft>
                <a:spcPts val="0"/>
              </a:spcAft>
              <a:buClr>
                <a:schemeClr val="dk1"/>
              </a:buClr>
              <a:buSzPts val="1440"/>
              <a:buFont typeface="Arial"/>
              <a:buNone/>
            </a:pPr>
            <a:r>
              <a:rPr lang="en" sz="1500">
                <a:solidFill>
                  <a:schemeClr val="lt1"/>
                </a:solidFill>
                <a:latin typeface="Times New Roman"/>
                <a:ea typeface="Times New Roman"/>
                <a:cs typeface="Times New Roman"/>
                <a:sym typeface="Times New Roman"/>
              </a:rPr>
              <a:t>Q 3) What’s the complete flow you followed in this Project?</a:t>
            </a:r>
            <a:endParaRPr sz="1500">
              <a:solidFill>
                <a:srgbClr val="0F486F"/>
              </a:solidFill>
              <a:latin typeface="Century Gothic"/>
              <a:ea typeface="Century Gothic"/>
              <a:cs typeface="Century Gothic"/>
              <a:sym typeface="Century Gothic"/>
            </a:endParaRPr>
          </a:p>
          <a:p>
            <a:pPr indent="0" lvl="1" marL="0" rtl="0" algn="l">
              <a:spcBef>
                <a:spcPts val="960"/>
              </a:spcBef>
              <a:spcAft>
                <a:spcPts val="0"/>
              </a:spcAft>
              <a:buNone/>
            </a:pPr>
            <a:r>
              <a:rPr lang="en" sz="1500">
                <a:solidFill>
                  <a:schemeClr val="lt1"/>
                </a:solidFill>
                <a:latin typeface="Times New Roman"/>
                <a:ea typeface="Times New Roman"/>
                <a:cs typeface="Times New Roman"/>
                <a:sym typeface="Times New Roman"/>
              </a:rPr>
              <a:t>	Refer slide 5</a:t>
            </a:r>
            <a:r>
              <a:rPr baseline="30000" lang="en" sz="1500">
                <a:solidFill>
                  <a:schemeClr val="lt1"/>
                </a:solidFill>
                <a:latin typeface="Times New Roman"/>
                <a:ea typeface="Times New Roman"/>
                <a:cs typeface="Times New Roman"/>
                <a:sym typeface="Times New Roman"/>
              </a:rPr>
              <a:t>th</a:t>
            </a:r>
            <a:r>
              <a:rPr lang="en" sz="1500">
                <a:solidFill>
                  <a:schemeClr val="lt1"/>
                </a:solidFill>
                <a:latin typeface="Times New Roman"/>
                <a:ea typeface="Times New Roman"/>
                <a:cs typeface="Times New Roman"/>
                <a:sym typeface="Times New Roman"/>
              </a:rPr>
              <a:t> for better Understanding </a:t>
            </a:r>
            <a:endParaRPr sz="1500">
              <a:solidFill>
                <a:schemeClr val="lt1"/>
              </a:solidFill>
              <a:latin typeface="Times New Roman"/>
              <a:ea typeface="Times New Roman"/>
              <a:cs typeface="Times New Roman"/>
              <a:sym typeface="Times New Roman"/>
            </a:endParaRPr>
          </a:p>
          <a:p>
            <a:pPr indent="0" lvl="1" marL="0" rtl="0" algn="l">
              <a:spcBef>
                <a:spcPts val="960"/>
              </a:spcBef>
              <a:spcAft>
                <a:spcPts val="0"/>
              </a:spcAft>
              <a:buClr>
                <a:schemeClr val="dk1"/>
              </a:buClr>
              <a:buSzPts val="1440"/>
              <a:buFont typeface="Arial"/>
              <a:buNone/>
            </a:pPr>
            <a:r>
              <a:t/>
            </a:r>
            <a:endParaRPr sz="1500">
              <a:solidFill>
                <a:schemeClr val="lt1"/>
              </a:solidFill>
              <a:latin typeface="Times New Roman"/>
              <a:ea typeface="Times New Roman"/>
              <a:cs typeface="Times New Roman"/>
              <a:sym typeface="Times New Roman"/>
            </a:endParaRPr>
          </a:p>
          <a:p>
            <a:pPr indent="0" lvl="1" marL="0" rtl="0" algn="l">
              <a:spcBef>
                <a:spcPts val="960"/>
              </a:spcBef>
              <a:spcAft>
                <a:spcPts val="0"/>
              </a:spcAft>
              <a:buClr>
                <a:schemeClr val="dk1"/>
              </a:buClr>
              <a:buSzPts val="1440"/>
              <a:buFont typeface="Arial"/>
              <a:buNone/>
            </a:pPr>
            <a:r>
              <a:rPr lang="en" sz="1500">
                <a:solidFill>
                  <a:schemeClr val="lt1"/>
                </a:solidFill>
                <a:latin typeface="Times New Roman"/>
                <a:ea typeface="Times New Roman"/>
                <a:cs typeface="Times New Roman"/>
                <a:sym typeface="Times New Roman"/>
              </a:rPr>
              <a:t>Q 4) After the Input validation what you do with invalid user input?</a:t>
            </a:r>
            <a:endParaRPr sz="1500">
              <a:solidFill>
                <a:srgbClr val="0F486F"/>
              </a:solidFill>
              <a:latin typeface="Century Gothic"/>
              <a:ea typeface="Century Gothic"/>
              <a:cs typeface="Century Gothic"/>
              <a:sym typeface="Century Gothic"/>
            </a:endParaRPr>
          </a:p>
          <a:p>
            <a:pPr indent="0" lvl="1" marL="0" rtl="0" algn="l">
              <a:spcBef>
                <a:spcPts val="960"/>
              </a:spcBef>
              <a:spcAft>
                <a:spcPts val="0"/>
              </a:spcAft>
              <a:buNone/>
            </a:pPr>
            <a:r>
              <a:rPr lang="en" sz="1500">
                <a:solidFill>
                  <a:schemeClr val="lt1"/>
                </a:solidFill>
                <a:latin typeface="Times New Roman"/>
                <a:ea typeface="Times New Roman"/>
                <a:cs typeface="Times New Roman"/>
                <a:sym typeface="Times New Roman"/>
              </a:rPr>
              <a:t>	</a:t>
            </a:r>
            <a:r>
              <a:rPr lang="en" sz="1500">
                <a:solidFill>
                  <a:schemeClr val="lt1"/>
                </a:solidFill>
                <a:latin typeface="Times New Roman"/>
                <a:ea typeface="Times New Roman"/>
                <a:cs typeface="Times New Roman"/>
                <a:sym typeface="Times New Roman"/>
              </a:rPr>
              <a:t>Upon validation, if invalid input is detected from the User’s end, the user is   </a:t>
            </a:r>
            <a:endParaRPr sz="1500">
              <a:solidFill>
                <a:schemeClr val="lt1"/>
              </a:solidFill>
              <a:latin typeface="Times New Roman"/>
              <a:ea typeface="Times New Roman"/>
              <a:cs typeface="Times New Roman"/>
              <a:sym typeface="Times New Roman"/>
            </a:endParaRPr>
          </a:p>
          <a:p>
            <a:pPr indent="0" lvl="1" marL="0" rtl="0" algn="l">
              <a:spcBef>
                <a:spcPts val="960"/>
              </a:spcBef>
              <a:spcAft>
                <a:spcPts val="0"/>
              </a:spcAft>
              <a:buClr>
                <a:schemeClr val="dk1"/>
              </a:buClr>
              <a:buSzPts val="1440"/>
              <a:buFont typeface="Arial"/>
              <a:buNone/>
            </a:pPr>
            <a:r>
              <a:rPr lang="en" sz="1500">
                <a:solidFill>
                  <a:schemeClr val="lt1"/>
                </a:solidFill>
                <a:latin typeface="Times New Roman"/>
                <a:ea typeface="Times New Roman"/>
                <a:cs typeface="Times New Roman"/>
                <a:sym typeface="Times New Roman"/>
              </a:rPr>
              <a:t>         redirected to a web page with an appropriate error message</a:t>
            </a:r>
            <a:endParaRPr sz="1500">
              <a:solidFill>
                <a:srgbClr val="0F486F"/>
              </a:solidFill>
              <a:latin typeface="Century Gothic"/>
              <a:ea typeface="Century Gothic"/>
              <a:cs typeface="Century Gothic"/>
              <a:sym typeface="Century Gothic"/>
            </a:endParaRPr>
          </a:p>
          <a:p>
            <a:pPr indent="0" lvl="1" marL="0" rtl="0" algn="l">
              <a:spcBef>
                <a:spcPts val="1000"/>
              </a:spcBef>
              <a:spcAft>
                <a:spcPts val="0"/>
              </a:spcAft>
              <a:buClr>
                <a:schemeClr val="dk1"/>
              </a:buClr>
              <a:buSzPts val="1600"/>
              <a:buFont typeface="Arial"/>
              <a:buNone/>
            </a:pPr>
            <a:r>
              <a:t/>
            </a:r>
            <a:endParaRPr sz="1700">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100">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160025" y="57150"/>
            <a:ext cx="8471400" cy="47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600"/>
              <a:buFont typeface="Arial"/>
              <a:buNone/>
            </a:pPr>
            <a:r>
              <a:rPr lang="en" sz="1800">
                <a:solidFill>
                  <a:schemeClr val="lt1"/>
                </a:solidFill>
                <a:latin typeface="Times New Roman"/>
                <a:ea typeface="Times New Roman"/>
                <a:cs typeface="Times New Roman"/>
                <a:sym typeface="Times New Roman"/>
              </a:rPr>
              <a:t>Q 5) </a:t>
            </a:r>
            <a:r>
              <a:rPr lang="en" sz="1600">
                <a:solidFill>
                  <a:schemeClr val="lt1"/>
                </a:solidFill>
                <a:latin typeface="Times New Roman"/>
                <a:ea typeface="Times New Roman"/>
                <a:cs typeface="Times New Roman"/>
                <a:sym typeface="Times New Roman"/>
              </a:rPr>
              <a:t>How logs are managed?</a:t>
            </a:r>
            <a:endParaRPr sz="1800">
              <a:solidFill>
                <a:srgbClr val="0F486F"/>
              </a:solidFill>
              <a:latin typeface="Century Gothic"/>
              <a:ea typeface="Century Gothic"/>
              <a:cs typeface="Century Gothic"/>
              <a:sym typeface="Century Gothic"/>
            </a:endParaRPr>
          </a:p>
          <a:p>
            <a:pPr indent="0" lvl="0" marL="0" rtl="0" algn="l">
              <a:spcBef>
                <a:spcPts val="960"/>
              </a:spcBef>
              <a:spcAft>
                <a:spcPts val="0"/>
              </a:spcAft>
              <a:buClr>
                <a:schemeClr val="dk1"/>
              </a:buClr>
              <a:buSzPts val="1440"/>
              <a:buFont typeface="Arial"/>
              <a:buNone/>
            </a:pPr>
            <a:r>
              <a:rPr lang="en" sz="1600">
                <a:solidFill>
                  <a:schemeClr val="lt1"/>
                </a:solidFill>
                <a:latin typeface="Times New Roman"/>
                <a:ea typeface="Times New Roman"/>
                <a:cs typeface="Times New Roman"/>
                <a:sym typeface="Times New Roman"/>
              </a:rPr>
              <a:t>	We are using different logs as per the steps that we follow in   validation and  </a:t>
            </a:r>
            <a:endParaRPr sz="1800">
              <a:solidFill>
                <a:srgbClr val="0F486F"/>
              </a:solidFill>
              <a:latin typeface="Century Gothic"/>
              <a:ea typeface="Century Gothic"/>
              <a:cs typeface="Century Gothic"/>
              <a:sym typeface="Century Gothic"/>
            </a:endParaRPr>
          </a:p>
          <a:p>
            <a:pPr indent="0" lvl="0" marL="0" rtl="0" algn="l">
              <a:spcBef>
                <a:spcPts val="960"/>
              </a:spcBef>
              <a:spcAft>
                <a:spcPts val="0"/>
              </a:spcAft>
              <a:buClr>
                <a:schemeClr val="dk1"/>
              </a:buClr>
              <a:buSzPts val="1440"/>
              <a:buFont typeface="Arial"/>
              <a:buNone/>
            </a:pPr>
            <a:r>
              <a:rPr lang="en" sz="1600">
                <a:solidFill>
                  <a:schemeClr val="lt1"/>
                </a:solidFill>
                <a:latin typeface="Times New Roman"/>
                <a:ea typeface="Times New Roman"/>
                <a:cs typeface="Times New Roman"/>
                <a:sym typeface="Times New Roman"/>
              </a:rPr>
              <a:t>       modeling like File validation log , Data Insertion ,Model Training log , prediction log    </a:t>
            </a:r>
            <a:endParaRPr sz="1800">
              <a:solidFill>
                <a:srgbClr val="0F486F"/>
              </a:solidFill>
              <a:latin typeface="Century Gothic"/>
              <a:ea typeface="Century Gothic"/>
              <a:cs typeface="Century Gothic"/>
              <a:sym typeface="Century Gothic"/>
            </a:endParaRPr>
          </a:p>
          <a:p>
            <a:pPr indent="0" lvl="0" marL="0" rtl="0" algn="l">
              <a:spcBef>
                <a:spcPts val="960"/>
              </a:spcBef>
              <a:spcAft>
                <a:spcPts val="0"/>
              </a:spcAft>
              <a:buClr>
                <a:schemeClr val="dk1"/>
              </a:buClr>
              <a:buSzPts val="1440"/>
              <a:buFont typeface="Arial"/>
              <a:buNone/>
            </a:pPr>
            <a:r>
              <a:rPr lang="en" sz="1600">
                <a:solidFill>
                  <a:schemeClr val="lt1"/>
                </a:solidFill>
                <a:latin typeface="Times New Roman"/>
                <a:ea typeface="Times New Roman"/>
                <a:cs typeface="Times New Roman"/>
                <a:sym typeface="Times New Roman"/>
              </a:rPr>
              <a:t>       etc.</a:t>
            </a:r>
            <a:endParaRPr sz="1800">
              <a:solidFill>
                <a:srgbClr val="0F486F"/>
              </a:solidFill>
              <a:latin typeface="Century Gothic"/>
              <a:ea typeface="Century Gothic"/>
              <a:cs typeface="Century Gothic"/>
              <a:sym typeface="Century Gothic"/>
            </a:endParaRPr>
          </a:p>
          <a:p>
            <a:pPr indent="0" lvl="0" marL="0" rtl="0" algn="l">
              <a:spcBef>
                <a:spcPts val="960"/>
              </a:spcBef>
              <a:spcAft>
                <a:spcPts val="0"/>
              </a:spcAft>
              <a:buClr>
                <a:schemeClr val="dk1"/>
              </a:buClr>
              <a:buSzPts val="1440"/>
              <a:buFont typeface="Arial"/>
              <a:buNone/>
            </a:pPr>
            <a:r>
              <a:rPr lang="en" sz="1600">
                <a:solidFill>
                  <a:schemeClr val="lt1"/>
                </a:solidFill>
                <a:latin typeface="Times New Roman"/>
                <a:ea typeface="Times New Roman"/>
                <a:cs typeface="Times New Roman"/>
                <a:sym typeface="Times New Roman"/>
              </a:rPr>
              <a:t>Q 6) What techniques were you using for data pre-processing?</a:t>
            </a:r>
            <a:endParaRPr sz="1800">
              <a:solidFill>
                <a:srgbClr val="0F486F"/>
              </a:solidFill>
              <a:latin typeface="Century Gothic"/>
              <a:ea typeface="Century Gothic"/>
              <a:cs typeface="Century Gothic"/>
              <a:sym typeface="Century Gothic"/>
            </a:endParaRPr>
          </a:p>
          <a:p>
            <a:pPr indent="-273050" lvl="1" marL="742950" rtl="0" algn="l">
              <a:spcBef>
                <a:spcPts val="960"/>
              </a:spcBef>
              <a:spcAft>
                <a:spcPts val="0"/>
              </a:spcAft>
              <a:buClr>
                <a:schemeClr val="lt1"/>
              </a:buClr>
              <a:buSzPts val="1240"/>
              <a:buFont typeface="Noto Sans Symbols"/>
              <a:buChar char="▶"/>
            </a:pPr>
            <a:r>
              <a:rPr lang="en" sz="1600">
                <a:solidFill>
                  <a:schemeClr val="lt1"/>
                </a:solidFill>
                <a:latin typeface="Times New Roman"/>
                <a:ea typeface="Times New Roman"/>
                <a:cs typeface="Times New Roman"/>
                <a:sym typeface="Times New Roman"/>
              </a:rPr>
              <a:t>Removing unwanted attributes</a:t>
            </a:r>
            <a:endParaRPr sz="1600">
              <a:solidFill>
                <a:srgbClr val="0F486F"/>
              </a:solidFill>
              <a:latin typeface="Century Gothic"/>
              <a:ea typeface="Century Gothic"/>
              <a:cs typeface="Century Gothic"/>
              <a:sym typeface="Century Gothic"/>
            </a:endParaRPr>
          </a:p>
          <a:p>
            <a:pPr indent="-273050" lvl="1" marL="742950" rtl="0" algn="l">
              <a:spcBef>
                <a:spcPts val="960"/>
              </a:spcBef>
              <a:spcAft>
                <a:spcPts val="0"/>
              </a:spcAft>
              <a:buClr>
                <a:schemeClr val="lt1"/>
              </a:buClr>
              <a:buSzPts val="1240"/>
              <a:buFont typeface="Noto Sans Symbols"/>
              <a:buChar char="▶"/>
            </a:pPr>
            <a:r>
              <a:rPr lang="en" sz="1600">
                <a:solidFill>
                  <a:schemeClr val="lt1"/>
                </a:solidFill>
                <a:latin typeface="Times New Roman"/>
                <a:ea typeface="Times New Roman"/>
                <a:cs typeface="Times New Roman"/>
                <a:sym typeface="Times New Roman"/>
              </a:rPr>
              <a:t>Visualizing  relation of independent variables with each other and target variables</a:t>
            </a:r>
            <a:endParaRPr sz="1600">
              <a:solidFill>
                <a:srgbClr val="0F486F"/>
              </a:solidFill>
              <a:latin typeface="Century Gothic"/>
              <a:ea typeface="Century Gothic"/>
              <a:cs typeface="Century Gothic"/>
              <a:sym typeface="Century Gothic"/>
            </a:endParaRPr>
          </a:p>
          <a:p>
            <a:pPr indent="-273050" lvl="1" marL="742950" rtl="0" algn="l">
              <a:spcBef>
                <a:spcPts val="960"/>
              </a:spcBef>
              <a:spcAft>
                <a:spcPts val="0"/>
              </a:spcAft>
              <a:buClr>
                <a:schemeClr val="lt1"/>
              </a:buClr>
              <a:buSzPts val="1240"/>
              <a:buFont typeface="Noto Sans Symbols"/>
              <a:buChar char="▶"/>
            </a:pPr>
            <a:r>
              <a:rPr lang="en" sz="1600">
                <a:solidFill>
                  <a:schemeClr val="lt1"/>
                </a:solidFill>
                <a:latin typeface="Times New Roman"/>
                <a:ea typeface="Times New Roman"/>
                <a:cs typeface="Times New Roman"/>
                <a:sym typeface="Times New Roman"/>
              </a:rPr>
              <a:t>Checking and changing Distribution of continuous values</a:t>
            </a:r>
            <a:endParaRPr sz="1600">
              <a:solidFill>
                <a:srgbClr val="0F486F"/>
              </a:solidFill>
              <a:latin typeface="Century Gothic"/>
              <a:ea typeface="Century Gothic"/>
              <a:cs typeface="Century Gothic"/>
              <a:sym typeface="Century Gothic"/>
            </a:endParaRPr>
          </a:p>
          <a:p>
            <a:pPr indent="-273050" lvl="1" marL="742950" rtl="0" algn="l">
              <a:spcBef>
                <a:spcPts val="960"/>
              </a:spcBef>
              <a:spcAft>
                <a:spcPts val="0"/>
              </a:spcAft>
              <a:buClr>
                <a:schemeClr val="lt1"/>
              </a:buClr>
              <a:buSzPts val="1240"/>
              <a:buFont typeface="Noto Sans Symbols"/>
              <a:buChar char="▶"/>
            </a:pPr>
            <a:r>
              <a:rPr lang="en" sz="1600">
                <a:solidFill>
                  <a:schemeClr val="lt1"/>
                </a:solidFill>
                <a:latin typeface="Times New Roman"/>
                <a:ea typeface="Times New Roman"/>
                <a:cs typeface="Times New Roman"/>
                <a:sym typeface="Times New Roman"/>
              </a:rPr>
              <a:t>Removing outliers</a:t>
            </a:r>
            <a:endParaRPr sz="1600">
              <a:solidFill>
                <a:srgbClr val="0F486F"/>
              </a:solidFill>
              <a:latin typeface="Century Gothic"/>
              <a:ea typeface="Century Gothic"/>
              <a:cs typeface="Century Gothic"/>
              <a:sym typeface="Century Gothic"/>
            </a:endParaRPr>
          </a:p>
          <a:p>
            <a:pPr indent="-273050" lvl="1" marL="742950" rtl="0" algn="l">
              <a:spcBef>
                <a:spcPts val="960"/>
              </a:spcBef>
              <a:spcAft>
                <a:spcPts val="0"/>
              </a:spcAft>
              <a:buClr>
                <a:schemeClr val="lt1"/>
              </a:buClr>
              <a:buSzPts val="1240"/>
              <a:buFont typeface="Noto Sans Symbols"/>
              <a:buChar char="▶"/>
            </a:pPr>
            <a:r>
              <a:rPr lang="en" sz="1600">
                <a:solidFill>
                  <a:schemeClr val="lt1"/>
                </a:solidFill>
                <a:latin typeface="Times New Roman"/>
                <a:ea typeface="Times New Roman"/>
                <a:cs typeface="Times New Roman"/>
                <a:sym typeface="Times New Roman"/>
              </a:rPr>
              <a:t>Cleaning data and imputing if null values are present. </a:t>
            </a:r>
            <a:endParaRPr sz="1600">
              <a:solidFill>
                <a:srgbClr val="0F486F"/>
              </a:solidFill>
              <a:latin typeface="Century Gothic"/>
              <a:ea typeface="Century Gothic"/>
              <a:cs typeface="Century Gothic"/>
              <a:sym typeface="Century Gothic"/>
            </a:endParaRPr>
          </a:p>
          <a:p>
            <a:pPr indent="-273050" lvl="1" marL="742950" rtl="0" algn="l">
              <a:spcBef>
                <a:spcPts val="960"/>
              </a:spcBef>
              <a:spcAft>
                <a:spcPts val="0"/>
              </a:spcAft>
              <a:buClr>
                <a:schemeClr val="lt1"/>
              </a:buClr>
              <a:buSzPts val="1240"/>
              <a:buFont typeface="Noto Sans Symbols"/>
              <a:buChar char="▶"/>
            </a:pPr>
            <a:r>
              <a:rPr lang="en" sz="1600">
                <a:solidFill>
                  <a:schemeClr val="lt1"/>
                </a:solidFill>
                <a:latin typeface="Times New Roman"/>
                <a:ea typeface="Times New Roman"/>
                <a:cs typeface="Times New Roman"/>
                <a:sym typeface="Times New Roman"/>
              </a:rPr>
              <a:t>Converting categorical data into numeric values.</a:t>
            </a:r>
            <a:endParaRPr sz="1600">
              <a:solidFill>
                <a:srgbClr val="0F486F"/>
              </a:solidFill>
              <a:latin typeface="Century Gothic"/>
              <a:ea typeface="Century Gothic"/>
              <a:cs typeface="Century Gothic"/>
              <a:sym typeface="Century Gothic"/>
            </a:endParaRPr>
          </a:p>
          <a:p>
            <a:pPr indent="-273050" lvl="1" marL="742950" rtl="0" algn="l">
              <a:spcBef>
                <a:spcPts val="960"/>
              </a:spcBef>
              <a:spcAft>
                <a:spcPts val="0"/>
              </a:spcAft>
              <a:buClr>
                <a:schemeClr val="lt1"/>
              </a:buClr>
              <a:buSzPts val="1240"/>
              <a:buFont typeface="Noto Sans Symbols"/>
              <a:buChar char="▶"/>
            </a:pPr>
            <a:r>
              <a:rPr lang="en" sz="1600">
                <a:solidFill>
                  <a:schemeClr val="lt1"/>
                </a:solidFill>
                <a:latin typeface="Times New Roman"/>
                <a:ea typeface="Times New Roman"/>
                <a:cs typeface="Times New Roman"/>
                <a:sym typeface="Times New Roman"/>
              </a:rPr>
              <a:t>Scaling the data</a:t>
            </a:r>
            <a:endParaRPr sz="5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