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2058BE-87CF-4D35-8C08-DFBEEEA67C49}">
  <a:tblStyle styleId="{F82058BE-87CF-4D35-8C08-DFBEEEA67C4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5301a9d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5301a9d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As we were analyzing the data we found that we were often repeating similar analysis so we wrote these processes as methods in a class so that we could test, share, and re-use these functions to complete our analysis more easily and efficiently.</a:t>
            </a:r>
            <a:endParaRPr sz="1200">
              <a:solidFill>
                <a:schemeClr val="dk1"/>
              </a:solidFill>
            </a:endParaRPr>
          </a:p>
          <a:p>
            <a:pPr indent="0" lvl="0" marL="0" rtl="0" algn="l">
              <a:spcBef>
                <a:spcPts val="0"/>
              </a:spcBef>
              <a:spcAft>
                <a:spcPts val="0"/>
              </a:spcAft>
              <a:buClr>
                <a:schemeClr val="lt1"/>
              </a:buClr>
              <a:buSzPts val="1100"/>
              <a:buFont typeface="Arial"/>
              <a:buNone/>
            </a:pPr>
            <a:r>
              <a:t/>
            </a:r>
            <a:endParaRPr sz="1200">
              <a:solidFill>
                <a:schemeClr val="dk1"/>
              </a:solidFill>
            </a:endParaRPr>
          </a:p>
          <a:p>
            <a:pPr indent="0" lvl="0" marL="0" rtl="0" algn="l">
              <a:spcBef>
                <a:spcPts val="0"/>
              </a:spcBef>
              <a:spcAft>
                <a:spcPts val="0"/>
              </a:spcAft>
              <a:buClr>
                <a:schemeClr val="lt1"/>
              </a:buClr>
              <a:buSzPts val="1100"/>
              <a:buFont typeface="Arial"/>
              <a:buNone/>
            </a:pPr>
            <a:r>
              <a:rPr lang="en" sz="1200">
                <a:solidFill>
                  <a:schemeClr val="dk1"/>
                </a:solidFill>
              </a:rPr>
              <a:t>For example, we’ve built in functionality to allow users to select a state, calculate correlations between variables of interest, remove missing values, remove certain variables (i.e. older data, zero variance columns), and more. We didn’t want to include all of these in the initial data cleaning process because some of these decisions may differ depending on the analysis (e.g. whether you want to keep variables with zero variance within a state, whether you want to compare across years versus just keeping the most recent year).</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1816d85f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1816d85f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31c9553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31c9553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rgbClr val="233A44"/>
                </a:solidFill>
                <a:latin typeface="Calibri"/>
                <a:ea typeface="Calibri"/>
                <a:cs typeface="Calibri"/>
                <a:sym typeface="Calibri"/>
              </a:rPr>
              <a:t>We looked at a variable that measured % low access and low income as food desert</a:t>
            </a:r>
            <a:endParaRPr sz="800">
              <a:solidFill>
                <a:srgbClr val="233A44"/>
              </a:solidFill>
              <a:latin typeface="Calibri"/>
              <a:ea typeface="Calibri"/>
              <a:cs typeface="Calibri"/>
              <a:sym typeface="Calibri"/>
            </a:endParaRPr>
          </a:p>
          <a:p>
            <a:pPr indent="0" lvl="0" marL="0" rtl="0" algn="l">
              <a:lnSpc>
                <a:spcPct val="100000"/>
              </a:lnSpc>
              <a:spcBef>
                <a:spcPts val="0"/>
              </a:spcBef>
              <a:spcAft>
                <a:spcPts val="0"/>
              </a:spcAft>
              <a:buNone/>
            </a:pPr>
            <a:r>
              <a:rPr lang="en" sz="800">
                <a:solidFill>
                  <a:srgbClr val="233A44"/>
                </a:solidFill>
                <a:latin typeface="Calibri"/>
                <a:ea typeface="Calibri"/>
                <a:cs typeface="Calibri"/>
                <a:sym typeface="Calibri"/>
              </a:rPr>
              <a:t>Low population:</a:t>
            </a:r>
            <a:endParaRPr sz="800">
              <a:solidFill>
                <a:srgbClr val="233A44"/>
              </a:solidFill>
              <a:latin typeface="Calibri"/>
              <a:ea typeface="Calibri"/>
              <a:cs typeface="Calibri"/>
              <a:sym typeface="Calibri"/>
            </a:endParaRPr>
          </a:p>
          <a:p>
            <a:pPr indent="-279400" lvl="0" marL="457200" rtl="0" algn="l">
              <a:lnSpc>
                <a:spcPct val="100000"/>
              </a:lnSpc>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Majority of counties average around 10% low income, low access</a:t>
            </a:r>
            <a:endParaRPr sz="800">
              <a:solidFill>
                <a:srgbClr val="233A44"/>
              </a:solidFill>
              <a:latin typeface="Calibri"/>
              <a:ea typeface="Calibri"/>
              <a:cs typeface="Calibri"/>
              <a:sym typeface="Calibri"/>
            </a:endParaRPr>
          </a:p>
          <a:p>
            <a:pPr indent="-279400" lvl="0" marL="457200" rtl="0" algn="l">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As expected, almost all of the food desert areas occur in non-metro areas</a:t>
            </a:r>
            <a:endParaRPr sz="800">
              <a:solidFill>
                <a:srgbClr val="233A44"/>
              </a:solidFill>
              <a:latin typeface="Calibri"/>
              <a:ea typeface="Calibri"/>
              <a:cs typeface="Calibri"/>
              <a:sym typeface="Calibri"/>
            </a:endParaRPr>
          </a:p>
          <a:p>
            <a:pPr indent="0" lvl="0" marL="0" rtl="0" algn="l">
              <a:lnSpc>
                <a:spcPct val="100000"/>
              </a:lnSpc>
              <a:spcBef>
                <a:spcPts val="0"/>
              </a:spcBef>
              <a:spcAft>
                <a:spcPts val="0"/>
              </a:spcAft>
              <a:buNone/>
            </a:pPr>
            <a:r>
              <a:rPr lang="en" sz="800">
                <a:solidFill>
                  <a:srgbClr val="233A44"/>
                </a:solidFill>
                <a:latin typeface="Calibri"/>
                <a:ea typeface="Calibri"/>
                <a:cs typeface="Calibri"/>
                <a:sym typeface="Calibri"/>
              </a:rPr>
              <a:t>Non-metro areas: </a:t>
            </a:r>
            <a:endParaRPr sz="800">
              <a:solidFill>
                <a:srgbClr val="233A44"/>
              </a:solidFill>
              <a:latin typeface="Calibri"/>
              <a:ea typeface="Calibri"/>
              <a:cs typeface="Calibri"/>
              <a:sym typeface="Calibri"/>
            </a:endParaRPr>
          </a:p>
          <a:p>
            <a:pPr indent="-279400" lvl="0" marL="457200" rtl="0" algn="l">
              <a:lnSpc>
                <a:spcPct val="100000"/>
              </a:lnSpc>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Non-metro areas have higher range and average than metro areas</a:t>
            </a:r>
            <a:endParaRPr sz="800">
              <a:solidFill>
                <a:srgbClr val="233A44"/>
              </a:solidFill>
              <a:latin typeface="Calibri"/>
              <a:ea typeface="Calibri"/>
              <a:cs typeface="Calibri"/>
              <a:sym typeface="Calibri"/>
            </a:endParaRPr>
          </a:p>
          <a:p>
            <a:pPr indent="-279400" lvl="0" marL="457200" rtl="0" algn="l">
              <a:lnSpc>
                <a:spcPct val="100000"/>
              </a:lnSpc>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Non-metro higher risk for food desert</a:t>
            </a:r>
            <a:endParaRPr sz="800">
              <a:solidFill>
                <a:srgbClr val="233A44"/>
              </a:solidFill>
              <a:latin typeface="Calibri"/>
              <a:ea typeface="Calibri"/>
              <a:cs typeface="Calibri"/>
              <a:sym typeface="Calibri"/>
            </a:endParaRPr>
          </a:p>
          <a:p>
            <a:pPr indent="0" lvl="0" marL="0" rtl="0" algn="l">
              <a:lnSpc>
                <a:spcPct val="100000"/>
              </a:lnSpc>
              <a:spcBef>
                <a:spcPts val="0"/>
              </a:spcBef>
              <a:spcAft>
                <a:spcPts val="0"/>
              </a:spcAft>
              <a:buNone/>
            </a:pPr>
            <a:r>
              <a:rPr lang="en" sz="800">
                <a:solidFill>
                  <a:srgbClr val="233A44"/>
                </a:solidFill>
                <a:latin typeface="Calibri"/>
                <a:ea typeface="Calibri"/>
                <a:cs typeface="Calibri"/>
                <a:sym typeface="Calibri"/>
              </a:rPr>
              <a:t>West Region:</a:t>
            </a:r>
            <a:endParaRPr sz="800">
              <a:solidFill>
                <a:srgbClr val="233A44"/>
              </a:solidFill>
              <a:latin typeface="Calibri"/>
              <a:ea typeface="Calibri"/>
              <a:cs typeface="Calibri"/>
              <a:sym typeface="Calibri"/>
            </a:endParaRPr>
          </a:p>
          <a:p>
            <a:pPr indent="-279400" lvl="0" marL="457200" rtl="0" algn="l">
              <a:lnSpc>
                <a:spcPct val="100000"/>
              </a:lnSpc>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Highest range and average occur in the West</a:t>
            </a:r>
            <a:endParaRPr sz="800">
              <a:solidFill>
                <a:srgbClr val="233A44"/>
              </a:solidFill>
              <a:latin typeface="Calibri"/>
              <a:ea typeface="Calibri"/>
              <a:cs typeface="Calibri"/>
              <a:sym typeface="Calibri"/>
            </a:endParaRPr>
          </a:p>
          <a:p>
            <a:pPr indent="-279400" lvl="0" marL="457200" rtl="0" algn="l">
              <a:lnSpc>
                <a:spcPct val="100000"/>
              </a:lnSpc>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Lowest range and average in the Northeast</a:t>
            </a:r>
            <a:endParaRPr sz="800">
              <a:solidFill>
                <a:srgbClr val="233A44"/>
              </a:solidFill>
              <a:latin typeface="Calibri"/>
              <a:ea typeface="Calibri"/>
              <a:cs typeface="Calibri"/>
              <a:sym typeface="Calibri"/>
            </a:endParaRPr>
          </a:p>
          <a:p>
            <a:pPr indent="-279400" lvl="0" marL="457200" rtl="0" algn="l">
              <a:lnSpc>
                <a:spcPct val="100000"/>
              </a:lnSpc>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Outside northeast higher risk for food deserts</a:t>
            </a:r>
            <a:endParaRPr sz="800">
              <a:solidFill>
                <a:srgbClr val="233A44"/>
              </a:solidFill>
              <a:latin typeface="Calibri"/>
              <a:ea typeface="Calibri"/>
              <a:cs typeface="Calibri"/>
              <a:sym typeface="Calibri"/>
            </a:endParaRPr>
          </a:p>
          <a:p>
            <a:pPr indent="0" lvl="0" marL="0" rtl="0" algn="l">
              <a:lnSpc>
                <a:spcPct val="100000"/>
              </a:lnSpc>
              <a:spcBef>
                <a:spcPts val="0"/>
              </a:spcBef>
              <a:spcAft>
                <a:spcPts val="0"/>
              </a:spcAft>
              <a:buNone/>
            </a:pPr>
            <a:r>
              <a:rPr lang="en" sz="800">
                <a:solidFill>
                  <a:srgbClr val="233A44"/>
                </a:solidFill>
                <a:latin typeface="Calibri"/>
                <a:ea typeface="Calibri"/>
                <a:cs typeface="Calibri"/>
                <a:sym typeface="Calibri"/>
              </a:rPr>
              <a:t>Areas with lower white population:</a:t>
            </a:r>
            <a:endParaRPr sz="800">
              <a:solidFill>
                <a:srgbClr val="233A44"/>
              </a:solidFill>
              <a:latin typeface="Calibri"/>
              <a:ea typeface="Calibri"/>
              <a:cs typeface="Calibri"/>
              <a:sym typeface="Calibri"/>
            </a:endParaRPr>
          </a:p>
          <a:p>
            <a:pPr indent="-279400" lvl="0" marL="457200" rtl="0" algn="l">
              <a:lnSpc>
                <a:spcPct val="100000"/>
              </a:lnSpc>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For high levels of White population, low access levels seem relatively steady at around 10%</a:t>
            </a:r>
            <a:endParaRPr sz="800">
              <a:solidFill>
                <a:srgbClr val="233A44"/>
              </a:solidFill>
              <a:latin typeface="Calibri"/>
              <a:ea typeface="Calibri"/>
              <a:cs typeface="Calibri"/>
              <a:sym typeface="Calibri"/>
            </a:endParaRPr>
          </a:p>
          <a:p>
            <a:pPr indent="-279400" lvl="0" marL="457200" rtl="0" algn="l">
              <a:lnSpc>
                <a:spcPct val="100000"/>
              </a:lnSpc>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For low levels of White population, low access levels rise up to an average of 20% with a range of over 50% in lower levels. </a:t>
            </a:r>
            <a:endParaRPr sz="800">
              <a:solidFill>
                <a:srgbClr val="233A44"/>
              </a:solidFill>
              <a:latin typeface="Calibri"/>
              <a:ea typeface="Calibri"/>
              <a:cs typeface="Calibri"/>
              <a:sym typeface="Calibri"/>
            </a:endParaRPr>
          </a:p>
          <a:p>
            <a:pPr indent="-279400" lvl="0" marL="457200" rtl="0" algn="l">
              <a:lnSpc>
                <a:spcPct val="100000"/>
              </a:lnSpc>
              <a:spcBef>
                <a:spcPts val="0"/>
              </a:spcBef>
              <a:spcAft>
                <a:spcPts val="0"/>
              </a:spcAft>
              <a:buClr>
                <a:srgbClr val="233A44"/>
              </a:buClr>
              <a:buSzPts val="800"/>
              <a:buFont typeface="Calibri"/>
              <a:buChar char="-"/>
            </a:pPr>
            <a:r>
              <a:rPr lang="en" sz="800">
                <a:solidFill>
                  <a:srgbClr val="233A44"/>
                </a:solidFill>
                <a:latin typeface="Calibri"/>
                <a:ea typeface="Calibri"/>
                <a:cs typeface="Calibri"/>
                <a:sym typeface="Calibri"/>
              </a:rPr>
              <a:t>Areas of low white population seem to be at the most risk of containing food deserts.</a:t>
            </a:r>
            <a:endParaRPr sz="800">
              <a:solidFill>
                <a:srgbClr val="233A44"/>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5e7cfa6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5e7cfa6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Diabetes Rate: </a:t>
            </a:r>
            <a:endParaRPr sz="800"/>
          </a:p>
          <a:p>
            <a:pPr indent="-279400" lvl="0" marL="457200" rtl="0" algn="l">
              <a:spcBef>
                <a:spcPts val="0"/>
              </a:spcBef>
              <a:spcAft>
                <a:spcPts val="0"/>
              </a:spcAft>
              <a:buSzPts val="800"/>
              <a:buChar char="-"/>
            </a:pPr>
            <a:r>
              <a:rPr lang="en" sz="800"/>
              <a:t>To further illustrate the impact of food deserts, we were curious to see if there was any relationship between food deserts and diabetes rates.</a:t>
            </a:r>
            <a:endParaRPr sz="800"/>
          </a:p>
          <a:p>
            <a:pPr indent="-279400" lvl="0" marL="457200" rtl="0" algn="l">
              <a:spcBef>
                <a:spcPts val="0"/>
              </a:spcBef>
              <a:spcAft>
                <a:spcPts val="0"/>
              </a:spcAft>
              <a:buSzPts val="800"/>
              <a:buChar char="-"/>
            </a:pPr>
            <a:r>
              <a:rPr lang="en" sz="800"/>
              <a:t>We said that counties with greater than 33% low acces and low income were food deserts</a:t>
            </a:r>
            <a:endParaRPr sz="800"/>
          </a:p>
          <a:p>
            <a:pPr indent="-279400" lvl="0" marL="457200" rtl="0" algn="l">
              <a:spcBef>
                <a:spcPts val="0"/>
              </a:spcBef>
              <a:spcAft>
                <a:spcPts val="0"/>
              </a:spcAft>
              <a:buSzPts val="800"/>
              <a:buChar char="-"/>
            </a:pPr>
            <a:r>
              <a:rPr lang="en" sz="800"/>
              <a:t>We can see that diabetes rates is about the same between food deserts and non food desert counties </a:t>
            </a:r>
            <a:endParaRPr sz="800"/>
          </a:p>
          <a:p>
            <a:pPr indent="0" lvl="0" marL="0" rtl="0" algn="l">
              <a:spcBef>
                <a:spcPts val="0"/>
              </a:spcBef>
              <a:spcAft>
                <a:spcPts val="0"/>
              </a:spcAft>
              <a:buNone/>
            </a:pPr>
            <a:r>
              <a:rPr lang="en" sz="800"/>
              <a:t>Poverty </a:t>
            </a:r>
            <a:r>
              <a:rPr lang="en" sz="800"/>
              <a:t>Persistence</a:t>
            </a:r>
            <a:r>
              <a:rPr lang="en" sz="800"/>
              <a:t> Rate:</a:t>
            </a:r>
            <a:endParaRPr sz="800"/>
          </a:p>
          <a:p>
            <a:pPr indent="-279400" lvl="0" marL="457200" rtl="0" algn="l">
              <a:spcBef>
                <a:spcPts val="0"/>
              </a:spcBef>
              <a:spcAft>
                <a:spcPts val="0"/>
              </a:spcAft>
              <a:buSzPts val="800"/>
              <a:buChar char="-"/>
            </a:pPr>
            <a:r>
              <a:rPr lang="en" sz="800"/>
              <a:t>a persistent poverty county as one in which "20 percent or more of its population [has lived] in poverty over the past 30 years" </a:t>
            </a:r>
            <a:endParaRPr sz="800"/>
          </a:p>
          <a:p>
            <a:pPr indent="-279400" lvl="0" marL="457200" rtl="0" algn="l">
              <a:spcBef>
                <a:spcPts val="0"/>
              </a:spcBef>
              <a:spcAft>
                <a:spcPts val="0"/>
              </a:spcAft>
              <a:buSzPts val="800"/>
              <a:buChar char="-"/>
            </a:pPr>
            <a:r>
              <a:rPr lang="en" sz="800"/>
              <a:t>From the previous slide, we know that the northeast has the lowest rate of low acces and low income and from here we see it also has the lowest rate of poverty persistence</a:t>
            </a:r>
            <a:endParaRPr sz="800"/>
          </a:p>
          <a:p>
            <a:pPr indent="-279400" lvl="0" marL="457200" rtl="0" algn="l">
              <a:spcBef>
                <a:spcPts val="0"/>
              </a:spcBef>
              <a:spcAft>
                <a:spcPts val="0"/>
              </a:spcAft>
              <a:buSzPts val="800"/>
              <a:buChar char="-"/>
            </a:pPr>
            <a:r>
              <a:rPr lang="en" sz="800"/>
              <a:t>While west had the highest rate of low access to food and low income, from the previous slide, we see that the south has the highest rate of </a:t>
            </a:r>
            <a:r>
              <a:rPr lang="en" sz="800"/>
              <a:t>poverty</a:t>
            </a:r>
            <a:r>
              <a:rPr lang="en" sz="800"/>
              <a:t> presistence</a:t>
            </a:r>
            <a:endParaRPr sz="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a8125410a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a8125410a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Motivation: For many of the variables there was so much variability and noise in the data that it was difficult to visualize relationships between variables of interest. In addition, we thought it would be useful for certain types of analysis to be able to dig deeper into the counties in a single state.</a:t>
            </a:r>
            <a:endParaRPr sz="900">
              <a:solidFill>
                <a:schemeClr val="dk1"/>
              </a:solidFill>
            </a:endParaRPr>
          </a:p>
          <a:p>
            <a:pPr indent="0" lvl="0" marL="0" rtl="0" algn="l">
              <a:lnSpc>
                <a:spcPct val="115000"/>
              </a:lnSpc>
              <a:spcBef>
                <a:spcPts val="1200"/>
              </a:spcBef>
              <a:spcAft>
                <a:spcPts val="0"/>
              </a:spcAft>
              <a:buNone/>
            </a:pPr>
            <a:r>
              <a:rPr lang="en" sz="900">
                <a:solidFill>
                  <a:schemeClr val="dk1"/>
                </a:solidFill>
              </a:rPr>
              <a:t>For the purpose of this example, we’ve chosen New York, but we’ve built in the functionality to make this process repeatable for the analysis of any state. We’ve chosen New York for this example because it is a pretty large state and also had the largest value for food insecurity in this dataset. </a:t>
            </a:r>
            <a:endParaRPr sz="900">
              <a:solidFill>
                <a:schemeClr val="dk1"/>
              </a:solidFill>
            </a:endParaRPr>
          </a:p>
          <a:p>
            <a:pPr indent="0" lvl="0" marL="0" rtl="0" algn="l">
              <a:lnSpc>
                <a:spcPct val="115000"/>
              </a:lnSpc>
              <a:spcBef>
                <a:spcPts val="1200"/>
              </a:spcBef>
              <a:spcAft>
                <a:spcPts val="0"/>
              </a:spcAft>
              <a:buNone/>
            </a:pPr>
            <a:r>
              <a:rPr lang="en" sz="900">
                <a:solidFill>
                  <a:schemeClr val="dk1"/>
                </a:solidFill>
              </a:rPr>
              <a:t>Using the correlations with diabetes as a guide, we’ve visualized the relationship between different variables and diabetes in New York, in this case child poverty rate and number of recreation facilities</a:t>
            </a:r>
            <a:endParaRPr sz="9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900">
                <a:solidFill>
                  <a:schemeClr val="dk1"/>
                </a:solidFill>
              </a:rPr>
              <a:t>Counties with higher child poverty rates also tend to have higher adult diabetes rates</a:t>
            </a:r>
            <a:endParaRPr sz="9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f91bb8ce5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f91bb8ce5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8" u="sng">
              <a:solidFill>
                <a:srgbClr val="233A44"/>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 sz="4052">
                <a:solidFill>
                  <a:srgbClr val="233A44"/>
                </a:solidFill>
                <a:latin typeface="Calibri"/>
                <a:ea typeface="Calibri"/>
                <a:cs typeface="Calibri"/>
                <a:sym typeface="Calibri"/>
              </a:rPr>
              <a:t>From this project, we were able to examine the relationships between food deserts and various factors to determine that food deserts are likely to occur in areas with the following characteristics:</a:t>
            </a:r>
            <a:endParaRPr sz="1908" u="sng">
              <a:solidFill>
                <a:srgbClr val="233A44"/>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6325e5f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6325e5f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91bb8ce5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91bb8ce5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700">
                <a:solidFill>
                  <a:srgbClr val="233A44"/>
                </a:solidFill>
                <a:latin typeface="Calibri"/>
                <a:ea typeface="Calibri"/>
                <a:cs typeface="Calibri"/>
                <a:sym typeface="Calibri"/>
              </a:rPr>
              <a:t>For future use, our results can be used by others in that they can help spread awareness of food deserts in areas where help is needed. For example, 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91bb8ce5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91bb8ce5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91bb8ce5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91bb8ce5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3228f35de_0_2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3228f35de_0_2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1816d85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1816d85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ADADAD"/>
              </a:buClr>
              <a:buSzPts val="1800"/>
              <a:buChar char="●"/>
            </a:pPr>
            <a:r>
              <a:rPr lang="en" sz="1744">
                <a:solidFill>
                  <a:srgbClr val="233A44"/>
                </a:solidFill>
                <a:latin typeface="Calibri"/>
                <a:ea typeface="Calibri"/>
                <a:cs typeface="Calibri"/>
                <a:sym typeface="Calibri"/>
              </a:rPr>
              <a:t>In particular, we aimed to identify areas that might contain food deserts so that help could be administered appropriately. To identify these areas, we planned to analyze food deserts with the following to examine exactly where food deserts may occur: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6325e5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6325e5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ADADAD"/>
              </a:buClr>
              <a:buSzPts val="1800"/>
              <a:buChar char="●"/>
            </a:pPr>
            <a:r>
              <a:rPr lang="en" sz="1744">
                <a:solidFill>
                  <a:srgbClr val="233A44"/>
                </a:solidFill>
                <a:latin typeface="Calibri"/>
                <a:ea typeface="Calibri"/>
                <a:cs typeface="Calibri"/>
                <a:sym typeface="Calibri"/>
              </a:rPr>
              <a:t>Additionally, we wished to demonstrate how our project might be used in specific areas by examining food deserts in the context of a single state, where we could gain clearer insight (less noise from country-wide data).</a:t>
            </a:r>
            <a:endParaRPr sz="1800">
              <a:solidFill>
                <a:srgbClr val="ADADAD"/>
              </a:solidFill>
            </a:endParaRPr>
          </a:p>
          <a:p>
            <a:pPr indent="-342900" lvl="0" marL="457200" rtl="0" algn="l">
              <a:lnSpc>
                <a:spcPct val="150000"/>
              </a:lnSpc>
              <a:spcBef>
                <a:spcPts val="0"/>
              </a:spcBef>
              <a:spcAft>
                <a:spcPts val="0"/>
              </a:spcAft>
              <a:buClr>
                <a:srgbClr val="ADADAD"/>
              </a:buClr>
              <a:buSzPts val="1800"/>
              <a:buChar char="●"/>
            </a:pPr>
            <a:r>
              <a:rPr lang="en" sz="1800">
                <a:solidFill>
                  <a:srgbClr val="ADADAD"/>
                </a:solidFill>
              </a:rPr>
              <a:t>Residents who have lower levels of education, lower incomes, and higher rates of unemployment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91bb8ce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91bb8ce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5e1d2579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5e1d2579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31c9553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31c9553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3228f35de_0_3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3228f35de_0_3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200">
                <a:solidFill>
                  <a:schemeClr val="dk1"/>
                </a:solidFill>
              </a:rPr>
              <a:t>Before we could begin our analysis, we had to clean the data. </a:t>
            </a:r>
            <a:endParaRPr sz="1200">
              <a:solidFill>
                <a:schemeClr val="dk1"/>
              </a:solidFill>
            </a:endParaRPr>
          </a:p>
          <a:p>
            <a:pPr indent="0" lvl="0" marL="0" rtl="0" algn="l">
              <a:spcBef>
                <a:spcPts val="0"/>
              </a:spcBef>
              <a:spcAft>
                <a:spcPts val="0"/>
              </a:spcAft>
              <a:buClr>
                <a:schemeClr val="lt1"/>
              </a:buClr>
              <a:buSzPts val="1100"/>
              <a:buFont typeface="Arial"/>
              <a:buNone/>
            </a:pPr>
            <a:r>
              <a:rPr lang="en" sz="1200">
                <a:solidFill>
                  <a:schemeClr val="dk1"/>
                </a:solidFill>
              </a:rPr>
              <a:t>We wrote a class to perform our data cleaning to improve readability, facilitate testing, and allow for more repeatable analysis in the future</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Cleaning data in State column</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White space in state names (“VA” versus “ VA” versus “VA “)</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Cleaning county coulmn</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The county names were very messy (different spellings and naming conventions like “Norfolk” vs “Norfolk County”) so we opted to web scrape and then use a lookup table based on the unique FIPS codes for each county</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Had to fill in a few missing FIPS codes with the state and county names from our dataset</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Re-formatting</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Original data format had each variable as a row so we re-formatted it to have the variables across the columns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State vs county level variables</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Some variables were at a state level and thus were missing for all county level FIPS codes and vice versa for county level variables</a:t>
            </a:r>
            <a:endParaRPr sz="1200">
              <a:solidFill>
                <a:schemeClr val="dk1"/>
              </a:solidFill>
            </a:endParaRPr>
          </a:p>
          <a:p>
            <a:pPr indent="-304800" lvl="1" marL="914400" rtl="0" algn="l">
              <a:spcBef>
                <a:spcPts val="0"/>
              </a:spcBef>
              <a:spcAft>
                <a:spcPts val="0"/>
              </a:spcAft>
              <a:buClr>
                <a:schemeClr val="dk1"/>
              </a:buClr>
              <a:buSzPts val="1200"/>
              <a:buAutoNum type="alphaLcPeriod"/>
            </a:pPr>
            <a:r>
              <a:rPr lang="en" sz="1200">
                <a:solidFill>
                  <a:schemeClr val="dk1"/>
                </a:solidFill>
              </a:rPr>
              <a:t>We opted to split the data into two dataframes</a:t>
            </a:r>
            <a:endParaRPr sz="1200">
              <a:solidFill>
                <a:schemeClr val="dk1"/>
              </a:solidFill>
            </a:endParaRPr>
          </a:p>
          <a:p>
            <a:pPr indent="0" lvl="0" marL="0" rtl="0" algn="l">
              <a:spcBef>
                <a:spcPts val="0"/>
              </a:spcBef>
              <a:spcAft>
                <a:spcPts val="0"/>
              </a:spcAft>
              <a:buNone/>
            </a:pPr>
            <a:r>
              <a:rPr lang="en" sz="1200">
                <a:solidFill>
                  <a:schemeClr val="dk1"/>
                </a:solidFill>
              </a:rPr>
              <a:t>(NEXT SLIDE) Our resulting data frames were much cleaner and ready for us to analyze.</a:t>
            </a:r>
            <a:endParaRPr sz="12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3228f35de_0_3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3228f35de_0_3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aecf.org/blog/exploring-americas-food-deserts" TargetMode="External"/><Relationship Id="rId4" Type="http://schemas.openxmlformats.org/officeDocument/2006/relationships/hyperlink" Target="https://www.ers.usda.gov/data-products/food-environment-atl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513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700"/>
              <a:t>DS 5100 Project: </a:t>
            </a:r>
            <a:endParaRPr sz="3700"/>
          </a:p>
          <a:p>
            <a:pPr indent="0" lvl="0" marL="0" rtl="0" algn="ctr">
              <a:spcBef>
                <a:spcPts val="0"/>
              </a:spcBef>
              <a:spcAft>
                <a:spcPts val="0"/>
              </a:spcAft>
              <a:buNone/>
            </a:pPr>
            <a:r>
              <a:rPr lang="en" sz="3700"/>
              <a:t>Food Deserts</a:t>
            </a:r>
            <a:endParaRPr sz="3700"/>
          </a:p>
        </p:txBody>
      </p:sp>
      <p:sp>
        <p:nvSpPr>
          <p:cNvPr id="129" name="Google Shape;129;p13"/>
          <p:cNvSpPr txBox="1"/>
          <p:nvPr>
            <p:ph idx="1" type="subTitle"/>
          </p:nvPr>
        </p:nvSpPr>
        <p:spPr>
          <a:xfrm>
            <a:off x="928400" y="2899400"/>
            <a:ext cx="72219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Max Jones, Kaia Lindberg, </a:t>
            </a:r>
            <a:r>
              <a:rPr lang="en"/>
              <a:t>Grace Lyons, Mani Shanmugavel</a:t>
            </a:r>
            <a:endParaRPr/>
          </a:p>
          <a:p>
            <a:pPr indent="0" lvl="0" marL="0" rtl="0" algn="ctr">
              <a:spcBef>
                <a:spcPts val="0"/>
              </a:spcBef>
              <a:spcAft>
                <a:spcPts val="0"/>
              </a:spcAft>
              <a:buNone/>
            </a:pPr>
            <a:r>
              <a:rPr lang="en"/>
              <a:t>December 2021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655425" y="53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r>
              <a:rPr lang="en"/>
              <a:t> Analysis</a:t>
            </a:r>
            <a:endParaRPr/>
          </a:p>
        </p:txBody>
      </p:sp>
      <p:sp>
        <p:nvSpPr>
          <p:cNvPr id="258" name="Google Shape;258;p22"/>
          <p:cNvSpPr txBox="1"/>
          <p:nvPr/>
        </p:nvSpPr>
        <p:spPr>
          <a:xfrm>
            <a:off x="1823113" y="1224250"/>
            <a:ext cx="6117900" cy="1754700"/>
          </a:xfrm>
          <a:prstGeom prst="rect">
            <a:avLst/>
          </a:prstGeom>
          <a:noFill/>
          <a:ln>
            <a:noFill/>
          </a:ln>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Clr>
                <a:schemeClr val="dk2"/>
              </a:buClr>
              <a:buSzPts val="1700"/>
              <a:buAutoNum type="arabicPeriod"/>
            </a:pPr>
            <a:r>
              <a:rPr lang="en" sz="1700">
                <a:solidFill>
                  <a:schemeClr val="dk2"/>
                </a:solidFill>
              </a:rPr>
              <a:t>Filtering down to a single state</a:t>
            </a:r>
            <a:endParaRPr sz="1700">
              <a:solidFill>
                <a:schemeClr val="dk2"/>
              </a:solidFill>
            </a:endParaRPr>
          </a:p>
          <a:p>
            <a:pPr indent="-336550" lvl="0" marL="457200" rtl="0" algn="l">
              <a:lnSpc>
                <a:spcPct val="100000"/>
              </a:lnSpc>
              <a:spcBef>
                <a:spcPts val="0"/>
              </a:spcBef>
              <a:spcAft>
                <a:spcPts val="0"/>
              </a:spcAft>
              <a:buClr>
                <a:schemeClr val="dk2"/>
              </a:buClr>
              <a:buSzPts val="1700"/>
              <a:buAutoNum type="arabicPeriod"/>
            </a:pPr>
            <a:r>
              <a:rPr lang="en" sz="1700">
                <a:solidFill>
                  <a:schemeClr val="dk2"/>
                </a:solidFill>
              </a:rPr>
              <a:t>Remove missing values based on threshold</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en" sz="1700">
                <a:solidFill>
                  <a:schemeClr val="dk2"/>
                </a:solidFill>
              </a:rPr>
              <a:t>User interaction to make selections for analysis</a:t>
            </a:r>
            <a:endParaRPr sz="1700">
              <a:solidFill>
                <a:schemeClr val="dk2"/>
              </a:solidFill>
            </a:endParaRPr>
          </a:p>
          <a:p>
            <a:pPr indent="-336550" lvl="0" marL="457200" rtl="0" algn="l">
              <a:spcBef>
                <a:spcPts val="0"/>
              </a:spcBef>
              <a:spcAft>
                <a:spcPts val="0"/>
              </a:spcAft>
              <a:buClr>
                <a:schemeClr val="dk2"/>
              </a:buClr>
              <a:buSzPts val="1700"/>
              <a:buAutoNum type="arabicPeriod"/>
            </a:pPr>
            <a:r>
              <a:rPr lang="en" sz="1700">
                <a:solidFill>
                  <a:schemeClr val="dk2"/>
                </a:solidFill>
              </a:rPr>
              <a:t>Calculate correlations between variables of interest</a:t>
            </a:r>
            <a:endParaRPr sz="1700">
              <a:solidFill>
                <a:schemeClr val="dk2"/>
              </a:solidFill>
            </a:endParaRPr>
          </a:p>
          <a:p>
            <a:pPr indent="-336550" lvl="0" marL="457200" rtl="0" algn="l">
              <a:lnSpc>
                <a:spcPct val="100000"/>
              </a:lnSpc>
              <a:spcBef>
                <a:spcPts val="0"/>
              </a:spcBef>
              <a:spcAft>
                <a:spcPts val="0"/>
              </a:spcAft>
              <a:buClr>
                <a:schemeClr val="dk2"/>
              </a:buClr>
              <a:buSzPts val="1700"/>
              <a:buAutoNum type="arabicPeriod"/>
            </a:pPr>
            <a:r>
              <a:rPr lang="en" sz="1700">
                <a:solidFill>
                  <a:schemeClr val="dk2"/>
                </a:solidFill>
              </a:rPr>
              <a:t>Keep only the most recent column</a:t>
            </a:r>
            <a:endParaRPr sz="1700">
              <a:solidFill>
                <a:schemeClr val="dk2"/>
              </a:solidFill>
            </a:endParaRPr>
          </a:p>
          <a:p>
            <a:pPr indent="-336550" lvl="0" marL="457200" rtl="0" algn="l">
              <a:lnSpc>
                <a:spcPct val="100000"/>
              </a:lnSpc>
              <a:spcBef>
                <a:spcPts val="0"/>
              </a:spcBef>
              <a:spcAft>
                <a:spcPts val="0"/>
              </a:spcAft>
              <a:buClr>
                <a:schemeClr val="dk2"/>
              </a:buClr>
              <a:buSzPts val="1700"/>
              <a:buAutoNum type="arabicPeriod"/>
            </a:pPr>
            <a:r>
              <a:rPr lang="en" sz="1700">
                <a:solidFill>
                  <a:schemeClr val="dk2"/>
                </a:solidFill>
              </a:rPr>
              <a:t>Remove “hidden” state level variables</a:t>
            </a:r>
            <a:endParaRPr sz="1700">
              <a:solidFill>
                <a:schemeClr val="dk2"/>
              </a:solidFill>
            </a:endParaRPr>
          </a:p>
        </p:txBody>
      </p:sp>
      <p:sp>
        <p:nvSpPr>
          <p:cNvPr id="259" name="Google Shape;259;p22"/>
          <p:cNvSpPr txBox="1"/>
          <p:nvPr/>
        </p:nvSpPr>
        <p:spPr>
          <a:xfrm rot="-5400719">
            <a:off x="731977" y="1855300"/>
            <a:ext cx="1434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lang="en" sz="2000">
                <a:solidFill>
                  <a:schemeClr val="accent1"/>
                </a:solidFill>
              </a:rPr>
              <a:t>Examples</a:t>
            </a:r>
            <a:endParaRPr sz="2000">
              <a:solidFill>
                <a:schemeClr val="accent1"/>
              </a:solidFill>
            </a:endParaRPr>
          </a:p>
        </p:txBody>
      </p:sp>
      <p:graphicFrame>
        <p:nvGraphicFramePr>
          <p:cNvPr id="260" name="Google Shape;260;p22"/>
          <p:cNvGraphicFramePr/>
          <p:nvPr/>
        </p:nvGraphicFramePr>
        <p:xfrm>
          <a:off x="1388400" y="3317250"/>
          <a:ext cx="3000000" cy="3000000"/>
        </p:xfrm>
        <a:graphic>
          <a:graphicData uri="http://schemas.openxmlformats.org/drawingml/2006/table">
            <a:tbl>
              <a:tblPr>
                <a:noFill/>
                <a:tableStyleId>{F82058BE-87CF-4D35-8C08-DFBEEEA67C49}</a:tableStyleId>
              </a:tblPr>
              <a:tblGrid>
                <a:gridCol w="4195350"/>
                <a:gridCol w="2171825"/>
              </a:tblGrid>
              <a:tr h="362750">
                <a:tc>
                  <a:txBody>
                    <a:bodyPr/>
                    <a:lstStyle/>
                    <a:p>
                      <a:pPr indent="0" lvl="0" marL="0" rtl="0" algn="l">
                        <a:lnSpc>
                          <a:spcPct val="115000"/>
                        </a:lnSpc>
                        <a:spcBef>
                          <a:spcPts val="0"/>
                        </a:spcBef>
                        <a:spcAft>
                          <a:spcPts val="0"/>
                        </a:spcAft>
                        <a:buNone/>
                      </a:pPr>
                      <a:r>
                        <a:rPr b="1" lang="en" sz="1600"/>
                        <a:t>Variable_Name</a:t>
                      </a:r>
                      <a:endParaRPr b="1" sz="1600"/>
                    </a:p>
                  </a:txBody>
                  <a:tcPr marT="38100" marB="38100" marR="38100" marL="38100">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b="1" lang="en" sz="1600"/>
                        <a:t>Variable_Code</a:t>
                      </a:r>
                      <a:endParaRPr b="1" sz="1600"/>
                    </a:p>
                  </a:txBody>
                  <a:tcPr marT="38100" marB="38100" marR="38100" marL="38100">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chemeClr val="accent2"/>
                    </a:solidFill>
                  </a:tcPr>
                </a:tc>
              </a:tr>
              <a:tr h="382875">
                <a:tc>
                  <a:txBody>
                    <a:bodyPr/>
                    <a:lstStyle/>
                    <a:p>
                      <a:pPr indent="0" lvl="0" marL="0" rtl="0" algn="l">
                        <a:lnSpc>
                          <a:spcPct val="115000"/>
                        </a:lnSpc>
                        <a:spcBef>
                          <a:spcPts val="0"/>
                        </a:spcBef>
                        <a:spcAft>
                          <a:spcPts val="0"/>
                        </a:spcAft>
                        <a:buNone/>
                      </a:pPr>
                      <a:r>
                        <a:rPr b="1" lang="en" sz="1600"/>
                        <a:t>Population, low access to store, 2010</a:t>
                      </a:r>
                      <a:endParaRPr b="1" sz="1600"/>
                    </a:p>
                  </a:txBody>
                  <a:tcPr marT="38100" marB="38100" marR="38100" marL="38100">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 sz="1600"/>
                        <a:t>LACCESS_POP10</a:t>
                      </a:r>
                      <a:endParaRPr sz="1600"/>
                    </a:p>
                  </a:txBody>
                  <a:tcPr marT="38100" marB="38100" marR="38100" marL="38100">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4CCCC"/>
                    </a:solidFill>
                  </a:tcPr>
                </a:tc>
              </a:tr>
              <a:tr h="382875">
                <a:tc>
                  <a:txBody>
                    <a:bodyPr/>
                    <a:lstStyle/>
                    <a:p>
                      <a:pPr indent="0" lvl="0" marL="0" rtl="0" algn="l">
                        <a:lnSpc>
                          <a:spcPct val="115000"/>
                        </a:lnSpc>
                        <a:spcBef>
                          <a:spcPts val="0"/>
                        </a:spcBef>
                        <a:spcAft>
                          <a:spcPts val="0"/>
                        </a:spcAft>
                        <a:buNone/>
                      </a:pPr>
                      <a:r>
                        <a:rPr b="1" lang="en" sz="1600"/>
                        <a:t>Population, low access to store, 2015</a:t>
                      </a:r>
                      <a:endParaRPr b="1" sz="1600"/>
                    </a:p>
                  </a:txBody>
                  <a:tcPr marT="38100" marB="38100" marR="38100" marL="38100">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 sz="1600"/>
                        <a:t>LACCESS_POP15</a:t>
                      </a:r>
                      <a:endParaRPr sz="1600"/>
                    </a:p>
                  </a:txBody>
                  <a:tcPr marT="38100" marB="38100" marR="38100" marL="38100">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F4CCCC"/>
                    </a:solidFill>
                  </a:tcPr>
                </a:tc>
              </a:tr>
            </a:tbl>
          </a:graphicData>
        </a:graphic>
      </p:graphicFrame>
      <p:pic>
        <p:nvPicPr>
          <p:cNvPr id="261" name="Google Shape;261;p22"/>
          <p:cNvPicPr preferRelativeResize="0"/>
          <p:nvPr/>
        </p:nvPicPr>
        <p:blipFill>
          <a:blip r:embed="rId3">
            <a:alphaModFix/>
          </a:blip>
          <a:stretch>
            <a:fillRect/>
          </a:stretch>
        </p:blipFill>
        <p:spPr>
          <a:xfrm>
            <a:off x="1938863" y="3220950"/>
            <a:ext cx="5266274" cy="1321100"/>
          </a:xfrm>
          <a:prstGeom prst="rect">
            <a:avLst/>
          </a:prstGeom>
          <a:noFill/>
          <a:ln cap="flat" cmpd="sng" w="28575">
            <a:solidFill>
              <a:schemeClr val="dk2"/>
            </a:solidFill>
            <a:prstDash val="solid"/>
            <a:round/>
            <a:headEnd len="sm" w="sm" type="none"/>
            <a:tailEnd len="sm" w="sm" type="none"/>
          </a:ln>
        </p:spPr>
      </p:pic>
      <p:pic>
        <p:nvPicPr>
          <p:cNvPr id="262" name="Google Shape;262;p22"/>
          <p:cNvPicPr preferRelativeResize="0"/>
          <p:nvPr/>
        </p:nvPicPr>
        <p:blipFill rotWithShape="1">
          <a:blip r:embed="rId4">
            <a:alphaModFix/>
          </a:blip>
          <a:srcRect b="24221" l="0" r="49677" t="19567"/>
          <a:stretch/>
        </p:blipFill>
        <p:spPr>
          <a:xfrm>
            <a:off x="5820625" y="3247873"/>
            <a:ext cx="2340499" cy="1267275"/>
          </a:xfrm>
          <a:prstGeom prst="rect">
            <a:avLst/>
          </a:prstGeom>
          <a:noFill/>
          <a:ln cap="flat" cmpd="sng" w="28575">
            <a:solidFill>
              <a:schemeClr val="dk2"/>
            </a:solidFill>
            <a:prstDash val="solid"/>
            <a:round/>
            <a:headEnd len="sm" w="sm" type="none"/>
            <a:tailEnd len="sm" w="sm" type="none"/>
          </a:ln>
        </p:spPr>
      </p:pic>
      <p:pic>
        <p:nvPicPr>
          <p:cNvPr id="263" name="Google Shape;263;p22"/>
          <p:cNvPicPr preferRelativeResize="0"/>
          <p:nvPr/>
        </p:nvPicPr>
        <p:blipFill rotWithShape="1">
          <a:blip r:embed="rId4">
            <a:alphaModFix/>
          </a:blip>
          <a:srcRect b="80687" l="0" r="0" t="0"/>
          <a:stretch/>
        </p:blipFill>
        <p:spPr>
          <a:xfrm>
            <a:off x="457475" y="3656175"/>
            <a:ext cx="4813874" cy="450649"/>
          </a:xfrm>
          <a:prstGeom prst="rect">
            <a:avLst/>
          </a:prstGeom>
          <a:noFill/>
          <a:ln cap="flat" cmpd="sng" w="28575">
            <a:solidFill>
              <a:schemeClr val="dk2"/>
            </a:solidFill>
            <a:prstDash val="solid"/>
            <a:round/>
            <a:headEnd len="sm" w="sm" type="none"/>
            <a:tailEnd len="sm" w="sm" type="none"/>
          </a:ln>
        </p:spPr>
      </p:pic>
      <p:sp>
        <p:nvSpPr>
          <p:cNvPr id="264" name="Google Shape;264;p22"/>
          <p:cNvSpPr/>
          <p:nvPr/>
        </p:nvSpPr>
        <p:spPr>
          <a:xfrm>
            <a:off x="800125" y="4140250"/>
            <a:ext cx="492900" cy="229200"/>
          </a:xfrm>
          <a:prstGeom prst="right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1"/>
                                        </p:tgtEl>
                                      </p:cBhvr>
                                    </p:animEffect>
                                    <p:set>
                                      <p:cBhvr>
                                        <p:cTn dur="1" fill="hold">
                                          <p:stCondLst>
                                            <p:cond delay="1000"/>
                                          </p:stCondLst>
                                        </p:cTn>
                                        <p:tgtEl>
                                          <p:spTgt spid="26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0"/>
                                        </p:tgtEl>
                                      </p:cBhvr>
                                    </p:animEffect>
                                    <p:set>
                                      <p:cBhvr>
                                        <p:cTn dur="1" fill="hold">
                                          <p:stCondLst>
                                            <p:cond delay="1000"/>
                                          </p:stCondLst>
                                        </p:cTn>
                                        <p:tgtEl>
                                          <p:spTgt spid="2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xit" presetID="10" presetSubtype="0">
                                  <p:stCondLst>
                                    <p:cond delay="0"/>
                                  </p:stCondLst>
                                  <p:childTnLst>
                                    <p:animEffect filter="fade" transition="out">
                                      <p:cBhvr>
                                        <p:cTn dur="1000"/>
                                        <p:tgtEl>
                                          <p:spTgt spid="264"/>
                                        </p:tgtEl>
                                      </p:cBhvr>
                                    </p:animEffect>
                                    <p:set>
                                      <p:cBhvr>
                                        <p:cTn dur="1" fill="hold">
                                          <p:stCondLst>
                                            <p:cond delay="1000"/>
                                          </p:stCondLst>
                                        </p:cTn>
                                        <p:tgtEl>
                                          <p:spTgt spid="2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270" name="Google Shape;270;p23"/>
          <p:cNvSpPr txBox="1"/>
          <p:nvPr>
            <p:ph idx="1" type="body"/>
          </p:nvPr>
        </p:nvSpPr>
        <p:spPr>
          <a:xfrm>
            <a:off x="670575" y="1665275"/>
            <a:ext cx="3686100" cy="24381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t/>
            </a:r>
            <a:endParaRPr/>
          </a:p>
          <a:p>
            <a:pPr indent="-308213" lvl="0" marL="457200" rtl="0" algn="l">
              <a:spcBef>
                <a:spcPts val="1200"/>
              </a:spcBef>
              <a:spcAft>
                <a:spcPts val="0"/>
              </a:spcAft>
              <a:buSzPct val="100000"/>
              <a:buChar char="●"/>
            </a:pPr>
            <a:r>
              <a:rPr lang="en" sz="3857"/>
              <a:t>Developed Classes to clean and analyze data</a:t>
            </a:r>
            <a:endParaRPr sz="3857"/>
          </a:p>
          <a:p>
            <a:pPr indent="-308213" lvl="0" marL="457200" rtl="0" algn="l">
              <a:spcBef>
                <a:spcPts val="0"/>
              </a:spcBef>
              <a:spcAft>
                <a:spcPts val="0"/>
              </a:spcAft>
              <a:buSzPct val="100000"/>
              <a:buChar char="●"/>
            </a:pPr>
            <a:r>
              <a:rPr lang="en" sz="3857"/>
              <a:t>Thorough unit testing of cleaning and analysis class using assertEqual()</a:t>
            </a:r>
            <a:endParaRPr sz="3857"/>
          </a:p>
          <a:p>
            <a:pPr indent="-308213" lvl="0" marL="457200" rtl="0" algn="l">
              <a:spcBef>
                <a:spcPts val="0"/>
              </a:spcBef>
              <a:spcAft>
                <a:spcPts val="0"/>
              </a:spcAft>
              <a:buSzPct val="100000"/>
              <a:buChar char="●"/>
            </a:pPr>
            <a:r>
              <a:rPr lang="en" sz="3857"/>
              <a:t>Used test fixtures like setup() to set up the test cases</a:t>
            </a:r>
            <a:endParaRPr sz="3857"/>
          </a:p>
          <a:p>
            <a:pPr indent="-308213" lvl="0" marL="457200" rtl="0" algn="l">
              <a:spcBef>
                <a:spcPts val="0"/>
              </a:spcBef>
              <a:spcAft>
                <a:spcPts val="0"/>
              </a:spcAft>
              <a:buSzPct val="100000"/>
              <a:buChar char="●"/>
            </a:pPr>
            <a:r>
              <a:rPr lang="en" sz="3857"/>
              <a:t>Data gathered for State and County FIPS codes through Web scraping was also tested </a:t>
            </a:r>
            <a:endParaRPr/>
          </a:p>
          <a:p>
            <a:pPr indent="0" lvl="0" marL="0" rtl="0" algn="l">
              <a:spcBef>
                <a:spcPts val="1200"/>
              </a:spcBef>
              <a:spcAft>
                <a:spcPts val="1200"/>
              </a:spcAft>
              <a:buNone/>
            </a:pPr>
            <a:r>
              <a:t/>
            </a:r>
            <a:endParaRPr/>
          </a:p>
        </p:txBody>
      </p:sp>
      <p:pic>
        <p:nvPicPr>
          <p:cNvPr id="271" name="Google Shape;271;p23"/>
          <p:cNvPicPr preferRelativeResize="0"/>
          <p:nvPr/>
        </p:nvPicPr>
        <p:blipFill>
          <a:blip r:embed="rId3">
            <a:alphaModFix/>
          </a:blip>
          <a:stretch>
            <a:fillRect/>
          </a:stretch>
        </p:blipFill>
        <p:spPr>
          <a:xfrm>
            <a:off x="4464300" y="1195675"/>
            <a:ext cx="4160076" cy="320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994900" y="389650"/>
            <a:ext cx="7505700" cy="675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Food Deserts are more common in...</a:t>
            </a:r>
            <a:endParaRPr/>
          </a:p>
        </p:txBody>
      </p:sp>
      <p:sp>
        <p:nvSpPr>
          <p:cNvPr id="277" name="Google Shape;277;p24"/>
          <p:cNvSpPr txBox="1"/>
          <p:nvPr/>
        </p:nvSpPr>
        <p:spPr>
          <a:xfrm>
            <a:off x="1018325" y="917800"/>
            <a:ext cx="3204900" cy="20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Low Population</a:t>
            </a:r>
            <a:endParaRPr>
              <a:solidFill>
                <a:schemeClr val="accent1"/>
              </a:solidFill>
            </a:endParaRPr>
          </a:p>
          <a:p>
            <a:pPr indent="0" lvl="0" marL="0" rtl="0" algn="ctr">
              <a:spcBef>
                <a:spcPts val="0"/>
              </a:spcBef>
              <a:spcAft>
                <a:spcPts val="0"/>
              </a:spcAft>
              <a:buNone/>
            </a:pPr>
            <a:r>
              <a:t/>
            </a:r>
            <a:endParaRPr>
              <a:solidFill>
                <a:schemeClr val="accent1"/>
              </a:solidFill>
            </a:endParaRPr>
          </a:p>
          <a:p>
            <a:pPr indent="0" lvl="0" marL="0" rtl="0" algn="ctr">
              <a:spcBef>
                <a:spcPts val="0"/>
              </a:spcBef>
              <a:spcAft>
                <a:spcPts val="0"/>
              </a:spcAft>
              <a:buNone/>
            </a:pPr>
            <a:r>
              <a:t/>
            </a:r>
            <a:endParaRPr>
              <a:solidFill>
                <a:schemeClr val="accent1"/>
              </a:solidFill>
            </a:endParaRPr>
          </a:p>
        </p:txBody>
      </p:sp>
      <p:sp>
        <p:nvSpPr>
          <p:cNvPr id="278" name="Google Shape;278;p24"/>
          <p:cNvSpPr txBox="1"/>
          <p:nvPr/>
        </p:nvSpPr>
        <p:spPr>
          <a:xfrm>
            <a:off x="4872600" y="917800"/>
            <a:ext cx="32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Non-metro Areas</a:t>
            </a:r>
            <a:endParaRPr>
              <a:solidFill>
                <a:schemeClr val="accent1"/>
              </a:solidFill>
            </a:endParaRPr>
          </a:p>
        </p:txBody>
      </p:sp>
      <p:sp>
        <p:nvSpPr>
          <p:cNvPr id="279" name="Google Shape;279;p24"/>
          <p:cNvSpPr txBox="1"/>
          <p:nvPr/>
        </p:nvSpPr>
        <p:spPr>
          <a:xfrm>
            <a:off x="1018325" y="2978475"/>
            <a:ext cx="32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West Region</a:t>
            </a:r>
            <a:endParaRPr>
              <a:solidFill>
                <a:schemeClr val="accent1"/>
              </a:solidFill>
            </a:endParaRPr>
          </a:p>
        </p:txBody>
      </p:sp>
      <p:sp>
        <p:nvSpPr>
          <p:cNvPr id="280" name="Google Shape;280;p24"/>
          <p:cNvSpPr txBox="1"/>
          <p:nvPr/>
        </p:nvSpPr>
        <p:spPr>
          <a:xfrm>
            <a:off x="4872600" y="2978475"/>
            <a:ext cx="32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Areas with Lower White Population</a:t>
            </a:r>
            <a:endParaRPr>
              <a:solidFill>
                <a:schemeClr val="accent1"/>
              </a:solidFill>
            </a:endParaRPr>
          </a:p>
        </p:txBody>
      </p:sp>
      <p:pic>
        <p:nvPicPr>
          <p:cNvPr id="281" name="Google Shape;281;p24"/>
          <p:cNvPicPr preferRelativeResize="0"/>
          <p:nvPr/>
        </p:nvPicPr>
        <p:blipFill>
          <a:blip r:embed="rId3">
            <a:alphaModFix/>
          </a:blip>
          <a:stretch>
            <a:fillRect/>
          </a:stretch>
        </p:blipFill>
        <p:spPr>
          <a:xfrm>
            <a:off x="5194892" y="3378686"/>
            <a:ext cx="2560320" cy="1463040"/>
          </a:xfrm>
          <a:prstGeom prst="rect">
            <a:avLst/>
          </a:prstGeom>
          <a:noFill/>
          <a:ln>
            <a:noFill/>
          </a:ln>
        </p:spPr>
      </p:pic>
      <p:pic>
        <p:nvPicPr>
          <p:cNvPr id="282" name="Google Shape;282;p24"/>
          <p:cNvPicPr preferRelativeResize="0"/>
          <p:nvPr/>
        </p:nvPicPr>
        <p:blipFill>
          <a:blip r:embed="rId4">
            <a:alphaModFix/>
          </a:blip>
          <a:stretch>
            <a:fillRect/>
          </a:stretch>
        </p:blipFill>
        <p:spPr>
          <a:xfrm>
            <a:off x="1340625" y="3378675"/>
            <a:ext cx="2560321" cy="1463040"/>
          </a:xfrm>
          <a:prstGeom prst="rect">
            <a:avLst/>
          </a:prstGeom>
          <a:noFill/>
          <a:ln>
            <a:noFill/>
          </a:ln>
        </p:spPr>
      </p:pic>
      <p:pic>
        <p:nvPicPr>
          <p:cNvPr id="283" name="Google Shape;283;p24"/>
          <p:cNvPicPr preferRelativeResize="0"/>
          <p:nvPr/>
        </p:nvPicPr>
        <p:blipFill>
          <a:blip r:embed="rId5">
            <a:alphaModFix/>
          </a:blip>
          <a:stretch>
            <a:fillRect/>
          </a:stretch>
        </p:blipFill>
        <p:spPr>
          <a:xfrm>
            <a:off x="5194894" y="1317988"/>
            <a:ext cx="2560320" cy="1463040"/>
          </a:xfrm>
          <a:prstGeom prst="rect">
            <a:avLst/>
          </a:prstGeom>
          <a:noFill/>
          <a:ln>
            <a:noFill/>
          </a:ln>
        </p:spPr>
      </p:pic>
      <p:pic>
        <p:nvPicPr>
          <p:cNvPr id="284" name="Google Shape;284;p24"/>
          <p:cNvPicPr preferRelativeResize="0"/>
          <p:nvPr/>
        </p:nvPicPr>
        <p:blipFill>
          <a:blip r:embed="rId6">
            <a:alphaModFix/>
          </a:blip>
          <a:stretch>
            <a:fillRect/>
          </a:stretch>
        </p:blipFill>
        <p:spPr>
          <a:xfrm>
            <a:off x="1340609" y="1317988"/>
            <a:ext cx="2560320" cy="146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1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5"/>
          <p:cNvSpPr txBox="1"/>
          <p:nvPr>
            <p:ph type="title"/>
          </p:nvPr>
        </p:nvSpPr>
        <p:spPr>
          <a:xfrm>
            <a:off x="819150" y="458975"/>
            <a:ext cx="7505700" cy="68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Food Deserts and other Variables</a:t>
            </a:r>
            <a:endParaRPr/>
          </a:p>
        </p:txBody>
      </p:sp>
      <p:sp>
        <p:nvSpPr>
          <p:cNvPr id="290" name="Google Shape;290;p25"/>
          <p:cNvSpPr txBox="1"/>
          <p:nvPr/>
        </p:nvSpPr>
        <p:spPr>
          <a:xfrm>
            <a:off x="832200" y="1527775"/>
            <a:ext cx="32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Diabetes Rate</a:t>
            </a:r>
            <a:endParaRPr>
              <a:solidFill>
                <a:schemeClr val="accent1"/>
              </a:solidFill>
            </a:endParaRPr>
          </a:p>
        </p:txBody>
      </p:sp>
      <p:sp>
        <p:nvSpPr>
          <p:cNvPr id="291" name="Google Shape;291;p25"/>
          <p:cNvSpPr txBox="1"/>
          <p:nvPr/>
        </p:nvSpPr>
        <p:spPr>
          <a:xfrm>
            <a:off x="4964363" y="1527763"/>
            <a:ext cx="32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Poverty </a:t>
            </a:r>
            <a:r>
              <a:rPr lang="en">
                <a:solidFill>
                  <a:schemeClr val="accent1"/>
                </a:solidFill>
              </a:rPr>
              <a:t>Persistence</a:t>
            </a:r>
            <a:r>
              <a:rPr lang="en">
                <a:solidFill>
                  <a:schemeClr val="accent1"/>
                </a:solidFill>
              </a:rPr>
              <a:t> Rate</a:t>
            </a:r>
            <a:endParaRPr>
              <a:solidFill>
                <a:schemeClr val="accent1"/>
              </a:solidFill>
            </a:endParaRPr>
          </a:p>
        </p:txBody>
      </p:sp>
      <p:pic>
        <p:nvPicPr>
          <p:cNvPr id="292" name="Google Shape;292;p25"/>
          <p:cNvPicPr preferRelativeResize="0"/>
          <p:nvPr/>
        </p:nvPicPr>
        <p:blipFill>
          <a:blip r:embed="rId3">
            <a:alphaModFix/>
          </a:blip>
          <a:stretch>
            <a:fillRect/>
          </a:stretch>
        </p:blipFill>
        <p:spPr>
          <a:xfrm>
            <a:off x="4966623" y="2075415"/>
            <a:ext cx="3200400" cy="2103120"/>
          </a:xfrm>
          <a:prstGeom prst="rect">
            <a:avLst/>
          </a:prstGeom>
          <a:noFill/>
          <a:ln>
            <a:noFill/>
          </a:ln>
        </p:spPr>
      </p:pic>
      <p:pic>
        <p:nvPicPr>
          <p:cNvPr id="293" name="Google Shape;293;p25"/>
          <p:cNvPicPr preferRelativeResize="0"/>
          <p:nvPr/>
        </p:nvPicPr>
        <p:blipFill>
          <a:blip r:embed="rId4">
            <a:alphaModFix/>
          </a:blip>
          <a:stretch>
            <a:fillRect/>
          </a:stretch>
        </p:blipFill>
        <p:spPr>
          <a:xfrm>
            <a:off x="834444" y="2075413"/>
            <a:ext cx="3200400" cy="21031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311700" y="445025"/>
            <a:ext cx="8520600" cy="98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We’ve also analyzed relationships </a:t>
            </a:r>
            <a:r>
              <a:rPr lang="en"/>
              <a:t>between</a:t>
            </a:r>
            <a:r>
              <a:rPr lang="en"/>
              <a:t> variables within a single state</a:t>
            </a:r>
            <a:endParaRPr/>
          </a:p>
        </p:txBody>
      </p:sp>
      <p:pic>
        <p:nvPicPr>
          <p:cNvPr id="299" name="Google Shape;299;p26"/>
          <p:cNvPicPr preferRelativeResize="0"/>
          <p:nvPr/>
        </p:nvPicPr>
        <p:blipFill>
          <a:blip r:embed="rId3">
            <a:alphaModFix/>
          </a:blip>
          <a:stretch>
            <a:fillRect/>
          </a:stretch>
        </p:blipFill>
        <p:spPr>
          <a:xfrm>
            <a:off x="5982976" y="990275"/>
            <a:ext cx="1841700" cy="1403575"/>
          </a:xfrm>
          <a:prstGeom prst="rect">
            <a:avLst/>
          </a:prstGeom>
          <a:noFill/>
          <a:ln>
            <a:noFill/>
          </a:ln>
        </p:spPr>
      </p:pic>
      <p:sp>
        <p:nvSpPr>
          <p:cNvPr id="300" name="Google Shape;300;p26"/>
          <p:cNvSpPr txBox="1"/>
          <p:nvPr/>
        </p:nvSpPr>
        <p:spPr>
          <a:xfrm>
            <a:off x="4996650" y="2423413"/>
            <a:ext cx="32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Child Poverty vs Adult Diabetes</a:t>
            </a:r>
            <a:endParaRPr>
              <a:solidFill>
                <a:schemeClr val="accent1"/>
              </a:solidFill>
            </a:endParaRPr>
          </a:p>
        </p:txBody>
      </p:sp>
      <p:sp>
        <p:nvSpPr>
          <p:cNvPr id="301" name="Google Shape;301;p26"/>
          <p:cNvSpPr txBox="1"/>
          <p:nvPr/>
        </p:nvSpPr>
        <p:spPr>
          <a:xfrm>
            <a:off x="553575" y="1779400"/>
            <a:ext cx="363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 of </a:t>
            </a:r>
            <a:r>
              <a:rPr lang="en">
                <a:solidFill>
                  <a:schemeClr val="accent1"/>
                </a:solidFill>
              </a:rPr>
              <a:t>Recreation</a:t>
            </a:r>
            <a:r>
              <a:rPr lang="en">
                <a:solidFill>
                  <a:schemeClr val="accent1"/>
                </a:solidFill>
              </a:rPr>
              <a:t> Facilities vs Adult Diabetes</a:t>
            </a:r>
            <a:endParaRPr>
              <a:solidFill>
                <a:schemeClr val="accent1"/>
              </a:solidFill>
            </a:endParaRPr>
          </a:p>
        </p:txBody>
      </p:sp>
      <p:pic>
        <p:nvPicPr>
          <p:cNvPr id="302" name="Google Shape;302;p26"/>
          <p:cNvPicPr preferRelativeResize="0"/>
          <p:nvPr/>
        </p:nvPicPr>
        <p:blipFill>
          <a:blip r:embed="rId4">
            <a:alphaModFix/>
          </a:blip>
          <a:stretch>
            <a:fillRect/>
          </a:stretch>
        </p:blipFill>
        <p:spPr>
          <a:xfrm>
            <a:off x="687717" y="2239463"/>
            <a:ext cx="3370418" cy="2142675"/>
          </a:xfrm>
          <a:prstGeom prst="rect">
            <a:avLst/>
          </a:prstGeom>
          <a:noFill/>
          <a:ln>
            <a:noFill/>
          </a:ln>
        </p:spPr>
      </p:pic>
      <p:pic>
        <p:nvPicPr>
          <p:cNvPr id="303" name="Google Shape;303;p26"/>
          <p:cNvPicPr preferRelativeResize="0"/>
          <p:nvPr/>
        </p:nvPicPr>
        <p:blipFill>
          <a:blip r:embed="rId5">
            <a:alphaModFix/>
          </a:blip>
          <a:stretch>
            <a:fillRect/>
          </a:stretch>
        </p:blipFill>
        <p:spPr>
          <a:xfrm>
            <a:off x="4943100" y="2823625"/>
            <a:ext cx="3311999" cy="2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Conclusions--Question 1</a:t>
            </a:r>
            <a:endParaRPr/>
          </a:p>
        </p:txBody>
      </p:sp>
      <p:sp>
        <p:nvSpPr>
          <p:cNvPr id="309" name="Google Shape;309;p27"/>
          <p:cNvSpPr txBox="1"/>
          <p:nvPr>
            <p:ph idx="1" type="body"/>
          </p:nvPr>
        </p:nvSpPr>
        <p:spPr>
          <a:xfrm>
            <a:off x="819150" y="1626300"/>
            <a:ext cx="7505700" cy="312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450" u="sng"/>
              <a:t>Where do food deserts occur?</a:t>
            </a:r>
            <a:endParaRPr sz="2450"/>
          </a:p>
          <a:p>
            <a:pPr indent="-372506" lvl="0" marL="457200" rtl="0" algn="l">
              <a:spcBef>
                <a:spcPts val="1200"/>
              </a:spcBef>
              <a:spcAft>
                <a:spcPts val="0"/>
              </a:spcAft>
              <a:buSzPct val="100000"/>
              <a:buChar char="●"/>
            </a:pPr>
            <a:r>
              <a:rPr lang="en" sz="2450"/>
              <a:t>Small population</a:t>
            </a:r>
            <a:endParaRPr sz="2450"/>
          </a:p>
          <a:p>
            <a:pPr indent="-372506" lvl="0" marL="457200" rtl="0" algn="l">
              <a:spcBef>
                <a:spcPts val="0"/>
              </a:spcBef>
              <a:spcAft>
                <a:spcPts val="0"/>
              </a:spcAft>
              <a:buSzPct val="100000"/>
              <a:buChar char="●"/>
            </a:pPr>
            <a:r>
              <a:rPr lang="en" sz="2450"/>
              <a:t>Non-metro</a:t>
            </a:r>
            <a:endParaRPr sz="2450"/>
          </a:p>
          <a:p>
            <a:pPr indent="-372506" lvl="0" marL="457200" rtl="0" algn="l">
              <a:spcBef>
                <a:spcPts val="0"/>
              </a:spcBef>
              <a:spcAft>
                <a:spcPts val="0"/>
              </a:spcAft>
              <a:buSzPct val="100000"/>
              <a:buChar char="●"/>
            </a:pPr>
            <a:r>
              <a:rPr lang="en" sz="2450"/>
              <a:t>West, Midwest, and South regions</a:t>
            </a:r>
            <a:endParaRPr sz="2450"/>
          </a:p>
          <a:p>
            <a:pPr indent="-372506" lvl="0" marL="457200" rtl="0" algn="l">
              <a:spcBef>
                <a:spcPts val="0"/>
              </a:spcBef>
              <a:spcAft>
                <a:spcPts val="0"/>
              </a:spcAft>
              <a:buSzPct val="100000"/>
              <a:buChar char="●"/>
            </a:pPr>
            <a:r>
              <a:rPr lang="en" sz="2450"/>
              <a:t>Low White population</a:t>
            </a:r>
            <a:endParaRPr sz="2450"/>
          </a:p>
          <a:p>
            <a:pPr indent="0" lvl="0" marL="0" rtl="0" algn="l">
              <a:spcBef>
                <a:spcPts val="1200"/>
              </a:spcBef>
              <a:spcAft>
                <a:spcPts val="0"/>
              </a:spcAft>
              <a:buNone/>
            </a:pPr>
            <a:r>
              <a:t/>
            </a:r>
            <a:endParaRPr sz="4052"/>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Conclusions--Question 2</a:t>
            </a:r>
            <a:endParaRPr/>
          </a:p>
        </p:txBody>
      </p:sp>
      <p:sp>
        <p:nvSpPr>
          <p:cNvPr id="315" name="Google Shape;315;p28"/>
          <p:cNvSpPr txBox="1"/>
          <p:nvPr>
            <p:ph idx="1" type="body"/>
          </p:nvPr>
        </p:nvSpPr>
        <p:spPr>
          <a:xfrm>
            <a:off x="819150" y="1626300"/>
            <a:ext cx="7505700" cy="3121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8" u="sng"/>
              <a:t>How could our project be used to analyze specific areas?</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For New York:</a:t>
            </a:r>
            <a:endParaRPr sz="2000"/>
          </a:p>
          <a:p>
            <a:pPr indent="-346075" lvl="0" marL="457200" rtl="0" algn="l">
              <a:spcBef>
                <a:spcPts val="1200"/>
              </a:spcBef>
              <a:spcAft>
                <a:spcPts val="0"/>
              </a:spcAft>
              <a:buSzPct val="100000"/>
              <a:buChar char="●"/>
            </a:pPr>
            <a:r>
              <a:rPr lang="en" sz="2000"/>
              <a:t>Negative correlation between adult diabetes rate and number of recreational facilities</a:t>
            </a:r>
            <a:endParaRPr sz="2000"/>
          </a:p>
          <a:p>
            <a:pPr indent="-346075" lvl="0" marL="457200" rtl="0" algn="l">
              <a:spcBef>
                <a:spcPts val="0"/>
              </a:spcBef>
              <a:spcAft>
                <a:spcPts val="0"/>
              </a:spcAft>
              <a:buSzPct val="100000"/>
              <a:buChar char="●"/>
            </a:pPr>
            <a:r>
              <a:rPr lang="en" sz="2000"/>
              <a:t>Positive correlation between child poverty rate and adult diabetes rate</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Significance of Results</a:t>
            </a:r>
            <a:endParaRPr/>
          </a:p>
        </p:txBody>
      </p:sp>
      <p:sp>
        <p:nvSpPr>
          <p:cNvPr id="321" name="Google Shape;321;p29"/>
          <p:cNvSpPr txBox="1"/>
          <p:nvPr>
            <p:ph idx="1" type="body"/>
          </p:nvPr>
        </p:nvSpPr>
        <p:spPr>
          <a:xfrm>
            <a:off x="819150" y="1593025"/>
            <a:ext cx="7505700" cy="284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a:t>
            </a:r>
            <a:r>
              <a:rPr lang="en" sz="1700"/>
              <a:t>n areas we determined to be food deserts, one could:</a:t>
            </a:r>
            <a:endParaRPr sz="1700"/>
          </a:p>
          <a:p>
            <a:pPr indent="-339725" lvl="0" marL="457200" rtl="0" algn="l">
              <a:lnSpc>
                <a:spcPct val="150000"/>
              </a:lnSpc>
              <a:spcBef>
                <a:spcPts val="1200"/>
              </a:spcBef>
              <a:spcAft>
                <a:spcPts val="0"/>
              </a:spcAft>
              <a:buSzPts val="1750"/>
              <a:buChar char="●"/>
            </a:pPr>
            <a:r>
              <a:rPr lang="en" sz="1750"/>
              <a:t>Incentivize grocery stores and supermarkets</a:t>
            </a:r>
            <a:endParaRPr sz="1750"/>
          </a:p>
          <a:p>
            <a:pPr indent="-339725" lvl="0" marL="457200" rtl="0" algn="l">
              <a:lnSpc>
                <a:spcPct val="150000"/>
              </a:lnSpc>
              <a:spcBef>
                <a:spcPts val="0"/>
              </a:spcBef>
              <a:spcAft>
                <a:spcPts val="0"/>
              </a:spcAft>
              <a:buSzPts val="1750"/>
              <a:buChar char="●"/>
            </a:pPr>
            <a:r>
              <a:rPr lang="en" sz="1750"/>
              <a:t>Fund city-wide programs to encourage healthier eating</a:t>
            </a:r>
            <a:endParaRPr sz="1750"/>
          </a:p>
          <a:p>
            <a:pPr indent="-339725" lvl="0" marL="457200" rtl="0" algn="l">
              <a:lnSpc>
                <a:spcPct val="150000"/>
              </a:lnSpc>
              <a:spcBef>
                <a:spcPts val="0"/>
              </a:spcBef>
              <a:spcAft>
                <a:spcPts val="0"/>
              </a:spcAft>
              <a:buSzPts val="1750"/>
              <a:buChar char="●"/>
            </a:pPr>
            <a:r>
              <a:rPr lang="en" sz="1750"/>
              <a:t>Extend support for small, corner-type stores and neighborhood-based farmers markets</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Further Investigation</a:t>
            </a:r>
            <a:endParaRPr/>
          </a:p>
        </p:txBody>
      </p:sp>
      <p:sp>
        <p:nvSpPr>
          <p:cNvPr id="327" name="Google Shape;327;p30"/>
          <p:cNvSpPr txBox="1"/>
          <p:nvPr>
            <p:ph idx="1" type="body"/>
          </p:nvPr>
        </p:nvSpPr>
        <p:spPr>
          <a:xfrm>
            <a:off x="819150" y="1988675"/>
            <a:ext cx="7505700" cy="27936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Additional</a:t>
            </a:r>
            <a:r>
              <a:rPr lang="en" sz="2400"/>
              <a:t> research into all 250 variables</a:t>
            </a:r>
            <a:endParaRPr sz="2400"/>
          </a:p>
          <a:p>
            <a:pPr indent="-381000" lvl="0" marL="457200" rtl="0" algn="l">
              <a:spcBef>
                <a:spcPts val="0"/>
              </a:spcBef>
              <a:spcAft>
                <a:spcPts val="0"/>
              </a:spcAft>
              <a:buSzPts val="2400"/>
              <a:buChar char="●"/>
            </a:pPr>
            <a:r>
              <a:rPr lang="en" sz="2400"/>
              <a:t>Machine learning model to more accurately predict food desert locations</a:t>
            </a:r>
            <a:endParaRPr sz="2400"/>
          </a:p>
          <a:p>
            <a:pPr indent="-381000" lvl="0" marL="457200" rtl="0" algn="l">
              <a:spcBef>
                <a:spcPts val="0"/>
              </a:spcBef>
              <a:spcAft>
                <a:spcPts val="0"/>
              </a:spcAft>
              <a:buSzPts val="2400"/>
              <a:buChar char="●"/>
            </a:pPr>
            <a:r>
              <a:rPr lang="en" sz="2400"/>
              <a:t>Perhaps obtain more accurate food desert variable that emphasized healthy food over all food</a:t>
            </a:r>
            <a:endParaRPr sz="2400"/>
          </a:p>
          <a:p>
            <a:pPr indent="0" lvl="0" marL="0" rtl="0" algn="l">
              <a:spcBef>
                <a:spcPts val="1200"/>
              </a:spcBef>
              <a:spcAft>
                <a:spcPts val="12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Works Cited</a:t>
            </a:r>
            <a:endParaRPr/>
          </a:p>
        </p:txBody>
      </p:sp>
      <p:sp>
        <p:nvSpPr>
          <p:cNvPr id="333" name="Google Shape;333;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www.aecf.org/blog/exploring-americas-food-deserts</a:t>
            </a:r>
            <a:endParaRPr/>
          </a:p>
          <a:p>
            <a:pPr indent="0" lvl="0" marL="0" rtl="0" algn="l">
              <a:spcBef>
                <a:spcPts val="1200"/>
              </a:spcBef>
              <a:spcAft>
                <a:spcPts val="0"/>
              </a:spcAft>
              <a:buNone/>
            </a:pPr>
            <a:r>
              <a:rPr lang="en" u="sng">
                <a:solidFill>
                  <a:schemeClr val="hlink"/>
                </a:solidFill>
                <a:hlinkClick r:id="rId4"/>
              </a:rPr>
              <a:t>www.ers.usda.gov/data-products/food-environment-atlas/</a:t>
            </a:r>
            <a:r>
              <a:rPr lang="en"/>
              <a:t> </a:t>
            </a:r>
            <a:endParaRPr/>
          </a:p>
          <a:p>
            <a:pPr indent="0" lvl="0" marL="0" rtl="0" algn="l">
              <a:spcBef>
                <a:spcPts val="1200"/>
              </a:spcBef>
              <a:spcAft>
                <a:spcPts val="1200"/>
              </a:spcAft>
              <a:buNone/>
            </a:pPr>
            <a:r>
              <a:rPr lang="en" u="sng">
                <a:solidFill>
                  <a:schemeClr val="accent5"/>
                </a:solidFill>
              </a:rPr>
              <a:t>https://</a:t>
            </a:r>
            <a:r>
              <a:rPr lang="en" u="sng">
                <a:solidFill>
                  <a:schemeClr val="accent5"/>
                </a:solidFill>
              </a:rPr>
              <a:t>www.ers.usda.gov/webdocs/publications/45014/30940_err140.pdf</a:t>
            </a:r>
            <a:endParaRPr u="sng">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Food Deserts</a:t>
            </a:r>
            <a:endParaRPr/>
          </a:p>
        </p:txBody>
      </p:sp>
      <p:sp>
        <p:nvSpPr>
          <p:cNvPr id="135" name="Google Shape;135;p14"/>
          <p:cNvSpPr txBox="1"/>
          <p:nvPr>
            <p:ph idx="1" type="body"/>
          </p:nvPr>
        </p:nvSpPr>
        <p:spPr>
          <a:xfrm>
            <a:off x="398675" y="1735325"/>
            <a:ext cx="41733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In this project, we wished to examine the relationships of food deserts across the US</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Food deserts: geographic areas where residents have few to no convenient options for securing affordable and healthy foods — especially fresh fruits and vegetables</a:t>
            </a:r>
            <a:endParaRPr sz="1500"/>
          </a:p>
          <a:p>
            <a:pPr indent="0" lvl="0" marL="0" rtl="0" algn="l">
              <a:spcBef>
                <a:spcPts val="1200"/>
              </a:spcBef>
              <a:spcAft>
                <a:spcPts val="1200"/>
              </a:spcAft>
              <a:buNone/>
            </a:pPr>
            <a:r>
              <a:t/>
            </a:r>
            <a:endParaRPr/>
          </a:p>
        </p:txBody>
      </p:sp>
      <p:pic>
        <p:nvPicPr>
          <p:cNvPr id="136" name="Google Shape;136;p14"/>
          <p:cNvPicPr preferRelativeResize="0"/>
          <p:nvPr/>
        </p:nvPicPr>
        <p:blipFill>
          <a:blip r:embed="rId3">
            <a:alphaModFix/>
          </a:blip>
          <a:stretch>
            <a:fillRect/>
          </a:stretch>
        </p:blipFill>
        <p:spPr>
          <a:xfrm>
            <a:off x="4900175" y="1231200"/>
            <a:ext cx="3987299" cy="321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 1</a:t>
            </a:r>
            <a:endParaRPr/>
          </a:p>
        </p:txBody>
      </p:sp>
      <p:sp>
        <p:nvSpPr>
          <p:cNvPr id="142" name="Google Shape;142;p15"/>
          <p:cNvSpPr txBox="1"/>
          <p:nvPr>
            <p:ph idx="1" type="body"/>
          </p:nvPr>
        </p:nvSpPr>
        <p:spPr>
          <a:xfrm>
            <a:off x="311700" y="1454400"/>
            <a:ext cx="7820100" cy="36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8" u="sng"/>
              <a:t>Where do food deserts occur?</a:t>
            </a:r>
            <a:endParaRPr sz="1908" u="sng"/>
          </a:p>
          <a:p>
            <a:pPr indent="0" lvl="0" marL="0" rtl="0" algn="l">
              <a:spcBef>
                <a:spcPts val="1200"/>
              </a:spcBef>
              <a:spcAft>
                <a:spcPts val="0"/>
              </a:spcAft>
              <a:buNone/>
            </a:pPr>
            <a:r>
              <a:t/>
            </a:r>
            <a:endParaRPr sz="1908" u="sng"/>
          </a:p>
          <a:p>
            <a:pPr indent="0" lvl="0" marL="0" rtl="0" algn="l">
              <a:spcBef>
                <a:spcPts val="1200"/>
              </a:spcBef>
              <a:spcAft>
                <a:spcPts val="1200"/>
              </a:spcAft>
              <a:buNone/>
            </a:pPr>
            <a:r>
              <a:rPr lang="en" sz="1900"/>
              <a:t>To answer, we wished to compare the occurrence of food deserts to the following:</a:t>
            </a:r>
            <a:endParaRPr sz="1900"/>
          </a:p>
        </p:txBody>
      </p:sp>
      <p:sp>
        <p:nvSpPr>
          <p:cNvPr id="143" name="Google Shape;143;p15"/>
          <p:cNvSpPr txBox="1"/>
          <p:nvPr/>
        </p:nvSpPr>
        <p:spPr>
          <a:xfrm>
            <a:off x="423475" y="3112000"/>
            <a:ext cx="5365500" cy="1502700"/>
          </a:xfrm>
          <a:prstGeom prst="rect">
            <a:avLst/>
          </a:prstGeom>
          <a:noFill/>
          <a:ln>
            <a:noFill/>
          </a:ln>
        </p:spPr>
        <p:txBody>
          <a:bodyPr anchorCtr="0" anchor="t" bIns="91425" lIns="91425" spcFirstLastPara="1" rIns="91425" wrap="square" tIns="91425">
            <a:spAutoFit/>
          </a:bodyPr>
          <a:lstStyle/>
          <a:p>
            <a:pPr indent="-350794" lvl="0" marL="457200" rtl="0" algn="l">
              <a:lnSpc>
                <a:spcPct val="115000"/>
              </a:lnSpc>
              <a:spcBef>
                <a:spcPts val="0"/>
              </a:spcBef>
              <a:spcAft>
                <a:spcPts val="0"/>
              </a:spcAft>
              <a:buClr>
                <a:schemeClr val="dk2"/>
              </a:buClr>
              <a:buSzPts val="1924"/>
              <a:buFont typeface="Calibri"/>
              <a:buChar char="●"/>
            </a:pPr>
            <a:r>
              <a:rPr lang="en" sz="1924">
                <a:solidFill>
                  <a:schemeClr val="dk2"/>
                </a:solidFill>
                <a:latin typeface="Calibri"/>
                <a:ea typeface="Calibri"/>
                <a:cs typeface="Calibri"/>
                <a:sym typeface="Calibri"/>
              </a:rPr>
              <a:t>Population</a:t>
            </a:r>
            <a:endParaRPr sz="1924">
              <a:solidFill>
                <a:schemeClr val="dk2"/>
              </a:solidFill>
              <a:latin typeface="Calibri"/>
              <a:ea typeface="Calibri"/>
              <a:cs typeface="Calibri"/>
              <a:sym typeface="Calibri"/>
            </a:endParaRPr>
          </a:p>
          <a:p>
            <a:pPr indent="-350794" lvl="0" marL="457200" rtl="0" algn="l">
              <a:lnSpc>
                <a:spcPct val="115000"/>
              </a:lnSpc>
              <a:spcBef>
                <a:spcPts val="0"/>
              </a:spcBef>
              <a:spcAft>
                <a:spcPts val="0"/>
              </a:spcAft>
              <a:buClr>
                <a:schemeClr val="dk2"/>
              </a:buClr>
              <a:buSzPts val="1924"/>
              <a:buFont typeface="Calibri"/>
              <a:buChar char="●"/>
            </a:pPr>
            <a:r>
              <a:rPr lang="en" sz="1924">
                <a:solidFill>
                  <a:schemeClr val="dk2"/>
                </a:solidFill>
                <a:latin typeface="Calibri"/>
                <a:ea typeface="Calibri"/>
                <a:cs typeface="Calibri"/>
                <a:sym typeface="Calibri"/>
              </a:rPr>
              <a:t>Metro Status (city vs non-city)</a:t>
            </a:r>
            <a:endParaRPr sz="1924">
              <a:solidFill>
                <a:schemeClr val="dk2"/>
              </a:solidFill>
              <a:latin typeface="Calibri"/>
              <a:ea typeface="Calibri"/>
              <a:cs typeface="Calibri"/>
              <a:sym typeface="Calibri"/>
            </a:endParaRPr>
          </a:p>
          <a:p>
            <a:pPr indent="-350794" lvl="0" marL="457200" rtl="0" algn="l">
              <a:lnSpc>
                <a:spcPct val="115000"/>
              </a:lnSpc>
              <a:spcBef>
                <a:spcPts val="0"/>
              </a:spcBef>
              <a:spcAft>
                <a:spcPts val="0"/>
              </a:spcAft>
              <a:buClr>
                <a:schemeClr val="dk2"/>
              </a:buClr>
              <a:buSzPts val="1924"/>
              <a:buFont typeface="Calibri"/>
              <a:buChar char="●"/>
            </a:pPr>
            <a:r>
              <a:rPr lang="en" sz="1924">
                <a:solidFill>
                  <a:schemeClr val="dk2"/>
                </a:solidFill>
                <a:latin typeface="Calibri"/>
                <a:ea typeface="Calibri"/>
                <a:cs typeface="Calibri"/>
                <a:sym typeface="Calibri"/>
              </a:rPr>
              <a:t>Region (Northeast, Midwest, West, South)</a:t>
            </a:r>
            <a:endParaRPr sz="1924">
              <a:solidFill>
                <a:schemeClr val="dk2"/>
              </a:solidFill>
              <a:latin typeface="Calibri"/>
              <a:ea typeface="Calibri"/>
              <a:cs typeface="Calibri"/>
              <a:sym typeface="Calibri"/>
            </a:endParaRPr>
          </a:p>
          <a:p>
            <a:pPr indent="-350794" lvl="0" marL="457200" rtl="0" algn="l">
              <a:lnSpc>
                <a:spcPct val="115000"/>
              </a:lnSpc>
              <a:spcBef>
                <a:spcPts val="0"/>
              </a:spcBef>
              <a:spcAft>
                <a:spcPts val="0"/>
              </a:spcAft>
              <a:buClr>
                <a:schemeClr val="dk2"/>
              </a:buClr>
              <a:buSzPts val="1924"/>
              <a:buFont typeface="Calibri"/>
              <a:buChar char="●"/>
            </a:pPr>
            <a:r>
              <a:rPr lang="en" sz="1924">
                <a:solidFill>
                  <a:schemeClr val="dk2"/>
                </a:solidFill>
                <a:latin typeface="Calibri"/>
                <a:ea typeface="Calibri"/>
                <a:cs typeface="Calibri"/>
                <a:sym typeface="Calibri"/>
              </a:rPr>
              <a:t>Ethnicity</a:t>
            </a:r>
            <a:endParaRPr sz="900">
              <a:solidFill>
                <a:schemeClr val="dk2"/>
              </a:solidFill>
              <a:latin typeface="Calibri"/>
              <a:ea typeface="Calibri"/>
              <a:cs typeface="Calibri"/>
              <a:sym typeface="Calibri"/>
            </a:endParaRPr>
          </a:p>
        </p:txBody>
      </p:sp>
      <p:sp>
        <p:nvSpPr>
          <p:cNvPr id="144" name="Google Shape;144;p15"/>
          <p:cNvSpPr txBox="1"/>
          <p:nvPr/>
        </p:nvSpPr>
        <p:spPr>
          <a:xfrm>
            <a:off x="2094925" y="4556775"/>
            <a:ext cx="68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Adds research question about new york or state level analysis in general</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 2</a:t>
            </a:r>
            <a:endParaRPr/>
          </a:p>
        </p:txBody>
      </p:sp>
      <p:sp>
        <p:nvSpPr>
          <p:cNvPr id="150" name="Google Shape;150;p16"/>
          <p:cNvSpPr txBox="1"/>
          <p:nvPr>
            <p:ph idx="1" type="body"/>
          </p:nvPr>
        </p:nvSpPr>
        <p:spPr>
          <a:xfrm>
            <a:off x="322150" y="1467300"/>
            <a:ext cx="7820100" cy="22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8" u="sng"/>
              <a:t>How could our project be used to analyze specific areas?</a:t>
            </a:r>
            <a:endParaRPr sz="1908" u="sng"/>
          </a:p>
          <a:p>
            <a:pPr indent="0" lvl="0" marL="0" rtl="0" algn="l">
              <a:spcBef>
                <a:spcPts val="1200"/>
              </a:spcBef>
              <a:spcAft>
                <a:spcPts val="0"/>
              </a:spcAft>
              <a:buNone/>
            </a:pPr>
            <a:r>
              <a:t/>
            </a:r>
            <a:endParaRPr sz="1908"/>
          </a:p>
          <a:p>
            <a:pPr indent="0" lvl="0" marL="0" rtl="0" algn="l">
              <a:spcBef>
                <a:spcPts val="1200"/>
              </a:spcBef>
              <a:spcAft>
                <a:spcPts val="0"/>
              </a:spcAft>
              <a:buNone/>
            </a:pPr>
            <a:r>
              <a:rPr lang="en" sz="1900"/>
              <a:t>To answer, we will demonstrate our project with an analysis into a single state.</a:t>
            </a:r>
            <a:endParaRPr sz="1900"/>
          </a:p>
          <a:p>
            <a:pPr indent="0" lvl="0" marL="0" rtl="0" algn="l">
              <a:spcBef>
                <a:spcPts val="1200"/>
              </a:spcBef>
              <a:spcAft>
                <a:spcPts val="1200"/>
              </a:spcAft>
              <a:buNone/>
            </a:pPr>
            <a:r>
              <a:t/>
            </a:r>
            <a:endParaRPr/>
          </a:p>
        </p:txBody>
      </p:sp>
      <p:sp>
        <p:nvSpPr>
          <p:cNvPr id="151" name="Google Shape;151;p16"/>
          <p:cNvSpPr txBox="1"/>
          <p:nvPr/>
        </p:nvSpPr>
        <p:spPr>
          <a:xfrm>
            <a:off x="2094925" y="4556775"/>
            <a:ext cx="68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Adds research question about new york or state level analysis in general</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Scenario</a:t>
            </a:r>
            <a:endParaRPr/>
          </a:p>
        </p:txBody>
      </p:sp>
      <p:sp>
        <p:nvSpPr>
          <p:cNvPr id="157" name="Google Shape;157;p17"/>
          <p:cNvSpPr txBox="1"/>
          <p:nvPr>
            <p:ph idx="1" type="body"/>
          </p:nvPr>
        </p:nvSpPr>
        <p:spPr>
          <a:xfrm>
            <a:off x="311700" y="1365600"/>
            <a:ext cx="8520600" cy="3777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250"/>
              <a:t>--Data set source: </a:t>
            </a:r>
            <a:r>
              <a:rPr lang="en" sz="2250"/>
              <a:t>USDA Food Environment Atlas</a:t>
            </a:r>
            <a:endParaRPr sz="2250"/>
          </a:p>
          <a:p>
            <a:pPr indent="0" lvl="0" marL="0" rtl="0" algn="l">
              <a:spcBef>
                <a:spcPts val="1200"/>
              </a:spcBef>
              <a:spcAft>
                <a:spcPts val="0"/>
              </a:spcAft>
              <a:buNone/>
            </a:pPr>
            <a:r>
              <a:rPr lang="en" sz="2250"/>
              <a:t>--Contains various statistics for each county in the US</a:t>
            </a:r>
            <a:endParaRPr sz="2250"/>
          </a:p>
          <a:p>
            <a:pPr indent="0" lvl="0" marL="0" rtl="0" algn="l">
              <a:spcBef>
                <a:spcPts val="1200"/>
              </a:spcBef>
              <a:spcAft>
                <a:spcPts val="0"/>
              </a:spcAft>
              <a:buNone/>
            </a:pPr>
            <a:r>
              <a:rPr lang="en" sz="2250"/>
              <a:t>--Over 250 variables, including:</a:t>
            </a:r>
            <a:endParaRPr sz="2250"/>
          </a:p>
          <a:p>
            <a:pPr indent="-328612" lvl="0" marL="457200" rtl="0" algn="l">
              <a:spcBef>
                <a:spcPts val="1200"/>
              </a:spcBef>
              <a:spcAft>
                <a:spcPts val="0"/>
              </a:spcAft>
              <a:buSzPct val="100000"/>
              <a:buChar char="●"/>
            </a:pPr>
            <a:r>
              <a:rPr lang="en" sz="2250"/>
              <a:t>Food Choices</a:t>
            </a:r>
            <a:endParaRPr sz="2250"/>
          </a:p>
          <a:p>
            <a:pPr indent="-313055" lvl="1" marL="914400" rtl="0" algn="l">
              <a:spcBef>
                <a:spcPts val="0"/>
              </a:spcBef>
              <a:spcAft>
                <a:spcPts val="0"/>
              </a:spcAft>
              <a:buSzPct val="100000"/>
              <a:buChar char="○"/>
            </a:pPr>
            <a:r>
              <a:rPr lang="en" sz="1900"/>
              <a:t>Food store accessibility (access/proximity)</a:t>
            </a:r>
            <a:endParaRPr sz="1900"/>
          </a:p>
          <a:p>
            <a:pPr indent="-313055" lvl="1" marL="914400" rtl="0" algn="l">
              <a:spcBef>
                <a:spcPts val="0"/>
              </a:spcBef>
              <a:spcAft>
                <a:spcPts val="0"/>
              </a:spcAft>
              <a:buSzPct val="100000"/>
              <a:buChar char="○"/>
            </a:pPr>
            <a:r>
              <a:rPr lang="en" sz="1900"/>
              <a:t>Type of stores</a:t>
            </a:r>
            <a:endParaRPr sz="1900"/>
          </a:p>
          <a:p>
            <a:pPr indent="-313055" lvl="1" marL="914400" rtl="0" algn="l">
              <a:spcBef>
                <a:spcPts val="0"/>
              </a:spcBef>
              <a:spcAft>
                <a:spcPts val="0"/>
              </a:spcAft>
              <a:buSzPct val="100000"/>
              <a:buChar char="○"/>
            </a:pPr>
            <a:r>
              <a:rPr lang="en" sz="1900"/>
              <a:t>Availability</a:t>
            </a:r>
            <a:r>
              <a:rPr lang="en" sz="1900"/>
              <a:t> of fresh and local foods</a:t>
            </a:r>
            <a:endParaRPr sz="1900"/>
          </a:p>
          <a:p>
            <a:pPr indent="-328612" lvl="0" marL="457200" rtl="0" algn="l">
              <a:spcBef>
                <a:spcPts val="0"/>
              </a:spcBef>
              <a:spcAft>
                <a:spcPts val="0"/>
              </a:spcAft>
              <a:buSzPct val="100000"/>
              <a:buChar char="●"/>
            </a:pPr>
            <a:r>
              <a:rPr lang="en" sz="2250"/>
              <a:t>Health and </a:t>
            </a:r>
            <a:r>
              <a:rPr lang="en" sz="2250"/>
              <a:t>Wellbeing</a:t>
            </a:r>
            <a:endParaRPr sz="2250"/>
          </a:p>
          <a:p>
            <a:pPr indent="-313055" lvl="1" marL="914400" rtl="0" algn="l">
              <a:spcBef>
                <a:spcPts val="0"/>
              </a:spcBef>
              <a:spcAft>
                <a:spcPts val="0"/>
              </a:spcAft>
              <a:buSzPct val="100000"/>
              <a:buChar char="○"/>
            </a:pPr>
            <a:r>
              <a:rPr lang="en" sz="1900"/>
              <a:t>Obesity and diabetes rates</a:t>
            </a:r>
            <a:endParaRPr sz="1900"/>
          </a:p>
          <a:p>
            <a:pPr indent="-313055" lvl="1" marL="914400" rtl="0" algn="l">
              <a:spcBef>
                <a:spcPts val="0"/>
              </a:spcBef>
              <a:spcAft>
                <a:spcPts val="0"/>
              </a:spcAft>
              <a:buSzPct val="100000"/>
              <a:buChar char="○"/>
            </a:pPr>
            <a:r>
              <a:rPr lang="en" sz="1900"/>
              <a:t>Recreation and physical activity levels</a:t>
            </a:r>
            <a:endParaRPr sz="1900"/>
          </a:p>
          <a:p>
            <a:pPr indent="-328612" lvl="0" marL="457200" rtl="0" algn="l">
              <a:spcBef>
                <a:spcPts val="0"/>
              </a:spcBef>
              <a:spcAft>
                <a:spcPts val="0"/>
              </a:spcAft>
              <a:buSzPct val="100000"/>
              <a:buChar char="●"/>
            </a:pPr>
            <a:r>
              <a:rPr lang="en" sz="2250"/>
              <a:t>Community characteristics</a:t>
            </a:r>
            <a:endParaRPr sz="2250"/>
          </a:p>
          <a:p>
            <a:pPr indent="-313055" lvl="1" marL="914400" rtl="0" algn="l">
              <a:spcBef>
                <a:spcPts val="0"/>
              </a:spcBef>
              <a:spcAft>
                <a:spcPts val="0"/>
              </a:spcAft>
              <a:buSzPct val="100000"/>
              <a:buChar char="○"/>
            </a:pPr>
            <a:r>
              <a:rPr lang="en" sz="1900"/>
              <a:t>Metro/non-metro</a:t>
            </a:r>
            <a:endParaRPr sz="1900"/>
          </a:p>
          <a:p>
            <a:pPr indent="-313055" lvl="1" marL="914400" rtl="0" algn="l">
              <a:spcBef>
                <a:spcPts val="0"/>
              </a:spcBef>
              <a:spcAft>
                <a:spcPts val="0"/>
              </a:spcAft>
              <a:buSzPct val="100000"/>
              <a:buChar char="○"/>
            </a:pPr>
            <a:r>
              <a:rPr lang="en" sz="1900"/>
              <a:t>Ethnicity percentages</a:t>
            </a:r>
            <a:endParaRPr sz="1900"/>
          </a:p>
          <a:p>
            <a:pPr indent="-313055" lvl="1" marL="914400" rtl="0" algn="l">
              <a:spcBef>
                <a:spcPts val="0"/>
              </a:spcBef>
              <a:spcAft>
                <a:spcPts val="0"/>
              </a:spcAft>
              <a:buSzPct val="100000"/>
              <a:buChar char="○"/>
            </a:pPr>
            <a:r>
              <a:rPr lang="en" sz="1900"/>
              <a:t>Income and poverty</a:t>
            </a:r>
            <a:endParaRPr sz="1900"/>
          </a:p>
        </p:txBody>
      </p:sp>
      <p:pic>
        <p:nvPicPr>
          <p:cNvPr id="158" name="Google Shape;158;p17"/>
          <p:cNvPicPr preferRelativeResize="0"/>
          <p:nvPr/>
        </p:nvPicPr>
        <p:blipFill>
          <a:blip r:embed="rId3">
            <a:alphaModFix/>
          </a:blip>
          <a:stretch>
            <a:fillRect/>
          </a:stretch>
        </p:blipFill>
        <p:spPr>
          <a:xfrm>
            <a:off x="4825700" y="1724000"/>
            <a:ext cx="4052549" cy="306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of Interest</a:t>
            </a:r>
            <a:endParaRPr/>
          </a:p>
        </p:txBody>
      </p:sp>
      <p:sp>
        <p:nvSpPr>
          <p:cNvPr id="164" name="Google Shape;164;p18"/>
          <p:cNvSpPr txBox="1"/>
          <p:nvPr>
            <p:ph idx="1" type="body"/>
          </p:nvPr>
        </p:nvSpPr>
        <p:spPr>
          <a:xfrm>
            <a:off x="819150" y="1353550"/>
            <a:ext cx="7505700" cy="281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2015 Census Population</a:t>
            </a:r>
            <a:endParaRPr sz="1800"/>
          </a:p>
          <a:p>
            <a:pPr indent="-342900" lvl="0" marL="457200" rtl="0" algn="l">
              <a:spcBef>
                <a:spcPts val="0"/>
              </a:spcBef>
              <a:spcAft>
                <a:spcPts val="0"/>
              </a:spcAft>
              <a:buSzPts val="1800"/>
              <a:buChar char="●"/>
            </a:pPr>
            <a:r>
              <a:rPr lang="en" sz="1800"/>
              <a:t>Metro Status</a:t>
            </a:r>
            <a:endParaRPr sz="1800"/>
          </a:p>
          <a:p>
            <a:pPr indent="-342900" lvl="0" marL="457200" rtl="0" algn="l">
              <a:spcBef>
                <a:spcPts val="0"/>
              </a:spcBef>
              <a:spcAft>
                <a:spcPts val="0"/>
              </a:spcAft>
              <a:buSzPts val="1800"/>
              <a:buChar char="●"/>
            </a:pPr>
            <a:r>
              <a:rPr lang="en" sz="1800"/>
              <a:t>Region</a:t>
            </a:r>
            <a:endParaRPr sz="1800"/>
          </a:p>
          <a:p>
            <a:pPr indent="-342900" lvl="0" marL="457200" rtl="0" algn="l">
              <a:spcBef>
                <a:spcPts val="0"/>
              </a:spcBef>
              <a:spcAft>
                <a:spcPts val="0"/>
              </a:spcAft>
              <a:buSzPts val="1800"/>
              <a:buChar char="●"/>
            </a:pPr>
            <a:r>
              <a:rPr lang="en" sz="1800"/>
              <a:t>Ethnicity Percentages</a:t>
            </a:r>
            <a:endParaRPr sz="1800"/>
          </a:p>
          <a:p>
            <a:pPr indent="0" lvl="0" marL="45720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u="sng"/>
              <a:t>Percentage of low income, low access to food</a:t>
            </a:r>
            <a:endParaRPr sz="1800" u="sng"/>
          </a:p>
          <a:p>
            <a:pPr indent="0" lvl="0" marL="457200" rtl="0" algn="l">
              <a:spcBef>
                <a:spcPts val="1200"/>
              </a:spcBef>
              <a:spcAft>
                <a:spcPts val="0"/>
              </a:spcAft>
              <a:buNone/>
            </a:pPr>
            <a:r>
              <a:rPr lang="en" sz="1800"/>
              <a:t>--Variable that measures what percent of the population is classified as having a low income and low access to food</a:t>
            </a:r>
            <a:endParaRPr sz="1800"/>
          </a:p>
          <a:p>
            <a:pPr indent="0" lvl="0" marL="457200" rtl="0" algn="l">
              <a:spcBef>
                <a:spcPts val="1200"/>
              </a:spcBef>
              <a:spcAft>
                <a:spcPts val="1200"/>
              </a:spcAft>
              <a:buNone/>
            </a:pPr>
            <a:r>
              <a:rPr lang="en" sz="1800"/>
              <a:t>--Used this to measure food deserts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655425" y="53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Pipeline</a:t>
            </a:r>
            <a:endParaRPr/>
          </a:p>
        </p:txBody>
      </p:sp>
      <p:sp>
        <p:nvSpPr>
          <p:cNvPr id="170" name="Google Shape;170;p19"/>
          <p:cNvSpPr/>
          <p:nvPr/>
        </p:nvSpPr>
        <p:spPr>
          <a:xfrm rot="-711236">
            <a:off x="6008550" y="3008201"/>
            <a:ext cx="1350909" cy="57662"/>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1" name="Google Shape;171;p19"/>
          <p:cNvSpPr/>
          <p:nvPr/>
        </p:nvSpPr>
        <p:spPr>
          <a:xfrm flipH="1" rot="711236">
            <a:off x="4723812" y="3008201"/>
            <a:ext cx="1350909" cy="57662"/>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72" name="Google Shape;172;p19"/>
          <p:cNvGrpSpPr/>
          <p:nvPr/>
        </p:nvGrpSpPr>
        <p:grpSpPr>
          <a:xfrm>
            <a:off x="4905325" y="3064244"/>
            <a:ext cx="2160000" cy="1467631"/>
            <a:chOff x="5572975" y="2541798"/>
            <a:chExt cx="2160000" cy="1467631"/>
          </a:xfrm>
        </p:grpSpPr>
        <p:sp>
          <p:nvSpPr>
            <p:cNvPr id="173" name="Google Shape;173;p19"/>
            <p:cNvSpPr/>
            <p:nvPr/>
          </p:nvSpPr>
          <p:spPr>
            <a:xfrm rot="-1789476">
              <a:off x="6572742" y="2571072"/>
              <a:ext cx="160451" cy="160451"/>
            </a:xfrm>
            <a:prstGeom prst="ellipse">
              <a:avLst/>
            </a:prstGeom>
            <a:solidFill>
              <a:srgbClr val="FFFFFF"/>
            </a:solid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4" name="Google Shape;174;p19"/>
            <p:cNvSpPr txBox="1"/>
            <p:nvPr/>
          </p:nvSpPr>
          <p:spPr>
            <a:xfrm>
              <a:off x="6182425" y="2760804"/>
              <a:ext cx="941100" cy="49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3"/>
                  </a:solidFill>
                  <a:latin typeface="Calibri"/>
                  <a:ea typeface="Calibri"/>
                  <a:cs typeface="Calibri"/>
                  <a:sym typeface="Calibri"/>
                </a:rPr>
                <a:t>Results</a:t>
              </a:r>
              <a:endParaRPr b="1" sz="1600">
                <a:solidFill>
                  <a:schemeClr val="accent3"/>
                </a:solidFill>
                <a:latin typeface="Calibri"/>
                <a:ea typeface="Calibri"/>
                <a:cs typeface="Calibri"/>
                <a:sym typeface="Calibri"/>
              </a:endParaRPr>
            </a:p>
          </p:txBody>
        </p:sp>
        <p:sp>
          <p:nvSpPr>
            <p:cNvPr id="175" name="Google Shape;175;p19"/>
            <p:cNvSpPr/>
            <p:nvPr/>
          </p:nvSpPr>
          <p:spPr>
            <a:xfrm>
              <a:off x="5572975" y="3215329"/>
              <a:ext cx="2160000" cy="794100"/>
            </a:xfrm>
            <a:prstGeom prst="roundRect">
              <a:avLst>
                <a:gd fmla="val 4485"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6" name="Google Shape;176;p19"/>
            <p:cNvSpPr/>
            <p:nvPr/>
          </p:nvSpPr>
          <p:spPr>
            <a:xfrm>
              <a:off x="6607975" y="3156764"/>
              <a:ext cx="90000" cy="675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
        <p:nvSpPr>
          <p:cNvPr id="177" name="Google Shape;177;p19"/>
          <p:cNvSpPr/>
          <p:nvPr/>
        </p:nvSpPr>
        <p:spPr>
          <a:xfrm rot="-711236">
            <a:off x="3442738" y="3008201"/>
            <a:ext cx="1350909" cy="57662"/>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78" name="Google Shape;178;p19"/>
          <p:cNvGrpSpPr/>
          <p:nvPr/>
        </p:nvGrpSpPr>
        <p:grpSpPr>
          <a:xfrm>
            <a:off x="3656775" y="1596200"/>
            <a:ext cx="2160000" cy="1413625"/>
            <a:chOff x="4190175" y="1053071"/>
            <a:chExt cx="2160000" cy="1413625"/>
          </a:xfrm>
        </p:grpSpPr>
        <p:sp>
          <p:nvSpPr>
            <p:cNvPr id="179" name="Google Shape;179;p19"/>
            <p:cNvSpPr/>
            <p:nvPr/>
          </p:nvSpPr>
          <p:spPr>
            <a:xfrm rot="-1789476">
              <a:off x="5185416" y="2276970"/>
              <a:ext cx="160451" cy="160451"/>
            </a:xfrm>
            <a:prstGeom prst="ellipse">
              <a:avLst/>
            </a:prstGeom>
            <a:solidFill>
              <a:srgbClr val="FFFFFF"/>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0" name="Google Shape;180;p19"/>
            <p:cNvSpPr txBox="1"/>
            <p:nvPr/>
          </p:nvSpPr>
          <p:spPr>
            <a:xfrm>
              <a:off x="4790625" y="1857929"/>
              <a:ext cx="959100" cy="49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2"/>
                  </a:solidFill>
                  <a:latin typeface="Calibri"/>
                  <a:ea typeface="Calibri"/>
                  <a:cs typeface="Calibri"/>
                  <a:sym typeface="Calibri"/>
                </a:rPr>
                <a:t>Analysis</a:t>
              </a:r>
              <a:endParaRPr b="1" sz="1600">
                <a:solidFill>
                  <a:schemeClr val="accent2"/>
                </a:solidFill>
                <a:latin typeface="Calibri"/>
                <a:ea typeface="Calibri"/>
                <a:cs typeface="Calibri"/>
                <a:sym typeface="Calibri"/>
              </a:endParaRPr>
            </a:p>
          </p:txBody>
        </p:sp>
        <p:sp>
          <p:nvSpPr>
            <p:cNvPr id="181" name="Google Shape;181;p19"/>
            <p:cNvSpPr/>
            <p:nvPr/>
          </p:nvSpPr>
          <p:spPr>
            <a:xfrm>
              <a:off x="4190175" y="1053071"/>
              <a:ext cx="2160000" cy="794100"/>
            </a:xfrm>
            <a:prstGeom prst="roundRect">
              <a:avLst>
                <a:gd fmla="val 448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82" name="Google Shape;182;p19"/>
            <p:cNvSpPr/>
            <p:nvPr/>
          </p:nvSpPr>
          <p:spPr>
            <a:xfrm rot="10800000">
              <a:off x="5220625" y="1842836"/>
              <a:ext cx="90000" cy="675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
        <p:nvSpPr>
          <p:cNvPr id="183" name="Google Shape;183;p19"/>
          <p:cNvSpPr/>
          <p:nvPr/>
        </p:nvSpPr>
        <p:spPr>
          <a:xfrm flipH="1" rot="711236">
            <a:off x="2151058" y="3008201"/>
            <a:ext cx="1350909" cy="57662"/>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84" name="Google Shape;184;p19"/>
          <p:cNvGrpSpPr/>
          <p:nvPr/>
        </p:nvGrpSpPr>
        <p:grpSpPr>
          <a:xfrm>
            <a:off x="2395850" y="3064244"/>
            <a:ext cx="2160000" cy="1476556"/>
            <a:chOff x="2798338" y="2541798"/>
            <a:chExt cx="2160000" cy="1476556"/>
          </a:xfrm>
        </p:grpSpPr>
        <p:sp>
          <p:nvSpPr>
            <p:cNvPr id="185" name="Google Shape;185;p19"/>
            <p:cNvSpPr txBox="1"/>
            <p:nvPr/>
          </p:nvSpPr>
          <p:spPr>
            <a:xfrm>
              <a:off x="3168038" y="2735579"/>
              <a:ext cx="1404600" cy="37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1"/>
                  </a:solidFill>
                  <a:latin typeface="Calibri"/>
                  <a:ea typeface="Calibri"/>
                  <a:cs typeface="Calibri"/>
                  <a:sym typeface="Calibri"/>
                </a:rPr>
                <a:t>Cleaning</a:t>
              </a:r>
              <a:endParaRPr b="1" sz="1600">
                <a:solidFill>
                  <a:schemeClr val="accent1"/>
                </a:solidFill>
                <a:latin typeface="Calibri"/>
                <a:ea typeface="Calibri"/>
                <a:cs typeface="Calibri"/>
                <a:sym typeface="Calibri"/>
              </a:endParaRPr>
            </a:p>
          </p:txBody>
        </p:sp>
        <p:sp>
          <p:nvSpPr>
            <p:cNvPr id="186" name="Google Shape;186;p19"/>
            <p:cNvSpPr/>
            <p:nvPr/>
          </p:nvSpPr>
          <p:spPr>
            <a:xfrm rot="-1789476">
              <a:off x="3798091" y="2571072"/>
              <a:ext cx="160451" cy="160451"/>
            </a:xfrm>
            <a:prstGeom prst="ellipse">
              <a:avLst/>
            </a:prstGeom>
            <a:solidFill>
              <a:srgbClr val="FFFFFF"/>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7" name="Google Shape;187;p19"/>
            <p:cNvSpPr/>
            <p:nvPr/>
          </p:nvSpPr>
          <p:spPr>
            <a:xfrm>
              <a:off x="2798338" y="3224254"/>
              <a:ext cx="2160000" cy="794100"/>
            </a:xfrm>
            <a:prstGeom prst="roundRect">
              <a:avLst>
                <a:gd fmla="val 448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88" name="Google Shape;188;p19"/>
            <p:cNvSpPr/>
            <p:nvPr/>
          </p:nvSpPr>
          <p:spPr>
            <a:xfrm>
              <a:off x="3833325" y="3156764"/>
              <a:ext cx="90000" cy="675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
        <p:nvSpPr>
          <p:cNvPr id="189" name="Google Shape;189;p19"/>
          <p:cNvSpPr/>
          <p:nvPr/>
        </p:nvSpPr>
        <p:spPr>
          <a:xfrm rot="-711236">
            <a:off x="876933" y="3008201"/>
            <a:ext cx="1350909" cy="57662"/>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0" name="Google Shape;190;p19"/>
          <p:cNvSpPr/>
          <p:nvPr/>
        </p:nvSpPr>
        <p:spPr>
          <a:xfrm>
            <a:off x="7321775" y="2848150"/>
            <a:ext cx="1026000" cy="114300"/>
          </a:xfrm>
          <a:prstGeom prst="rightArrow">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91" name="Google Shape;191;p19"/>
          <p:cNvGrpSpPr/>
          <p:nvPr/>
        </p:nvGrpSpPr>
        <p:grpSpPr>
          <a:xfrm>
            <a:off x="1106200" y="1596200"/>
            <a:ext cx="2160000" cy="1413625"/>
            <a:chOff x="1411000" y="976871"/>
            <a:chExt cx="2160000" cy="1413625"/>
          </a:xfrm>
        </p:grpSpPr>
        <p:sp>
          <p:nvSpPr>
            <p:cNvPr id="192" name="Google Shape;192;p19"/>
            <p:cNvSpPr/>
            <p:nvPr/>
          </p:nvSpPr>
          <p:spPr>
            <a:xfrm>
              <a:off x="1411000" y="976871"/>
              <a:ext cx="2160000" cy="794100"/>
            </a:xfrm>
            <a:prstGeom prst="roundRect">
              <a:avLst>
                <a:gd fmla="val 4485"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93" name="Google Shape;193;p19"/>
            <p:cNvSpPr txBox="1"/>
            <p:nvPr/>
          </p:nvSpPr>
          <p:spPr>
            <a:xfrm>
              <a:off x="1690300" y="1795171"/>
              <a:ext cx="1624200" cy="45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accent5"/>
                  </a:solidFill>
                  <a:latin typeface="Calibri"/>
                  <a:ea typeface="Calibri"/>
                  <a:cs typeface="Calibri"/>
                  <a:sym typeface="Calibri"/>
                </a:rPr>
                <a:t>Acquisition</a:t>
              </a:r>
              <a:endParaRPr b="1" sz="1600">
                <a:solidFill>
                  <a:schemeClr val="accent5"/>
                </a:solidFill>
                <a:latin typeface="Calibri"/>
                <a:ea typeface="Calibri"/>
                <a:cs typeface="Calibri"/>
                <a:sym typeface="Calibri"/>
              </a:endParaRPr>
            </a:p>
          </p:txBody>
        </p:sp>
        <p:sp>
          <p:nvSpPr>
            <p:cNvPr id="194" name="Google Shape;194;p19"/>
            <p:cNvSpPr/>
            <p:nvPr/>
          </p:nvSpPr>
          <p:spPr>
            <a:xfrm rot="10800000">
              <a:off x="2448800" y="1766636"/>
              <a:ext cx="90000" cy="675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5" name="Google Shape;195;p19"/>
            <p:cNvSpPr/>
            <p:nvPr/>
          </p:nvSpPr>
          <p:spPr>
            <a:xfrm rot="-1789476">
              <a:off x="2410765" y="2200770"/>
              <a:ext cx="160451" cy="160451"/>
            </a:xfrm>
            <a:prstGeom prst="ellipse">
              <a:avLst/>
            </a:prstGeom>
            <a:solidFill>
              <a:srgbClr val="FFFFFF"/>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
        <p:nvSpPr>
          <p:cNvPr id="196" name="Google Shape;196;p19"/>
          <p:cNvSpPr txBox="1"/>
          <p:nvPr/>
        </p:nvSpPr>
        <p:spPr>
          <a:xfrm>
            <a:off x="1106200" y="1596200"/>
            <a:ext cx="21600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solidFill>
                  <a:schemeClr val="dk1"/>
                </a:solidFill>
                <a:latin typeface="Calibri"/>
                <a:ea typeface="Calibri"/>
                <a:cs typeface="Calibri"/>
                <a:sym typeface="Calibri"/>
              </a:rPr>
              <a:t>Source data from USDA, load into Python, preliminary analysis, evaluate quality</a:t>
            </a:r>
            <a:endParaRPr sz="1200">
              <a:solidFill>
                <a:schemeClr val="dk1"/>
              </a:solidFill>
              <a:latin typeface="Calibri"/>
              <a:ea typeface="Calibri"/>
              <a:cs typeface="Calibri"/>
              <a:sym typeface="Calibri"/>
            </a:endParaRPr>
          </a:p>
        </p:txBody>
      </p:sp>
      <p:sp>
        <p:nvSpPr>
          <p:cNvPr id="197" name="Google Shape;197;p19"/>
          <p:cNvSpPr txBox="1"/>
          <p:nvPr/>
        </p:nvSpPr>
        <p:spPr>
          <a:xfrm>
            <a:off x="2395850" y="3713250"/>
            <a:ext cx="21600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solidFill>
                  <a:schemeClr val="dk1"/>
                </a:solidFill>
                <a:latin typeface="Calibri"/>
                <a:ea typeface="Calibri"/>
                <a:cs typeface="Calibri"/>
                <a:sym typeface="Calibri"/>
              </a:rPr>
              <a:t>Transform</a:t>
            </a:r>
            <a:r>
              <a:rPr lang="en" sz="1200">
                <a:solidFill>
                  <a:schemeClr val="dk1"/>
                </a:solidFill>
                <a:latin typeface="Calibri"/>
                <a:ea typeface="Calibri"/>
                <a:cs typeface="Calibri"/>
                <a:sym typeface="Calibri"/>
              </a:rPr>
              <a:t> data, clean columns, and address inconsistencies in the data</a:t>
            </a:r>
            <a:endParaRPr>
              <a:latin typeface="Calibri"/>
              <a:ea typeface="Calibri"/>
              <a:cs typeface="Calibri"/>
              <a:sym typeface="Calibri"/>
            </a:endParaRPr>
          </a:p>
        </p:txBody>
      </p:sp>
      <p:sp>
        <p:nvSpPr>
          <p:cNvPr id="198" name="Google Shape;198;p19"/>
          <p:cNvSpPr txBox="1"/>
          <p:nvPr/>
        </p:nvSpPr>
        <p:spPr>
          <a:xfrm>
            <a:off x="3656775" y="1596200"/>
            <a:ext cx="21600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solidFill>
                  <a:schemeClr val="dk1"/>
                </a:solidFill>
                <a:latin typeface="Calibri"/>
                <a:ea typeface="Calibri"/>
                <a:cs typeface="Calibri"/>
                <a:sym typeface="Calibri"/>
              </a:rPr>
              <a:t>Perform data </a:t>
            </a:r>
            <a:r>
              <a:rPr lang="en" sz="1200">
                <a:solidFill>
                  <a:schemeClr val="dk1"/>
                </a:solidFill>
                <a:latin typeface="Calibri"/>
                <a:ea typeface="Calibri"/>
                <a:cs typeface="Calibri"/>
                <a:sym typeface="Calibri"/>
              </a:rPr>
              <a:t>analysis</a:t>
            </a:r>
            <a:r>
              <a:rPr lang="en" sz="1200">
                <a:solidFill>
                  <a:schemeClr val="dk1"/>
                </a:solidFill>
                <a:latin typeface="Calibri"/>
                <a:ea typeface="Calibri"/>
                <a:cs typeface="Calibri"/>
                <a:sym typeface="Calibri"/>
              </a:rPr>
              <a:t> to process the data and identify variables of interest</a:t>
            </a:r>
            <a:endParaRPr>
              <a:latin typeface="Calibri"/>
              <a:ea typeface="Calibri"/>
              <a:cs typeface="Calibri"/>
              <a:sym typeface="Calibri"/>
            </a:endParaRPr>
          </a:p>
        </p:txBody>
      </p:sp>
      <p:sp>
        <p:nvSpPr>
          <p:cNvPr id="199" name="Google Shape;199;p19"/>
          <p:cNvSpPr txBox="1"/>
          <p:nvPr/>
        </p:nvSpPr>
        <p:spPr>
          <a:xfrm>
            <a:off x="7065325" y="3009825"/>
            <a:ext cx="1628100" cy="49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600">
                <a:solidFill>
                  <a:schemeClr val="dk2"/>
                </a:solidFill>
                <a:latin typeface="Calibri"/>
                <a:ea typeface="Calibri"/>
                <a:cs typeface="Calibri"/>
                <a:sym typeface="Calibri"/>
              </a:rPr>
              <a:t>Future Work...</a:t>
            </a:r>
            <a:endParaRPr b="1" sz="1600">
              <a:solidFill>
                <a:schemeClr val="dk2"/>
              </a:solidFill>
              <a:latin typeface="Calibri"/>
              <a:ea typeface="Calibri"/>
              <a:cs typeface="Calibri"/>
              <a:sym typeface="Calibri"/>
            </a:endParaRPr>
          </a:p>
        </p:txBody>
      </p:sp>
      <p:sp>
        <p:nvSpPr>
          <p:cNvPr id="200" name="Google Shape;200;p19"/>
          <p:cNvSpPr txBox="1"/>
          <p:nvPr/>
        </p:nvSpPr>
        <p:spPr>
          <a:xfrm>
            <a:off x="4905325" y="3746700"/>
            <a:ext cx="21600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200">
                <a:solidFill>
                  <a:schemeClr val="dk1"/>
                </a:solidFill>
                <a:latin typeface="Calibri"/>
                <a:ea typeface="Calibri"/>
                <a:cs typeface="Calibri"/>
                <a:sym typeface="Calibri"/>
              </a:rPr>
              <a:t>Create visualizations to make meaning of and communicate results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655425" y="53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pic>
        <p:nvPicPr>
          <p:cNvPr id="206" name="Google Shape;206;p20"/>
          <p:cNvPicPr preferRelativeResize="0"/>
          <p:nvPr/>
        </p:nvPicPr>
        <p:blipFill>
          <a:blip r:embed="rId3">
            <a:alphaModFix/>
          </a:blip>
          <a:stretch>
            <a:fillRect/>
          </a:stretch>
        </p:blipFill>
        <p:spPr>
          <a:xfrm>
            <a:off x="4358574" y="270575"/>
            <a:ext cx="4531901" cy="1729400"/>
          </a:xfrm>
          <a:prstGeom prst="rect">
            <a:avLst/>
          </a:prstGeom>
          <a:noFill/>
          <a:ln cap="flat" cmpd="sng" w="28575">
            <a:solidFill>
              <a:schemeClr val="dk2"/>
            </a:solidFill>
            <a:prstDash val="solid"/>
            <a:round/>
            <a:headEnd len="sm" w="sm" type="none"/>
            <a:tailEnd len="sm" w="sm" type="none"/>
          </a:ln>
        </p:spPr>
      </p:pic>
      <p:grpSp>
        <p:nvGrpSpPr>
          <p:cNvPr id="207" name="Google Shape;207;p20"/>
          <p:cNvGrpSpPr/>
          <p:nvPr/>
        </p:nvGrpSpPr>
        <p:grpSpPr>
          <a:xfrm>
            <a:off x="-318724" y="2100183"/>
            <a:ext cx="5993254" cy="586897"/>
            <a:chOff x="630730" y="880977"/>
            <a:chExt cx="7380855" cy="731700"/>
          </a:xfrm>
        </p:grpSpPr>
        <p:sp>
          <p:nvSpPr>
            <p:cNvPr id="208" name="Google Shape;208;p20"/>
            <p:cNvSpPr txBox="1"/>
            <p:nvPr/>
          </p:nvSpPr>
          <p:spPr>
            <a:xfrm>
              <a:off x="630730" y="931175"/>
              <a:ext cx="2084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85631"/>
                  </a:solidFill>
                  <a:latin typeface="Calibri"/>
                  <a:ea typeface="Calibri"/>
                  <a:cs typeface="Calibri"/>
                  <a:sym typeface="Calibri"/>
                </a:rPr>
                <a:t>1 </a:t>
              </a:r>
              <a:endParaRPr sz="4200">
                <a:solidFill>
                  <a:srgbClr val="085631"/>
                </a:solidFill>
                <a:latin typeface="Calibri"/>
                <a:ea typeface="Calibri"/>
                <a:cs typeface="Calibri"/>
                <a:sym typeface="Calibri"/>
              </a:endParaRPr>
            </a:p>
          </p:txBody>
        </p:sp>
        <p:sp>
          <p:nvSpPr>
            <p:cNvPr id="209" name="Google Shape;209;p20"/>
            <p:cNvSpPr/>
            <p:nvPr/>
          </p:nvSpPr>
          <p:spPr>
            <a:xfrm>
              <a:off x="2789785" y="880977"/>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0" name="Google Shape;210;p20"/>
            <p:cNvSpPr txBox="1"/>
            <p:nvPr/>
          </p:nvSpPr>
          <p:spPr>
            <a:xfrm>
              <a:off x="2914380" y="965246"/>
              <a:ext cx="50274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Clean state column to handle extra spaces</a:t>
              </a:r>
              <a:endParaRPr sz="1600">
                <a:solidFill>
                  <a:srgbClr val="FFFFFF"/>
                </a:solidFill>
                <a:latin typeface="Calibri"/>
                <a:ea typeface="Calibri"/>
                <a:cs typeface="Calibri"/>
                <a:sym typeface="Calibri"/>
              </a:endParaRPr>
            </a:p>
          </p:txBody>
        </p:sp>
      </p:grpSp>
      <p:grpSp>
        <p:nvGrpSpPr>
          <p:cNvPr id="211" name="Google Shape;211;p20"/>
          <p:cNvGrpSpPr/>
          <p:nvPr/>
        </p:nvGrpSpPr>
        <p:grpSpPr>
          <a:xfrm>
            <a:off x="20304" y="3516250"/>
            <a:ext cx="5654301" cy="586897"/>
            <a:chOff x="1048253" y="2646426"/>
            <a:chExt cx="6963425" cy="731700"/>
          </a:xfrm>
        </p:grpSpPr>
        <p:sp>
          <p:nvSpPr>
            <p:cNvPr id="212" name="Google Shape;212;p20"/>
            <p:cNvSpPr txBox="1"/>
            <p:nvPr/>
          </p:nvSpPr>
          <p:spPr>
            <a:xfrm>
              <a:off x="1048253" y="2696625"/>
              <a:ext cx="16668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B7743"/>
                  </a:solidFill>
                  <a:latin typeface="Calibri"/>
                  <a:ea typeface="Calibri"/>
                  <a:cs typeface="Calibri"/>
                  <a:sym typeface="Calibri"/>
                </a:rPr>
                <a:t>3</a:t>
              </a:r>
              <a:endParaRPr sz="4200">
                <a:solidFill>
                  <a:srgbClr val="0B7743"/>
                </a:solidFill>
                <a:latin typeface="Calibri"/>
                <a:ea typeface="Calibri"/>
                <a:cs typeface="Calibri"/>
                <a:sym typeface="Calibri"/>
              </a:endParaRPr>
            </a:p>
          </p:txBody>
        </p:sp>
        <p:sp>
          <p:nvSpPr>
            <p:cNvPr id="213" name="Google Shape;213;p20"/>
            <p:cNvSpPr/>
            <p:nvPr/>
          </p:nvSpPr>
          <p:spPr>
            <a:xfrm>
              <a:off x="2789780" y="2646426"/>
              <a:ext cx="52218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4" name="Google Shape;214;p20"/>
            <p:cNvSpPr txBox="1"/>
            <p:nvPr/>
          </p:nvSpPr>
          <p:spPr>
            <a:xfrm>
              <a:off x="2914378" y="2852978"/>
              <a:ext cx="50973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Reformat data so 1 row for each FIPS code and each variable is a column</a:t>
              </a:r>
              <a:endParaRPr sz="1600">
                <a:solidFill>
                  <a:srgbClr val="FFFFFF"/>
                </a:solidFill>
                <a:latin typeface="Calibri"/>
                <a:ea typeface="Calibri"/>
                <a:cs typeface="Calibri"/>
                <a:sym typeface="Calibri"/>
              </a:endParaRPr>
            </a:p>
          </p:txBody>
        </p:sp>
      </p:grpSp>
      <p:grpSp>
        <p:nvGrpSpPr>
          <p:cNvPr id="215" name="Google Shape;215;p20"/>
          <p:cNvGrpSpPr/>
          <p:nvPr/>
        </p:nvGrpSpPr>
        <p:grpSpPr>
          <a:xfrm>
            <a:off x="130885" y="4225625"/>
            <a:ext cx="5543722" cy="586897"/>
            <a:chOff x="1184436" y="3530823"/>
            <a:chExt cx="6827244" cy="731700"/>
          </a:xfrm>
        </p:grpSpPr>
        <p:sp>
          <p:nvSpPr>
            <p:cNvPr id="216" name="Google Shape;216;p20"/>
            <p:cNvSpPr txBox="1"/>
            <p:nvPr/>
          </p:nvSpPr>
          <p:spPr>
            <a:xfrm>
              <a:off x="1184436" y="3581001"/>
              <a:ext cx="15306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C8148"/>
                  </a:solidFill>
                  <a:latin typeface="Calibri"/>
                  <a:ea typeface="Calibri"/>
                  <a:cs typeface="Calibri"/>
                  <a:sym typeface="Calibri"/>
                </a:rPr>
                <a:t>4</a:t>
              </a:r>
              <a:endParaRPr sz="4200">
                <a:solidFill>
                  <a:srgbClr val="0C8148"/>
                </a:solidFill>
                <a:latin typeface="Calibri"/>
                <a:ea typeface="Calibri"/>
                <a:cs typeface="Calibri"/>
                <a:sym typeface="Calibri"/>
              </a:endParaRPr>
            </a:p>
          </p:txBody>
        </p:sp>
        <p:sp>
          <p:nvSpPr>
            <p:cNvPr id="217" name="Google Shape;217;p20"/>
            <p:cNvSpPr/>
            <p:nvPr/>
          </p:nvSpPr>
          <p:spPr>
            <a:xfrm>
              <a:off x="2789779" y="3530823"/>
              <a:ext cx="5221800" cy="731700"/>
            </a:xfrm>
            <a:prstGeom prst="rect">
              <a:avLst/>
            </a:prstGeom>
            <a:solidFill>
              <a:srgbClr val="0C814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8" name="Google Shape;218;p20"/>
            <p:cNvSpPr txBox="1"/>
            <p:nvPr/>
          </p:nvSpPr>
          <p:spPr>
            <a:xfrm>
              <a:off x="2914381" y="3737375"/>
              <a:ext cx="50973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Split county and state level data into two separate dataframes</a:t>
              </a:r>
              <a:endParaRPr sz="1600">
                <a:solidFill>
                  <a:srgbClr val="FFFFFF"/>
                </a:solidFill>
                <a:latin typeface="Calibri"/>
                <a:ea typeface="Calibri"/>
                <a:cs typeface="Calibri"/>
                <a:sym typeface="Calibri"/>
              </a:endParaRPr>
            </a:p>
          </p:txBody>
        </p:sp>
      </p:grpSp>
      <p:sp>
        <p:nvSpPr>
          <p:cNvPr id="219" name="Google Shape;219;p20"/>
          <p:cNvSpPr txBox="1"/>
          <p:nvPr/>
        </p:nvSpPr>
        <p:spPr>
          <a:xfrm>
            <a:off x="807825" y="1092475"/>
            <a:ext cx="3550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rPr>
              <a:t>Wrote a class with methods for each data cleaning step to improve readability and facilitate testing </a:t>
            </a:r>
            <a:endParaRPr sz="1600">
              <a:solidFill>
                <a:schemeClr val="dk2"/>
              </a:solidFill>
              <a:latin typeface="Calibri"/>
              <a:ea typeface="Calibri"/>
              <a:cs typeface="Calibri"/>
              <a:sym typeface="Calibri"/>
            </a:endParaRPr>
          </a:p>
        </p:txBody>
      </p:sp>
      <p:sp>
        <p:nvSpPr>
          <p:cNvPr id="220" name="Google Shape;220;p20"/>
          <p:cNvSpPr txBox="1"/>
          <p:nvPr/>
        </p:nvSpPr>
        <p:spPr>
          <a:xfrm>
            <a:off x="5761675" y="2193531"/>
            <a:ext cx="18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“VA” versus “ VA”</a:t>
            </a:r>
            <a:endParaRPr>
              <a:solidFill>
                <a:schemeClr val="dk2"/>
              </a:solidFill>
              <a:latin typeface="Calibri"/>
              <a:ea typeface="Calibri"/>
              <a:cs typeface="Calibri"/>
              <a:sym typeface="Calibri"/>
            </a:endParaRPr>
          </a:p>
        </p:txBody>
      </p:sp>
      <p:sp>
        <p:nvSpPr>
          <p:cNvPr id="221" name="Google Shape;221;p20"/>
          <p:cNvSpPr txBox="1"/>
          <p:nvPr/>
        </p:nvSpPr>
        <p:spPr>
          <a:xfrm>
            <a:off x="5761675" y="2902875"/>
            <a:ext cx="30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“Raleigh” versus “Raleigh County”</a:t>
            </a:r>
            <a:endParaRPr>
              <a:solidFill>
                <a:schemeClr val="dk2"/>
              </a:solidFill>
              <a:latin typeface="Calibri"/>
              <a:ea typeface="Calibri"/>
              <a:cs typeface="Calibri"/>
              <a:sym typeface="Calibri"/>
            </a:endParaRPr>
          </a:p>
        </p:txBody>
      </p:sp>
      <p:grpSp>
        <p:nvGrpSpPr>
          <p:cNvPr id="222" name="Google Shape;222;p20"/>
          <p:cNvGrpSpPr/>
          <p:nvPr/>
        </p:nvGrpSpPr>
        <p:grpSpPr>
          <a:xfrm>
            <a:off x="-470203" y="2809525"/>
            <a:ext cx="6144810" cy="586897"/>
            <a:chOff x="444180" y="1765333"/>
            <a:chExt cx="7567500" cy="731700"/>
          </a:xfrm>
        </p:grpSpPr>
        <p:sp>
          <p:nvSpPr>
            <p:cNvPr id="223" name="Google Shape;223;p20"/>
            <p:cNvSpPr/>
            <p:nvPr/>
          </p:nvSpPr>
          <p:spPr>
            <a:xfrm>
              <a:off x="2789780" y="1765333"/>
              <a:ext cx="52218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4" name="Google Shape;224;p20"/>
            <p:cNvSpPr txBox="1"/>
            <p:nvPr/>
          </p:nvSpPr>
          <p:spPr>
            <a:xfrm>
              <a:off x="2914379" y="1971916"/>
              <a:ext cx="50973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Webscrape FIPS lookup table to resolve inconsistencies in county names</a:t>
              </a:r>
              <a:endParaRPr sz="1600">
                <a:solidFill>
                  <a:srgbClr val="FFFFFF"/>
                </a:solidFill>
                <a:latin typeface="Calibri"/>
                <a:ea typeface="Calibri"/>
                <a:cs typeface="Calibri"/>
                <a:sym typeface="Calibri"/>
              </a:endParaRPr>
            </a:p>
          </p:txBody>
        </p:sp>
        <p:sp>
          <p:nvSpPr>
            <p:cNvPr id="225" name="Google Shape;225;p20"/>
            <p:cNvSpPr txBox="1"/>
            <p:nvPr/>
          </p:nvSpPr>
          <p:spPr>
            <a:xfrm>
              <a:off x="444180" y="1815550"/>
              <a:ext cx="22710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B7140"/>
                  </a:solidFill>
                  <a:latin typeface="Calibri"/>
                  <a:ea typeface="Calibri"/>
                  <a:cs typeface="Calibri"/>
                  <a:sym typeface="Calibri"/>
                </a:rPr>
                <a:t>2</a:t>
              </a:r>
              <a:endParaRPr sz="4200">
                <a:solidFill>
                  <a:srgbClr val="0B714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655425" y="531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pic>
        <p:nvPicPr>
          <p:cNvPr id="231" name="Google Shape;231;p21"/>
          <p:cNvPicPr preferRelativeResize="0"/>
          <p:nvPr/>
        </p:nvPicPr>
        <p:blipFill>
          <a:blip r:embed="rId3">
            <a:alphaModFix/>
          </a:blip>
          <a:stretch>
            <a:fillRect/>
          </a:stretch>
        </p:blipFill>
        <p:spPr>
          <a:xfrm>
            <a:off x="4358574" y="270575"/>
            <a:ext cx="4531901" cy="1729400"/>
          </a:xfrm>
          <a:prstGeom prst="rect">
            <a:avLst/>
          </a:prstGeom>
          <a:noFill/>
          <a:ln cap="flat" cmpd="sng" w="28575">
            <a:solidFill>
              <a:schemeClr val="dk2"/>
            </a:solidFill>
            <a:prstDash val="solid"/>
            <a:round/>
            <a:headEnd len="sm" w="sm" type="none"/>
            <a:tailEnd len="sm" w="sm" type="none"/>
          </a:ln>
        </p:spPr>
      </p:pic>
      <p:grpSp>
        <p:nvGrpSpPr>
          <p:cNvPr id="232" name="Google Shape;232;p21"/>
          <p:cNvGrpSpPr/>
          <p:nvPr/>
        </p:nvGrpSpPr>
        <p:grpSpPr>
          <a:xfrm>
            <a:off x="-318724" y="2100183"/>
            <a:ext cx="5993254" cy="586897"/>
            <a:chOff x="630730" y="880977"/>
            <a:chExt cx="7380855" cy="731700"/>
          </a:xfrm>
        </p:grpSpPr>
        <p:sp>
          <p:nvSpPr>
            <p:cNvPr id="233" name="Google Shape;233;p21"/>
            <p:cNvSpPr txBox="1"/>
            <p:nvPr/>
          </p:nvSpPr>
          <p:spPr>
            <a:xfrm>
              <a:off x="630730" y="931175"/>
              <a:ext cx="2084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85631"/>
                  </a:solidFill>
                  <a:latin typeface="Calibri"/>
                  <a:ea typeface="Calibri"/>
                  <a:cs typeface="Calibri"/>
                  <a:sym typeface="Calibri"/>
                </a:rPr>
                <a:t>1</a:t>
              </a:r>
              <a:r>
                <a:rPr lang="en" sz="4200">
                  <a:solidFill>
                    <a:srgbClr val="085631"/>
                  </a:solidFill>
                  <a:latin typeface="Calibri"/>
                  <a:ea typeface="Calibri"/>
                  <a:cs typeface="Calibri"/>
                  <a:sym typeface="Calibri"/>
                </a:rPr>
                <a:t> </a:t>
              </a:r>
              <a:endParaRPr sz="4200">
                <a:solidFill>
                  <a:srgbClr val="085631"/>
                </a:solidFill>
                <a:latin typeface="Calibri"/>
                <a:ea typeface="Calibri"/>
                <a:cs typeface="Calibri"/>
                <a:sym typeface="Calibri"/>
              </a:endParaRPr>
            </a:p>
          </p:txBody>
        </p:sp>
        <p:sp>
          <p:nvSpPr>
            <p:cNvPr id="234" name="Google Shape;234;p21"/>
            <p:cNvSpPr/>
            <p:nvPr/>
          </p:nvSpPr>
          <p:spPr>
            <a:xfrm>
              <a:off x="2789785" y="880977"/>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5" name="Google Shape;235;p21"/>
            <p:cNvSpPr txBox="1"/>
            <p:nvPr/>
          </p:nvSpPr>
          <p:spPr>
            <a:xfrm>
              <a:off x="2914380" y="965246"/>
              <a:ext cx="50274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Clean state column to handle extra spaces</a:t>
              </a:r>
              <a:endParaRPr sz="1600">
                <a:solidFill>
                  <a:srgbClr val="FFFFFF"/>
                </a:solidFill>
                <a:latin typeface="Calibri"/>
                <a:ea typeface="Calibri"/>
                <a:cs typeface="Calibri"/>
                <a:sym typeface="Calibri"/>
              </a:endParaRPr>
            </a:p>
          </p:txBody>
        </p:sp>
      </p:grpSp>
      <p:grpSp>
        <p:nvGrpSpPr>
          <p:cNvPr id="236" name="Google Shape;236;p21"/>
          <p:cNvGrpSpPr/>
          <p:nvPr/>
        </p:nvGrpSpPr>
        <p:grpSpPr>
          <a:xfrm>
            <a:off x="-470203" y="2809525"/>
            <a:ext cx="6144810" cy="586897"/>
            <a:chOff x="444180" y="1765333"/>
            <a:chExt cx="7567500" cy="731700"/>
          </a:xfrm>
        </p:grpSpPr>
        <p:sp>
          <p:nvSpPr>
            <p:cNvPr id="237" name="Google Shape;237;p21"/>
            <p:cNvSpPr txBox="1"/>
            <p:nvPr/>
          </p:nvSpPr>
          <p:spPr>
            <a:xfrm>
              <a:off x="444180" y="1815550"/>
              <a:ext cx="22710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B7140"/>
                  </a:solidFill>
                  <a:latin typeface="Calibri"/>
                  <a:ea typeface="Calibri"/>
                  <a:cs typeface="Calibri"/>
                  <a:sym typeface="Calibri"/>
                </a:rPr>
                <a:t>2</a:t>
              </a:r>
              <a:endParaRPr sz="4200">
                <a:solidFill>
                  <a:srgbClr val="0B7140"/>
                </a:solidFill>
                <a:latin typeface="Calibri"/>
                <a:ea typeface="Calibri"/>
                <a:cs typeface="Calibri"/>
                <a:sym typeface="Calibri"/>
              </a:endParaRPr>
            </a:p>
          </p:txBody>
        </p:sp>
        <p:sp>
          <p:nvSpPr>
            <p:cNvPr id="238" name="Google Shape;238;p21"/>
            <p:cNvSpPr/>
            <p:nvPr/>
          </p:nvSpPr>
          <p:spPr>
            <a:xfrm>
              <a:off x="2789780" y="1765333"/>
              <a:ext cx="52218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9" name="Google Shape;239;p21"/>
            <p:cNvSpPr txBox="1"/>
            <p:nvPr/>
          </p:nvSpPr>
          <p:spPr>
            <a:xfrm>
              <a:off x="2914379" y="1971916"/>
              <a:ext cx="50973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Webscrape FIPS lookup column to resolve inconsistencies in county names</a:t>
              </a:r>
              <a:endParaRPr sz="1600">
                <a:solidFill>
                  <a:srgbClr val="FFFFFF"/>
                </a:solidFill>
                <a:latin typeface="Calibri"/>
                <a:ea typeface="Calibri"/>
                <a:cs typeface="Calibri"/>
                <a:sym typeface="Calibri"/>
              </a:endParaRPr>
            </a:p>
          </p:txBody>
        </p:sp>
      </p:grpSp>
      <p:grpSp>
        <p:nvGrpSpPr>
          <p:cNvPr id="240" name="Google Shape;240;p21"/>
          <p:cNvGrpSpPr/>
          <p:nvPr/>
        </p:nvGrpSpPr>
        <p:grpSpPr>
          <a:xfrm>
            <a:off x="20304" y="3516250"/>
            <a:ext cx="5654301" cy="586897"/>
            <a:chOff x="1048253" y="2646426"/>
            <a:chExt cx="6963425" cy="731700"/>
          </a:xfrm>
        </p:grpSpPr>
        <p:sp>
          <p:nvSpPr>
            <p:cNvPr id="241" name="Google Shape;241;p21"/>
            <p:cNvSpPr txBox="1"/>
            <p:nvPr/>
          </p:nvSpPr>
          <p:spPr>
            <a:xfrm>
              <a:off x="1048253" y="2696625"/>
              <a:ext cx="16668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B7743"/>
                  </a:solidFill>
                  <a:latin typeface="Calibri"/>
                  <a:ea typeface="Calibri"/>
                  <a:cs typeface="Calibri"/>
                  <a:sym typeface="Calibri"/>
                </a:rPr>
                <a:t>3</a:t>
              </a:r>
              <a:endParaRPr sz="4200">
                <a:solidFill>
                  <a:srgbClr val="0B7743"/>
                </a:solidFill>
                <a:latin typeface="Calibri"/>
                <a:ea typeface="Calibri"/>
                <a:cs typeface="Calibri"/>
                <a:sym typeface="Calibri"/>
              </a:endParaRPr>
            </a:p>
          </p:txBody>
        </p:sp>
        <p:sp>
          <p:nvSpPr>
            <p:cNvPr id="242" name="Google Shape;242;p21"/>
            <p:cNvSpPr/>
            <p:nvPr/>
          </p:nvSpPr>
          <p:spPr>
            <a:xfrm>
              <a:off x="2789780" y="2646426"/>
              <a:ext cx="52218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3" name="Google Shape;243;p21"/>
            <p:cNvSpPr txBox="1"/>
            <p:nvPr/>
          </p:nvSpPr>
          <p:spPr>
            <a:xfrm>
              <a:off x="2914378" y="2852978"/>
              <a:ext cx="50973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Reformat data so 1 row for each FIPS code and each variable is a column</a:t>
              </a:r>
              <a:endParaRPr sz="1600">
                <a:solidFill>
                  <a:srgbClr val="FFFFFF"/>
                </a:solidFill>
                <a:latin typeface="Calibri"/>
                <a:ea typeface="Calibri"/>
                <a:cs typeface="Calibri"/>
                <a:sym typeface="Calibri"/>
              </a:endParaRPr>
            </a:p>
          </p:txBody>
        </p:sp>
      </p:grpSp>
      <p:grpSp>
        <p:nvGrpSpPr>
          <p:cNvPr id="244" name="Google Shape;244;p21"/>
          <p:cNvGrpSpPr/>
          <p:nvPr/>
        </p:nvGrpSpPr>
        <p:grpSpPr>
          <a:xfrm>
            <a:off x="130885" y="4225625"/>
            <a:ext cx="5543722" cy="586897"/>
            <a:chOff x="1184436" y="3530823"/>
            <a:chExt cx="6827244" cy="731700"/>
          </a:xfrm>
        </p:grpSpPr>
        <p:sp>
          <p:nvSpPr>
            <p:cNvPr id="245" name="Google Shape;245;p21"/>
            <p:cNvSpPr txBox="1"/>
            <p:nvPr/>
          </p:nvSpPr>
          <p:spPr>
            <a:xfrm>
              <a:off x="1184436" y="3581001"/>
              <a:ext cx="15306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C8148"/>
                  </a:solidFill>
                  <a:latin typeface="Calibri"/>
                  <a:ea typeface="Calibri"/>
                  <a:cs typeface="Calibri"/>
                  <a:sym typeface="Calibri"/>
                </a:rPr>
                <a:t>4</a:t>
              </a:r>
              <a:endParaRPr sz="4200">
                <a:solidFill>
                  <a:srgbClr val="0C8148"/>
                </a:solidFill>
                <a:latin typeface="Calibri"/>
                <a:ea typeface="Calibri"/>
                <a:cs typeface="Calibri"/>
                <a:sym typeface="Calibri"/>
              </a:endParaRPr>
            </a:p>
          </p:txBody>
        </p:sp>
        <p:sp>
          <p:nvSpPr>
            <p:cNvPr id="246" name="Google Shape;246;p21"/>
            <p:cNvSpPr/>
            <p:nvPr/>
          </p:nvSpPr>
          <p:spPr>
            <a:xfrm>
              <a:off x="2789779" y="3530823"/>
              <a:ext cx="5221800" cy="731700"/>
            </a:xfrm>
            <a:prstGeom prst="rect">
              <a:avLst/>
            </a:prstGeom>
            <a:solidFill>
              <a:srgbClr val="0C814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7" name="Google Shape;247;p21"/>
            <p:cNvSpPr txBox="1"/>
            <p:nvPr/>
          </p:nvSpPr>
          <p:spPr>
            <a:xfrm>
              <a:off x="2914381" y="3737375"/>
              <a:ext cx="50973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600">
                  <a:solidFill>
                    <a:srgbClr val="FFFFFF"/>
                  </a:solidFill>
                  <a:latin typeface="Calibri"/>
                  <a:ea typeface="Calibri"/>
                  <a:cs typeface="Calibri"/>
                  <a:sym typeface="Calibri"/>
                </a:rPr>
                <a:t>Split county and state level data into two separate dataframes</a:t>
              </a:r>
              <a:endParaRPr sz="1600">
                <a:solidFill>
                  <a:srgbClr val="FFFFFF"/>
                </a:solidFill>
                <a:latin typeface="Calibri"/>
                <a:ea typeface="Calibri"/>
                <a:cs typeface="Calibri"/>
                <a:sym typeface="Calibri"/>
              </a:endParaRPr>
            </a:p>
          </p:txBody>
        </p:sp>
      </p:grpSp>
      <p:sp>
        <p:nvSpPr>
          <p:cNvPr id="248" name="Google Shape;248;p21"/>
          <p:cNvSpPr txBox="1"/>
          <p:nvPr/>
        </p:nvSpPr>
        <p:spPr>
          <a:xfrm>
            <a:off x="807825" y="1092475"/>
            <a:ext cx="3550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rPr>
              <a:t>Wrote a class with methods for each data cleaning step to improve readability and facilitate testing </a:t>
            </a:r>
            <a:endParaRPr sz="1600">
              <a:solidFill>
                <a:schemeClr val="dk2"/>
              </a:solidFill>
              <a:latin typeface="Calibri"/>
              <a:ea typeface="Calibri"/>
              <a:cs typeface="Calibri"/>
              <a:sym typeface="Calibri"/>
            </a:endParaRPr>
          </a:p>
        </p:txBody>
      </p:sp>
      <p:sp>
        <p:nvSpPr>
          <p:cNvPr id="249" name="Google Shape;249;p21"/>
          <p:cNvSpPr txBox="1"/>
          <p:nvPr/>
        </p:nvSpPr>
        <p:spPr>
          <a:xfrm>
            <a:off x="5761675" y="2193531"/>
            <a:ext cx="18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“VA” versus “ VA”</a:t>
            </a:r>
            <a:endParaRPr>
              <a:solidFill>
                <a:schemeClr val="dk2"/>
              </a:solidFill>
              <a:latin typeface="Calibri"/>
              <a:ea typeface="Calibri"/>
              <a:cs typeface="Calibri"/>
              <a:sym typeface="Calibri"/>
            </a:endParaRPr>
          </a:p>
        </p:txBody>
      </p:sp>
      <p:sp>
        <p:nvSpPr>
          <p:cNvPr id="250" name="Google Shape;250;p21"/>
          <p:cNvSpPr txBox="1"/>
          <p:nvPr/>
        </p:nvSpPr>
        <p:spPr>
          <a:xfrm>
            <a:off x="5761675" y="2902875"/>
            <a:ext cx="30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“Raleigh” versus “</a:t>
            </a:r>
            <a:r>
              <a:rPr lang="en">
                <a:solidFill>
                  <a:schemeClr val="dk2"/>
                </a:solidFill>
              </a:rPr>
              <a:t>Raleigh</a:t>
            </a:r>
            <a:r>
              <a:rPr lang="en">
                <a:solidFill>
                  <a:schemeClr val="dk2"/>
                </a:solidFill>
              </a:rPr>
              <a:t> County”</a:t>
            </a:r>
            <a:endParaRPr>
              <a:solidFill>
                <a:schemeClr val="dk2"/>
              </a:solidFill>
              <a:latin typeface="Calibri"/>
              <a:ea typeface="Calibri"/>
              <a:cs typeface="Calibri"/>
              <a:sym typeface="Calibri"/>
            </a:endParaRPr>
          </a:p>
        </p:txBody>
      </p:sp>
      <p:pic>
        <p:nvPicPr>
          <p:cNvPr id="251" name="Google Shape;251;p21"/>
          <p:cNvPicPr preferRelativeResize="0"/>
          <p:nvPr/>
        </p:nvPicPr>
        <p:blipFill rotWithShape="1">
          <a:blip r:embed="rId4">
            <a:alphaModFix/>
          </a:blip>
          <a:srcRect b="34076" l="0" r="0" t="0"/>
          <a:stretch/>
        </p:blipFill>
        <p:spPr>
          <a:xfrm>
            <a:off x="239313" y="3689875"/>
            <a:ext cx="8665373" cy="1229045"/>
          </a:xfrm>
          <a:prstGeom prst="rect">
            <a:avLst/>
          </a:prstGeom>
          <a:noFill/>
          <a:ln cap="flat" cmpd="sng" w="28575">
            <a:solidFill>
              <a:schemeClr val="dk2"/>
            </a:solidFill>
            <a:prstDash val="solid"/>
            <a:round/>
            <a:headEnd len="sm" w="sm" type="none"/>
            <a:tailEnd len="sm" w="sm" type="none"/>
          </a:ln>
        </p:spPr>
      </p:pic>
      <p:pic>
        <p:nvPicPr>
          <p:cNvPr id="252" name="Google Shape;252;p21"/>
          <p:cNvPicPr preferRelativeResize="0"/>
          <p:nvPr/>
        </p:nvPicPr>
        <p:blipFill rotWithShape="1">
          <a:blip r:embed="rId5">
            <a:alphaModFix/>
          </a:blip>
          <a:srcRect b="12141" l="0" r="921" t="0"/>
          <a:stretch/>
        </p:blipFill>
        <p:spPr>
          <a:xfrm>
            <a:off x="239325" y="2080300"/>
            <a:ext cx="8665351" cy="15451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