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23" r:id="rId3"/>
    <p:sldId id="422" r:id="rId4"/>
    <p:sldId id="439" r:id="rId6"/>
    <p:sldId id="435" r:id="rId7"/>
    <p:sldId id="436" r:id="rId8"/>
    <p:sldId id="437" r:id="rId9"/>
    <p:sldId id="440" r:id="rId10"/>
    <p:sldId id="441" r:id="rId11"/>
    <p:sldId id="443" r:id="rId12"/>
    <p:sldId id="444" r:id="rId13"/>
    <p:sldId id="445" r:id="rId14"/>
    <p:sldId id="438" r:id="rId15"/>
    <p:sldId id="442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4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21:25:36.32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image" Target="../media/image5.jpeg"/><Relationship Id="rId2" Type="http://schemas.openxmlformats.org/officeDocument/2006/relationships/tags" Target="../tags/tag78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96.xml"/><Relationship Id="rId7" Type="http://schemas.openxmlformats.org/officeDocument/2006/relationships/image" Target="../media/image2.png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image" Target="../media/image6.png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../media/image6.png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2" Type="http://schemas.openxmlformats.org/officeDocument/2006/relationships/image" Target="../media/image2.png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6.png"/><Relationship Id="rId2" Type="http://schemas.openxmlformats.org/officeDocument/2006/relationships/tags" Target="../tags/tag121.xml"/><Relationship Id="rId12" Type="http://schemas.openxmlformats.org/officeDocument/2006/relationships/image" Target="../media/image2.png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6.png"/><Relationship Id="rId2" Type="http://schemas.openxmlformats.org/officeDocument/2006/relationships/tags" Target="../tags/tag130.xml"/><Relationship Id="rId14" Type="http://schemas.openxmlformats.org/officeDocument/2006/relationships/image" Target="../media/image2.png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1" Type="http://schemas.openxmlformats.org/officeDocument/2006/relationships/image" Target="../media/image9.png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image" Target="../media/image3.png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2.png"/><Relationship Id="rId2" Type="http://schemas.openxmlformats.org/officeDocument/2006/relationships/tags" Target="../tags/tag43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4.jpeg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0830" y="0"/>
            <a:ext cx="5453380" cy="6858000"/>
            <a:chOff x="458" y="0"/>
            <a:chExt cx="8588" cy="10800"/>
          </a:xfrm>
        </p:grpSpPr>
        <p:sp>
          <p:nvSpPr>
            <p:cNvPr id="8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458" y="3556"/>
              <a:ext cx="8588" cy="7244"/>
            </a:xfrm>
            <a:custGeom>
              <a:avLst/>
              <a:gdLst>
                <a:gd name="adj" fmla="val 833"/>
                <a:gd name="a" fmla="pin 0 adj 50000"/>
                <a:gd name="dr" fmla="*/ ss a 100000"/>
                <a:gd name="iwd2" fmla="+- wd2 0 dr"/>
                <a:gd name="ihd2" fmla="+- hd2 0 dr"/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8588" h="7244">
                  <a:moveTo>
                    <a:pt x="4294" y="0"/>
                  </a:moveTo>
                  <a:cubicBezTo>
                    <a:pt x="6666" y="0"/>
                    <a:pt x="8588" y="1922"/>
                    <a:pt x="8588" y="4294"/>
                  </a:cubicBezTo>
                  <a:cubicBezTo>
                    <a:pt x="8588" y="5424"/>
                    <a:pt x="8151" y="6452"/>
                    <a:pt x="7438" y="7219"/>
                  </a:cubicBezTo>
                  <a:lnTo>
                    <a:pt x="7414" y="7244"/>
                  </a:lnTo>
                  <a:lnTo>
                    <a:pt x="7315" y="7244"/>
                  </a:lnTo>
                  <a:lnTo>
                    <a:pt x="7315" y="7244"/>
                  </a:lnTo>
                  <a:cubicBezTo>
                    <a:pt x="8058" y="6483"/>
                    <a:pt x="8516" y="5442"/>
                    <a:pt x="8516" y="4294"/>
                  </a:cubicBezTo>
                  <a:cubicBezTo>
                    <a:pt x="8516" y="1962"/>
                    <a:pt x="6626" y="72"/>
                    <a:pt x="4294" y="72"/>
                  </a:cubicBezTo>
                  <a:cubicBezTo>
                    <a:pt x="1962" y="72"/>
                    <a:pt x="72" y="1962"/>
                    <a:pt x="72" y="4294"/>
                  </a:cubicBezTo>
                  <a:cubicBezTo>
                    <a:pt x="72" y="5442"/>
                    <a:pt x="530" y="6483"/>
                    <a:pt x="1273" y="7244"/>
                  </a:cubicBezTo>
                  <a:lnTo>
                    <a:pt x="1273" y="7244"/>
                  </a:lnTo>
                  <a:lnTo>
                    <a:pt x="1174" y="7244"/>
                  </a:lnTo>
                  <a:lnTo>
                    <a:pt x="1150" y="7219"/>
                  </a:lnTo>
                  <a:cubicBezTo>
                    <a:pt x="437" y="6452"/>
                    <a:pt x="0" y="5424"/>
                    <a:pt x="0" y="4294"/>
                  </a:cubicBezTo>
                  <a:cubicBezTo>
                    <a:pt x="0" y="1922"/>
                    <a:pt x="1922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任意多边形 2"/>
            <p:cNvSpPr/>
            <p:nvPr>
              <p:custDataLst>
                <p:tags r:id="rId4"/>
              </p:custDataLst>
            </p:nvPr>
          </p:nvSpPr>
          <p:spPr>
            <a:xfrm>
              <a:off x="4128" y="0"/>
              <a:ext cx="4106" cy="10800"/>
            </a:xfrm>
            <a:custGeom>
              <a:avLst/>
              <a:gdLst>
                <a:gd name="adj" fmla="val 4049"/>
                <a:gd name="a" fmla="pin 0 adj 50000"/>
                <a:gd name="dr" fmla="*/ ss a 100000"/>
                <a:gd name="iwd2" fmla="+- wd2 0 dr"/>
                <a:gd name="ihd2" fmla="+- hd2 0 dr"/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4106" h="10800">
                  <a:moveTo>
                    <a:pt x="2" y="0"/>
                  </a:moveTo>
                  <a:lnTo>
                    <a:pt x="1118" y="0"/>
                  </a:lnTo>
                  <a:lnTo>
                    <a:pt x="1169" y="33"/>
                  </a:lnTo>
                  <a:cubicBezTo>
                    <a:pt x="2936" y="1165"/>
                    <a:pt x="4106" y="3146"/>
                    <a:pt x="4106" y="5400"/>
                  </a:cubicBezTo>
                  <a:cubicBezTo>
                    <a:pt x="4106" y="7653"/>
                    <a:pt x="2936" y="9634"/>
                    <a:pt x="1169" y="10766"/>
                  </a:cubicBezTo>
                  <a:lnTo>
                    <a:pt x="1116" y="10800"/>
                  </a:lnTo>
                  <a:lnTo>
                    <a:pt x="0" y="10800"/>
                  </a:lnTo>
                  <a:lnTo>
                    <a:pt x="14" y="10794"/>
                  </a:lnTo>
                  <a:cubicBezTo>
                    <a:pt x="2116" y="9905"/>
                    <a:pt x="3590" y="7825"/>
                    <a:pt x="3590" y="5400"/>
                  </a:cubicBezTo>
                  <a:cubicBezTo>
                    <a:pt x="3590" y="2974"/>
                    <a:pt x="2116" y="894"/>
                    <a:pt x="14" y="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图片 9" descr="C:\Users\admin\Desktop\image3.jpegimage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0" y="0"/>
            <a:ext cx="4973955" cy="6858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7833" h="10800">
                <a:moveTo>
                  <a:pt x="0" y="0"/>
                </a:moveTo>
                <a:lnTo>
                  <a:pt x="4242" y="0"/>
                </a:lnTo>
                <a:lnTo>
                  <a:pt x="4256" y="6"/>
                </a:lnTo>
                <a:cubicBezTo>
                  <a:pt x="6358" y="895"/>
                  <a:pt x="7833" y="2975"/>
                  <a:pt x="7833" y="5401"/>
                </a:cubicBezTo>
                <a:cubicBezTo>
                  <a:pt x="7833" y="7826"/>
                  <a:pt x="6358" y="9906"/>
                  <a:pt x="4256" y="10795"/>
                </a:cubicBezTo>
                <a:lnTo>
                  <a:pt x="4244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1" name="组合 10"/>
          <p:cNvGrpSpPr/>
          <p:nvPr userDrawn="1">
            <p:custDataLst>
              <p:tags r:id="rId7"/>
            </p:custDataLst>
          </p:nvPr>
        </p:nvGrpSpPr>
        <p:grpSpPr>
          <a:xfrm>
            <a:off x="9391650" y="0"/>
            <a:ext cx="2800350" cy="1426210"/>
            <a:chOff x="14790" y="0"/>
            <a:chExt cx="4410" cy="2246"/>
          </a:xfrm>
        </p:grpSpPr>
        <p:sp>
          <p:nvSpPr>
            <p:cNvPr id="12" name="任意多边形 4"/>
            <p:cNvSpPr/>
            <p:nvPr>
              <p:custDataLst>
                <p:tags r:id="rId8"/>
              </p:custDataLst>
            </p:nvPr>
          </p:nvSpPr>
          <p:spPr>
            <a:xfrm>
              <a:off x="14790" y="0"/>
              <a:ext cx="4410" cy="2247"/>
            </a:xfrm>
            <a:custGeom>
              <a:avLst/>
              <a:gdLst>
                <a:gd name="adj" fmla="val 2230"/>
                <a:gd name="a" fmla="pin 0 adj 50000"/>
                <a:gd name="dr" fmla="*/ ss a 100000"/>
                <a:gd name="iwd2" fmla="+- wd2 0 dr"/>
                <a:gd name="ihd2" fmla="+- hd2 0 dr"/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4410" h="2247">
                  <a:moveTo>
                    <a:pt x="0" y="0"/>
                  </a:moveTo>
                  <a:lnTo>
                    <a:pt x="220" y="0"/>
                  </a:lnTo>
                  <a:lnTo>
                    <a:pt x="242" y="38"/>
                  </a:lnTo>
                  <a:cubicBezTo>
                    <a:pt x="956" y="1245"/>
                    <a:pt x="2271" y="2055"/>
                    <a:pt x="3776" y="2055"/>
                  </a:cubicBezTo>
                  <a:cubicBezTo>
                    <a:pt x="3987" y="2055"/>
                    <a:pt x="4195" y="2039"/>
                    <a:pt x="4398" y="2009"/>
                  </a:cubicBezTo>
                  <a:lnTo>
                    <a:pt x="4410" y="2007"/>
                  </a:lnTo>
                  <a:lnTo>
                    <a:pt x="4410" y="2200"/>
                  </a:lnTo>
                  <a:lnTo>
                    <a:pt x="4369" y="2206"/>
                  </a:lnTo>
                  <a:cubicBezTo>
                    <a:pt x="4175" y="2233"/>
                    <a:pt x="3977" y="2247"/>
                    <a:pt x="3776" y="2247"/>
                  </a:cubicBezTo>
                  <a:cubicBezTo>
                    <a:pt x="2164" y="2247"/>
                    <a:pt x="759" y="1359"/>
                    <a:pt x="25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9"/>
              </p:custDataLst>
            </p:nvPr>
          </p:nvSpPr>
          <p:spPr>
            <a:xfrm>
              <a:off x="15199" y="542"/>
              <a:ext cx="962" cy="9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10"/>
            </p:custDataLst>
          </p:nvPr>
        </p:nvGrpSpPr>
        <p:grpSpPr>
          <a:xfrm>
            <a:off x="10262235" y="5234305"/>
            <a:ext cx="1929765" cy="1623060"/>
            <a:chOff x="16161" y="8243"/>
            <a:chExt cx="3039" cy="2556"/>
          </a:xfrm>
        </p:grpSpPr>
        <p:sp>
          <p:nvSpPr>
            <p:cNvPr id="15" name="任意多边形 10"/>
            <p:cNvSpPr/>
            <p:nvPr>
              <p:custDataLst>
                <p:tags r:id="rId11"/>
              </p:custDataLst>
            </p:nvPr>
          </p:nvSpPr>
          <p:spPr>
            <a:xfrm>
              <a:off x="16616" y="8243"/>
              <a:ext cx="2584" cy="2557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584" h="2557">
                  <a:moveTo>
                    <a:pt x="1951" y="0"/>
                  </a:moveTo>
                  <a:cubicBezTo>
                    <a:pt x="2169" y="0"/>
                    <a:pt x="2380" y="36"/>
                    <a:pt x="2576" y="102"/>
                  </a:cubicBezTo>
                  <a:lnTo>
                    <a:pt x="2584" y="105"/>
                  </a:lnTo>
                  <a:lnTo>
                    <a:pt x="2584" y="2557"/>
                  </a:lnTo>
                  <a:lnTo>
                    <a:pt x="96" y="2557"/>
                  </a:lnTo>
                  <a:lnTo>
                    <a:pt x="88" y="2531"/>
                  </a:lnTo>
                  <a:cubicBezTo>
                    <a:pt x="31" y="2347"/>
                    <a:pt x="0" y="2152"/>
                    <a:pt x="0" y="1951"/>
                  </a:cubicBezTo>
                  <a:cubicBezTo>
                    <a:pt x="0" y="873"/>
                    <a:pt x="873" y="0"/>
                    <a:pt x="1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1"/>
            <p:cNvSpPr/>
            <p:nvPr>
              <p:custDataLst>
                <p:tags r:id="rId12"/>
              </p:custDataLst>
            </p:nvPr>
          </p:nvSpPr>
          <p:spPr>
            <a:xfrm>
              <a:off x="16161" y="10327"/>
              <a:ext cx="946" cy="47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46" h="473">
                  <a:moveTo>
                    <a:pt x="473" y="0"/>
                  </a:moveTo>
                  <a:cubicBezTo>
                    <a:pt x="734" y="0"/>
                    <a:pt x="946" y="212"/>
                    <a:pt x="946" y="473"/>
                  </a:cubicBezTo>
                  <a:lnTo>
                    <a:pt x="0" y="473"/>
                  </a:lnTo>
                  <a:cubicBezTo>
                    <a:pt x="0" y="212"/>
                    <a:pt x="212" y="0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4"/>
            <p:cNvSpPr/>
            <p:nvPr>
              <p:custDataLst>
                <p:tags r:id="rId13"/>
              </p:custDataLst>
            </p:nvPr>
          </p:nvSpPr>
          <p:spPr>
            <a:xfrm>
              <a:off x="16933" y="8561"/>
              <a:ext cx="2267" cy="223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267" h="2239">
                  <a:moveTo>
                    <a:pt x="1633" y="0"/>
                  </a:moveTo>
                  <a:cubicBezTo>
                    <a:pt x="1844" y="0"/>
                    <a:pt x="2046" y="40"/>
                    <a:pt x="2232" y="113"/>
                  </a:cubicBezTo>
                  <a:lnTo>
                    <a:pt x="2267" y="128"/>
                  </a:lnTo>
                  <a:lnTo>
                    <a:pt x="2267" y="2239"/>
                  </a:lnTo>
                  <a:lnTo>
                    <a:pt x="116" y="2239"/>
                  </a:lnTo>
                  <a:lnTo>
                    <a:pt x="113" y="2232"/>
                  </a:lnTo>
                  <a:cubicBezTo>
                    <a:pt x="40" y="2046"/>
                    <a:pt x="0" y="1844"/>
                    <a:pt x="0" y="1633"/>
                  </a:cubicBezTo>
                  <a:cubicBezTo>
                    <a:pt x="0" y="731"/>
                    <a:pt x="731" y="0"/>
                    <a:pt x="16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6449060" y="2068830"/>
            <a:ext cx="5042535" cy="2058670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b="0" i="0" spc="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6440805" y="4236085"/>
            <a:ext cx="5042535" cy="595630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23930" y="5863590"/>
            <a:ext cx="1002030" cy="100203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dmin\Desktop\image17.jpegimage1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635" y="1455420"/>
            <a:ext cx="12192000" cy="37826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5"/>
            </p:custDataLst>
          </p:nvPr>
        </p:nvGrpSpPr>
        <p:grpSpPr>
          <a:xfrm>
            <a:off x="10251440" y="0"/>
            <a:ext cx="1940560" cy="2393950"/>
            <a:chOff x="16144" y="0"/>
            <a:chExt cx="3056" cy="3770"/>
          </a:xfrm>
        </p:grpSpPr>
        <p:sp>
          <p:nvSpPr>
            <p:cNvPr id="10" name="任意多边形 3"/>
            <p:cNvSpPr/>
            <p:nvPr>
              <p:custDataLst>
                <p:tags r:id="rId6"/>
              </p:custDataLst>
            </p:nvPr>
          </p:nvSpPr>
          <p:spPr>
            <a:xfrm>
              <a:off x="16144" y="0"/>
              <a:ext cx="3056" cy="3771"/>
            </a:xfrm>
            <a:custGeom>
              <a:avLst/>
              <a:gdLst>
                <a:gd name="adj" fmla="val 2230"/>
                <a:gd name="a" fmla="pin 0 adj 50000"/>
                <a:gd name="dr" fmla="*/ ss a 100000"/>
                <a:gd name="iwd2" fmla="+- wd2 0 dr"/>
                <a:gd name="ihd2" fmla="+- hd2 0 dr"/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56" h="3771">
                  <a:moveTo>
                    <a:pt x="687" y="0"/>
                  </a:moveTo>
                  <a:lnTo>
                    <a:pt x="833" y="0"/>
                  </a:lnTo>
                  <a:lnTo>
                    <a:pt x="817" y="14"/>
                  </a:lnTo>
                  <a:cubicBezTo>
                    <a:pt x="376" y="396"/>
                    <a:pt x="98" y="960"/>
                    <a:pt x="98" y="1590"/>
                  </a:cubicBezTo>
                  <a:cubicBezTo>
                    <a:pt x="98" y="2741"/>
                    <a:pt x="1030" y="3673"/>
                    <a:pt x="2181" y="3673"/>
                  </a:cubicBezTo>
                  <a:cubicBezTo>
                    <a:pt x="2487" y="3673"/>
                    <a:pt x="2777" y="3608"/>
                    <a:pt x="3039" y="3489"/>
                  </a:cubicBezTo>
                  <a:lnTo>
                    <a:pt x="3056" y="3481"/>
                  </a:lnTo>
                  <a:lnTo>
                    <a:pt x="3056" y="3588"/>
                  </a:lnTo>
                  <a:lnTo>
                    <a:pt x="3030" y="3600"/>
                  </a:lnTo>
                  <a:cubicBezTo>
                    <a:pt x="2769" y="3710"/>
                    <a:pt x="2482" y="3771"/>
                    <a:pt x="2181" y="3771"/>
                  </a:cubicBezTo>
                  <a:cubicBezTo>
                    <a:pt x="976" y="3771"/>
                    <a:pt x="0" y="2795"/>
                    <a:pt x="0" y="1590"/>
                  </a:cubicBezTo>
                  <a:cubicBezTo>
                    <a:pt x="0" y="968"/>
                    <a:pt x="260" y="408"/>
                    <a:pt x="676" y="11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6144" y="324"/>
              <a:ext cx="489" cy="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>
            <a:off x="0" y="1600835"/>
            <a:ext cx="1219200" cy="3656330"/>
            <a:chOff x="0" y="2521"/>
            <a:chExt cx="1920" cy="5758"/>
          </a:xfrm>
        </p:grpSpPr>
        <p:sp>
          <p:nvSpPr>
            <p:cNvPr id="13" name="任意多边形 10"/>
            <p:cNvSpPr/>
            <p:nvPr>
              <p:custDataLst>
                <p:tags r:id="rId9"/>
              </p:custDataLst>
            </p:nvPr>
          </p:nvSpPr>
          <p:spPr>
            <a:xfrm>
              <a:off x="0" y="2521"/>
              <a:ext cx="1920" cy="5759"/>
            </a:xfrm>
            <a:custGeom>
              <a:avLst/>
              <a:gdLst>
                <a:gd name="adj" fmla="val 9326"/>
                <a:gd name="a" fmla="pin 0 adj 50000"/>
                <a:gd name="dr" fmla="*/ ss a 100000"/>
                <a:gd name="iwd2" fmla="+- wd2 0 dr"/>
                <a:gd name="ihd2" fmla="+- hd2 0 dr"/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920" h="5759">
                  <a:moveTo>
                    <a:pt x="0" y="0"/>
                  </a:moveTo>
                  <a:lnTo>
                    <a:pt x="16" y="7"/>
                  </a:lnTo>
                  <a:cubicBezTo>
                    <a:pt x="1135" y="480"/>
                    <a:pt x="1920" y="1588"/>
                    <a:pt x="1920" y="2879"/>
                  </a:cubicBezTo>
                  <a:cubicBezTo>
                    <a:pt x="1920" y="4171"/>
                    <a:pt x="1135" y="5279"/>
                    <a:pt x="16" y="5752"/>
                  </a:cubicBezTo>
                  <a:lnTo>
                    <a:pt x="0" y="5759"/>
                  </a:lnTo>
                  <a:lnTo>
                    <a:pt x="0" y="5116"/>
                  </a:lnTo>
                  <a:lnTo>
                    <a:pt x="11" y="5110"/>
                  </a:lnTo>
                  <a:cubicBezTo>
                    <a:pt x="802" y="4680"/>
                    <a:pt x="1338" y="3843"/>
                    <a:pt x="1338" y="2879"/>
                  </a:cubicBezTo>
                  <a:cubicBezTo>
                    <a:pt x="1338" y="1916"/>
                    <a:pt x="802" y="1079"/>
                    <a:pt x="11" y="649"/>
                  </a:cubicBezTo>
                  <a:lnTo>
                    <a:pt x="0" y="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0"/>
              </p:custDataLst>
            </p:nvPr>
          </p:nvSpPr>
          <p:spPr>
            <a:xfrm>
              <a:off x="1239" y="6705"/>
              <a:ext cx="681" cy="6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2983865" y="2169159"/>
            <a:ext cx="6163310" cy="1308737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022600" y="3649344"/>
            <a:ext cx="6123940" cy="608330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未标题-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123930" y="5863590"/>
            <a:ext cx="1002030" cy="1002030"/>
          </a:xfrm>
          <a:prstGeom prst="rect">
            <a:avLst/>
          </a:prstGeom>
        </p:spPr>
      </p:pic>
      <p:pic>
        <p:nvPicPr>
          <p:cNvPr id="7" name="图片 6" descr="未标题-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" y="5988050"/>
            <a:ext cx="877570" cy="877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未标题-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316845" y="5056505"/>
            <a:ext cx="1809115" cy="18091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 descr="未标题-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" y="5988050"/>
            <a:ext cx="877570" cy="87757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未标题-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" y="101600"/>
            <a:ext cx="877570" cy="87757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1" name="图片 10" descr="未标题-5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095990" y="-48895"/>
            <a:ext cx="1002030" cy="1002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未标题-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" y="53975"/>
            <a:ext cx="877570" cy="87757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0" name="图片 9" descr="未标题-5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151235" y="-104140"/>
            <a:ext cx="1002030" cy="1002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" y="5988050"/>
            <a:ext cx="877570" cy="87757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2" name="图片 11" descr="未标题-5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1123930" y="5863590"/>
            <a:ext cx="1002030" cy="1002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 descr="未标题-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75" y="33655"/>
            <a:ext cx="1390650" cy="13906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8" name="图片 7" descr="未标题-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011410" y="4751070"/>
            <a:ext cx="2114550" cy="2114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23930" y="5863590"/>
            <a:ext cx="1002030" cy="100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"/>
          <p:cNvSpPr/>
          <p:nvPr userDrawn="1">
            <p:custDataLst>
              <p:tags r:id="rId2"/>
            </p:custDataLst>
          </p:nvPr>
        </p:nvSpPr>
        <p:spPr>
          <a:xfrm>
            <a:off x="6543040" y="5579745"/>
            <a:ext cx="2277745" cy="13068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587" h="2058">
                <a:moveTo>
                  <a:pt x="1794" y="0"/>
                </a:moveTo>
                <a:cubicBezTo>
                  <a:pt x="2784" y="0"/>
                  <a:pt x="3587" y="803"/>
                  <a:pt x="3587" y="1794"/>
                </a:cubicBezTo>
                <a:cubicBezTo>
                  <a:pt x="3587" y="1871"/>
                  <a:pt x="3582" y="1947"/>
                  <a:pt x="3573" y="2022"/>
                </a:cubicBezTo>
                <a:lnTo>
                  <a:pt x="3568" y="2058"/>
                </a:lnTo>
                <a:lnTo>
                  <a:pt x="19" y="2058"/>
                </a:lnTo>
                <a:lnTo>
                  <a:pt x="14" y="2022"/>
                </a:lnTo>
                <a:cubicBezTo>
                  <a:pt x="5" y="1947"/>
                  <a:pt x="0" y="1871"/>
                  <a:pt x="0" y="1794"/>
                </a:cubicBezTo>
                <a:cubicBezTo>
                  <a:pt x="0" y="803"/>
                  <a:pt x="803" y="0"/>
                  <a:pt x="17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6543040" y="0"/>
            <a:ext cx="5453380" cy="4712970"/>
            <a:chOff x="10304" y="0"/>
            <a:chExt cx="8588" cy="7422"/>
          </a:xfrm>
        </p:grpSpPr>
        <p:sp>
          <p:nvSpPr>
            <p:cNvPr id="9" name="任意多边形 4"/>
            <p:cNvSpPr/>
            <p:nvPr>
              <p:custDataLst>
                <p:tags r:id="rId4"/>
              </p:custDataLst>
            </p:nvPr>
          </p:nvSpPr>
          <p:spPr>
            <a:xfrm>
              <a:off x="10304" y="0"/>
              <a:ext cx="8588" cy="7423"/>
            </a:xfrm>
            <a:custGeom>
              <a:avLst/>
              <a:gdLst>
                <a:gd name="adj" fmla="val 2230"/>
                <a:gd name="a" fmla="pin 0 adj 50000"/>
                <a:gd name="dr" fmla="*/ ss a 100000"/>
                <a:gd name="iwd2" fmla="+- wd2 0 dr"/>
                <a:gd name="ihd2" fmla="+- hd2 0 dr"/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8588" h="7423">
                  <a:moveTo>
                    <a:pt x="1353" y="0"/>
                  </a:moveTo>
                  <a:lnTo>
                    <a:pt x="1641" y="0"/>
                  </a:lnTo>
                  <a:lnTo>
                    <a:pt x="1609" y="27"/>
                  </a:lnTo>
                  <a:cubicBezTo>
                    <a:pt x="741" y="779"/>
                    <a:pt x="192" y="1890"/>
                    <a:pt x="192" y="3129"/>
                  </a:cubicBezTo>
                  <a:cubicBezTo>
                    <a:pt x="192" y="5395"/>
                    <a:pt x="2028" y="7231"/>
                    <a:pt x="4294" y="7231"/>
                  </a:cubicBezTo>
                  <a:cubicBezTo>
                    <a:pt x="6560" y="7231"/>
                    <a:pt x="8396" y="5395"/>
                    <a:pt x="8396" y="3129"/>
                  </a:cubicBezTo>
                  <a:cubicBezTo>
                    <a:pt x="8396" y="1890"/>
                    <a:pt x="7847" y="779"/>
                    <a:pt x="6979" y="27"/>
                  </a:cubicBezTo>
                  <a:lnTo>
                    <a:pt x="6947" y="0"/>
                  </a:lnTo>
                  <a:lnTo>
                    <a:pt x="7235" y="0"/>
                  </a:lnTo>
                  <a:lnTo>
                    <a:pt x="7257" y="21"/>
                  </a:lnTo>
                  <a:cubicBezTo>
                    <a:pt x="8077" y="803"/>
                    <a:pt x="8588" y="1906"/>
                    <a:pt x="8588" y="3129"/>
                  </a:cubicBezTo>
                  <a:cubicBezTo>
                    <a:pt x="8588" y="5501"/>
                    <a:pt x="6666" y="7423"/>
                    <a:pt x="4294" y="7423"/>
                  </a:cubicBezTo>
                  <a:cubicBezTo>
                    <a:pt x="1922" y="7423"/>
                    <a:pt x="0" y="5501"/>
                    <a:pt x="0" y="3129"/>
                  </a:cubicBezTo>
                  <a:cubicBezTo>
                    <a:pt x="0" y="1906"/>
                    <a:pt x="511" y="803"/>
                    <a:pt x="1331" y="21"/>
                  </a:cubicBezTo>
                  <a:lnTo>
                    <a:pt x="135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5"/>
              </p:custDataLst>
            </p:nvPr>
          </p:nvSpPr>
          <p:spPr>
            <a:xfrm>
              <a:off x="10304" y="637"/>
              <a:ext cx="962" cy="9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 flipH="1" flipV="1">
            <a:off x="0" y="0"/>
            <a:ext cx="1929765" cy="1623060"/>
            <a:chOff x="16161" y="8243"/>
            <a:chExt cx="3039" cy="2556"/>
          </a:xfrm>
        </p:grpSpPr>
        <p:sp>
          <p:nvSpPr>
            <p:cNvPr id="12" name="任意多边形 8"/>
            <p:cNvSpPr/>
            <p:nvPr>
              <p:custDataLst>
                <p:tags r:id="rId7"/>
              </p:custDataLst>
            </p:nvPr>
          </p:nvSpPr>
          <p:spPr>
            <a:xfrm>
              <a:off x="16616" y="8243"/>
              <a:ext cx="2584" cy="2557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584" h="2557">
                  <a:moveTo>
                    <a:pt x="1951" y="0"/>
                  </a:moveTo>
                  <a:cubicBezTo>
                    <a:pt x="2169" y="0"/>
                    <a:pt x="2380" y="36"/>
                    <a:pt x="2576" y="102"/>
                  </a:cubicBezTo>
                  <a:lnTo>
                    <a:pt x="2584" y="105"/>
                  </a:lnTo>
                  <a:lnTo>
                    <a:pt x="2584" y="2557"/>
                  </a:lnTo>
                  <a:lnTo>
                    <a:pt x="96" y="2557"/>
                  </a:lnTo>
                  <a:lnTo>
                    <a:pt x="88" y="2531"/>
                  </a:lnTo>
                  <a:cubicBezTo>
                    <a:pt x="31" y="2347"/>
                    <a:pt x="0" y="2152"/>
                    <a:pt x="0" y="1951"/>
                  </a:cubicBezTo>
                  <a:cubicBezTo>
                    <a:pt x="0" y="873"/>
                    <a:pt x="873" y="0"/>
                    <a:pt x="195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1"/>
            <p:cNvSpPr/>
            <p:nvPr>
              <p:custDataLst>
                <p:tags r:id="rId8"/>
              </p:custDataLst>
            </p:nvPr>
          </p:nvSpPr>
          <p:spPr>
            <a:xfrm>
              <a:off x="16161" y="10327"/>
              <a:ext cx="946" cy="47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46" h="473">
                  <a:moveTo>
                    <a:pt x="473" y="0"/>
                  </a:moveTo>
                  <a:cubicBezTo>
                    <a:pt x="734" y="0"/>
                    <a:pt x="946" y="212"/>
                    <a:pt x="946" y="473"/>
                  </a:cubicBezTo>
                  <a:lnTo>
                    <a:pt x="0" y="473"/>
                  </a:lnTo>
                  <a:cubicBezTo>
                    <a:pt x="0" y="212"/>
                    <a:pt x="212" y="0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4"/>
            <p:cNvSpPr/>
            <p:nvPr>
              <p:custDataLst>
                <p:tags r:id="rId9"/>
              </p:custDataLst>
            </p:nvPr>
          </p:nvSpPr>
          <p:spPr>
            <a:xfrm>
              <a:off x="16933" y="8561"/>
              <a:ext cx="2267" cy="223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267" h="2239">
                  <a:moveTo>
                    <a:pt x="1633" y="0"/>
                  </a:moveTo>
                  <a:cubicBezTo>
                    <a:pt x="1844" y="0"/>
                    <a:pt x="2046" y="40"/>
                    <a:pt x="2232" y="113"/>
                  </a:cubicBezTo>
                  <a:lnTo>
                    <a:pt x="2267" y="128"/>
                  </a:lnTo>
                  <a:lnTo>
                    <a:pt x="2267" y="2239"/>
                  </a:lnTo>
                  <a:lnTo>
                    <a:pt x="116" y="2239"/>
                  </a:lnTo>
                  <a:lnTo>
                    <a:pt x="113" y="2232"/>
                  </a:lnTo>
                  <a:cubicBezTo>
                    <a:pt x="40" y="2046"/>
                    <a:pt x="0" y="1844"/>
                    <a:pt x="0" y="1633"/>
                  </a:cubicBezTo>
                  <a:cubicBezTo>
                    <a:pt x="0" y="731"/>
                    <a:pt x="731" y="0"/>
                    <a:pt x="16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C:\Users\admin\Desktop\image15.pngimage1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6543040" y="0"/>
            <a:ext cx="5648960" cy="6858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8896" h="10800">
                <a:moveTo>
                  <a:pt x="2914" y="0"/>
                </a:moveTo>
                <a:lnTo>
                  <a:pt x="8896" y="0"/>
                </a:lnTo>
                <a:lnTo>
                  <a:pt x="8896" y="10800"/>
                </a:lnTo>
                <a:lnTo>
                  <a:pt x="2912" y="10800"/>
                </a:lnTo>
                <a:lnTo>
                  <a:pt x="2859" y="10764"/>
                </a:lnTo>
                <a:cubicBezTo>
                  <a:pt x="1126" y="9557"/>
                  <a:pt x="0" y="7605"/>
                  <a:pt x="0" y="5401"/>
                </a:cubicBezTo>
                <a:cubicBezTo>
                  <a:pt x="0" y="3197"/>
                  <a:pt x="1126" y="1244"/>
                  <a:pt x="2859" y="38"/>
                </a:cubicBezTo>
                <a:lnTo>
                  <a:pt x="2914" y="0"/>
                </a:lnTo>
                <a:close/>
              </a:path>
            </a:pathLst>
          </a:cu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586105" y="3669030"/>
            <a:ext cx="5365895" cy="177597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000" b="0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23930" y="5863590"/>
            <a:ext cx="1002030" cy="100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23930" y="5863590"/>
            <a:ext cx="1002030" cy="100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Administrator.USER-20190207SV\Desktop\数学\white-ruled-notebook-1314541.jpgwhite-ruled-notebook-131454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35" y="637"/>
            <a:ext cx="5386705" cy="6857362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il" t="it" r="ir" b="ib"/>
            <a:pathLst>
              <a:path w="8483" h="10799">
                <a:moveTo>
                  <a:pt x="0" y="0"/>
                </a:moveTo>
                <a:lnTo>
                  <a:pt x="5783" y="0"/>
                </a:lnTo>
                <a:lnTo>
                  <a:pt x="8483" y="5399"/>
                </a:lnTo>
                <a:lnTo>
                  <a:pt x="5783" y="10799"/>
                </a:lnTo>
                <a:lnTo>
                  <a:pt x="0" y="1079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23930" y="5863590"/>
            <a:ext cx="1002030" cy="100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23930" y="5863590"/>
            <a:ext cx="1002030" cy="100203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4.xml"/><Relationship Id="rId23" Type="http://schemas.openxmlformats.org/officeDocument/2006/relationships/tags" Target="../tags/tag153.xml"/><Relationship Id="rId22" Type="http://schemas.openxmlformats.org/officeDocument/2006/relationships/tags" Target="../tags/tag15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1" Type="http://schemas.openxmlformats.org/officeDocument/2006/relationships/comments" Target="../comments/comment9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22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1" Type="http://schemas.openxmlformats.org/officeDocument/2006/relationships/comments" Target="../comments/comment10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23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1" Type="http://schemas.openxmlformats.org/officeDocument/2006/relationships/comments" Target="../comments/comment11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24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1" Type="http://schemas.openxmlformats.org/officeDocument/2006/relationships/comments" Target="../comments/comment12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25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1" Type="http://schemas.openxmlformats.org/officeDocument/2006/relationships/comments" Target="../comments/comment13.xml"/><Relationship Id="rId10" Type="http://schemas.openxmlformats.org/officeDocument/2006/relationships/notesSlide" Target="../notesSlides/notesSlide13.xml"/><Relationship Id="rId1" Type="http://schemas.openxmlformats.org/officeDocument/2006/relationships/tags" Target="../tags/tag25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1" Type="http://schemas.openxmlformats.org/officeDocument/2006/relationships/comments" Target="../comments/comment14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26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1" Type="http://schemas.openxmlformats.org/officeDocument/2006/relationships/comments" Target="../comments/comment15.xml"/><Relationship Id="rId10" Type="http://schemas.openxmlformats.org/officeDocument/2006/relationships/notesSlide" Target="../notesSlides/notesSlide15.xml"/><Relationship Id="rId1" Type="http://schemas.openxmlformats.org/officeDocument/2006/relationships/tags" Target="../tags/tag27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89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1" Type="http://schemas.openxmlformats.org/officeDocument/2006/relationships/comments" Target="../comments/comment16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28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1" Type="http://schemas.openxmlformats.org/officeDocument/2006/relationships/comments" Target="../comments/comment17.xm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1" Type="http://schemas.openxmlformats.org/officeDocument/2006/relationships/comments" Target="../comments/comment18.xml"/><Relationship Id="rId10" Type="http://schemas.openxmlformats.org/officeDocument/2006/relationships/notesSlide" Target="../notesSlides/notesSlide18.xml"/><Relationship Id="rId1" Type="http://schemas.openxmlformats.org/officeDocument/2006/relationships/tags" Target="../tags/tag29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comments" Target="../comments/comment1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6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1" Type="http://schemas.openxmlformats.org/officeDocument/2006/relationships/comments" Target="../comments/comment19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30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1" Type="http://schemas.openxmlformats.org/officeDocument/2006/relationships/comments" Target="../comments/comment20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31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29.xml"/><Relationship Id="rId7" Type="http://schemas.openxmlformats.org/officeDocument/2006/relationships/tags" Target="../tags/tag328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1" Type="http://schemas.openxmlformats.org/officeDocument/2006/relationships/comments" Target="../comments/comment21.xml"/><Relationship Id="rId10" Type="http://schemas.openxmlformats.org/officeDocument/2006/relationships/notesSlide" Target="../notesSlides/notesSlide21.xml"/><Relationship Id="rId1" Type="http://schemas.openxmlformats.org/officeDocument/2006/relationships/tags" Target="../tags/tag32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1" Type="http://schemas.openxmlformats.org/officeDocument/2006/relationships/comments" Target="../comments/comment22.xml"/><Relationship Id="rId10" Type="http://schemas.openxmlformats.org/officeDocument/2006/relationships/notesSlide" Target="../notesSlides/notesSlide22.xml"/><Relationship Id="rId1" Type="http://schemas.openxmlformats.org/officeDocument/2006/relationships/tags" Target="../tags/tag33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1" Type="http://schemas.openxmlformats.org/officeDocument/2006/relationships/comments" Target="../comments/comment23.xml"/><Relationship Id="rId10" Type="http://schemas.openxmlformats.org/officeDocument/2006/relationships/notesSlide" Target="../notesSlides/notesSlide23.xml"/><Relationship Id="rId1" Type="http://schemas.openxmlformats.org/officeDocument/2006/relationships/tags" Target="../tags/tag338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1" Type="http://schemas.openxmlformats.org/officeDocument/2006/relationships/comments" Target="../comments/comment24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34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1" Type="http://schemas.openxmlformats.org/officeDocument/2006/relationships/comments" Target="../comments/comment25.xml"/><Relationship Id="rId10" Type="http://schemas.openxmlformats.org/officeDocument/2006/relationships/notesSlide" Target="../notesSlides/notesSlide25.xml"/><Relationship Id="rId1" Type="http://schemas.openxmlformats.org/officeDocument/2006/relationships/tags" Target="../tags/tag35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1" Type="http://schemas.openxmlformats.org/officeDocument/2006/relationships/comments" Target="../comments/comment26.xml"/><Relationship Id="rId10" Type="http://schemas.openxmlformats.org/officeDocument/2006/relationships/notesSlide" Target="../notesSlides/notesSlide26.xml"/><Relationship Id="rId1" Type="http://schemas.openxmlformats.org/officeDocument/2006/relationships/tags" Target="../tags/tag36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77.xml"/><Relationship Id="rId7" Type="http://schemas.openxmlformats.org/officeDocument/2006/relationships/tags" Target="../tags/tag376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1" Type="http://schemas.openxmlformats.org/officeDocument/2006/relationships/comments" Target="../comments/comment27.xml"/><Relationship Id="rId10" Type="http://schemas.openxmlformats.org/officeDocument/2006/relationships/notesSlide" Target="../notesSlides/notesSlide27.xml"/><Relationship Id="rId1" Type="http://schemas.openxmlformats.org/officeDocument/2006/relationships/tags" Target="../tags/tag370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1" Type="http://schemas.openxmlformats.org/officeDocument/2006/relationships/comments" Target="../comments/comment28.xml"/><Relationship Id="rId10" Type="http://schemas.openxmlformats.org/officeDocument/2006/relationships/notesSlide" Target="../notesSlides/notesSlide28.xml"/><Relationship Id="rId1" Type="http://schemas.openxmlformats.org/officeDocument/2006/relationships/tags" Target="../tags/tag37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1" Type="http://schemas.openxmlformats.org/officeDocument/2006/relationships/comments" Target="../comments/comment2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70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93.xml"/><Relationship Id="rId7" Type="http://schemas.openxmlformats.org/officeDocument/2006/relationships/tags" Target="../tags/tag392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1" Type="http://schemas.openxmlformats.org/officeDocument/2006/relationships/comments" Target="../comments/comment29.xml"/><Relationship Id="rId10" Type="http://schemas.openxmlformats.org/officeDocument/2006/relationships/notesSlide" Target="../notesSlides/notesSlide29.xml"/><Relationship Id="rId1" Type="http://schemas.openxmlformats.org/officeDocument/2006/relationships/tags" Target="../tags/tag38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1" Type="http://schemas.openxmlformats.org/officeDocument/2006/relationships/comments" Target="../comments/comment30.xml"/><Relationship Id="rId10" Type="http://schemas.openxmlformats.org/officeDocument/2006/relationships/notesSlide" Target="../notesSlides/notesSlide30.xml"/><Relationship Id="rId1" Type="http://schemas.openxmlformats.org/officeDocument/2006/relationships/tags" Target="../tags/tag394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09.xml"/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1" Type="http://schemas.openxmlformats.org/officeDocument/2006/relationships/comments" Target="../comments/comment31.xml"/><Relationship Id="rId10" Type="http://schemas.openxmlformats.org/officeDocument/2006/relationships/notesSlide" Target="../notesSlides/notesSlide31.xml"/><Relationship Id="rId1" Type="http://schemas.openxmlformats.org/officeDocument/2006/relationships/tags" Target="../tags/tag40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6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tags" Target="../tags/tag413.xml"/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0" Type="http://schemas.openxmlformats.org/officeDocument/2006/relationships/comments" Target="../comments/comment32.xml"/><Relationship Id="rId1" Type="http://schemas.openxmlformats.org/officeDocument/2006/relationships/tags" Target="../tags/tag4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1" Type="http://schemas.openxmlformats.org/officeDocument/2006/relationships/comments" Target="../comments/comment3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7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1" Type="http://schemas.openxmlformats.org/officeDocument/2006/relationships/comments" Target="../comments/comment4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8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1" Type="http://schemas.openxmlformats.org/officeDocument/2006/relationships/comments" Target="../comments/comment5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19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1" Type="http://schemas.openxmlformats.org/officeDocument/2006/relationships/comments" Target="../comments/comment6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20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1" Type="http://schemas.openxmlformats.org/officeDocument/2006/relationships/comments" Target="../comments/comment7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21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1" Type="http://schemas.openxmlformats.org/officeDocument/2006/relationships/comments" Target="../comments/comment8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2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582613" y="848995"/>
            <a:ext cx="11048365" cy="5523865"/>
          </a:xfrm>
          <a:prstGeom prst="rect">
            <a:avLst/>
          </a:prstGeom>
          <a:solidFill>
            <a:sysClr val="window" lastClr="FFFFFF"/>
          </a:solidFill>
          <a:ln w="34925">
            <a:solidFill>
              <a:srgbClr val="114669">
                <a:lumMod val="75000"/>
              </a:srgbClr>
            </a:solidFill>
          </a:ln>
        </p:spPr>
        <p:style>
          <a:lnRef idx="2">
            <a:srgbClr val="114669">
              <a:shade val="50000"/>
            </a:srgbClr>
          </a:lnRef>
          <a:fillRef idx="1">
            <a:srgbClr val="114669"/>
          </a:fillRef>
          <a:effectRef idx="0">
            <a:srgbClr val="114669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46935" y="469265"/>
            <a:ext cx="7919720" cy="787400"/>
          </a:xfrm>
          <a:prstGeom prst="rect">
            <a:avLst/>
          </a:prstGeom>
          <a:solidFill>
            <a:srgbClr val="114669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rgbClr val="114669">
              <a:shade val="50000"/>
            </a:srgbClr>
          </a:lnRef>
          <a:fillRef idx="1">
            <a:srgbClr val="114669"/>
          </a:fillRef>
          <a:effectRef idx="0">
            <a:srgbClr val="114669"/>
          </a:effectRef>
          <a:fontRef idx="minor">
            <a:sysClr val="window" lastClr="FFFFFF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46618" y="46863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spc="300" dirty="0">
                <a:solidFill>
                  <a:sysClr val="window" lastClr="FFFFFF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销售工作思路</a:t>
            </a:r>
            <a:endParaRPr lang="zh-CN" altLang="en-US" sz="3200" spc="300" dirty="0">
              <a:solidFill>
                <a:sysClr val="window" lastClr="FFFFFF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40130" y="1926590"/>
            <a:ext cx="10111740" cy="4319270"/>
          </a:xfrm>
          <a:prstGeom prst="rect">
            <a:avLst/>
          </a:prstGeom>
          <a:noFill/>
        </p:spPr>
        <p:txBody>
          <a:bodyPr vert="horz" lIns="90000" tIns="46800" rIns="90000" bIns="46800" rtlCol="0" anchor="ctr">
            <a:no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lnSpc>
                <a:spcPct val="160000"/>
              </a:lnSpc>
              <a:spcBef>
                <a:spcPts val="1000"/>
              </a:spcBef>
              <a:spcAft>
                <a:spcPts val="1500"/>
              </a:spcAft>
              <a:buClr>
                <a:sysClr val="windowText" lastClr="000000">
                  <a:lumMod val="95000"/>
                  <a:lumOff val="5000"/>
                </a:sysClr>
              </a:buClr>
              <a:buFont typeface="+mj-ea"/>
            </a:pP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信息互换、了解客户的信息</a:t>
            </a:r>
            <a:endParaRPr lang="zh-CN" altLang="en-US" sz="2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60000"/>
              </a:lnSpc>
              <a:spcBef>
                <a:spcPts val="1000"/>
              </a:spcBef>
              <a:spcAft>
                <a:spcPts val="1500"/>
              </a:spcAft>
              <a:buClr>
                <a:sysClr val="windowText" lastClr="000000">
                  <a:lumMod val="95000"/>
                  <a:lumOff val="5000"/>
                </a:sysClr>
              </a:buClr>
              <a:buFont typeface="+mj-ea"/>
            </a:pP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如何与客户建立深厚的感情</a:t>
            </a:r>
            <a:endParaRPr lang="zh-CN" altLang="en-US" sz="2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60000"/>
              </a:lnSpc>
              <a:spcBef>
                <a:spcPts val="1000"/>
              </a:spcBef>
              <a:spcAft>
                <a:spcPts val="1500"/>
              </a:spcAft>
              <a:buClr>
                <a:sysClr val="windowText" lastClr="000000">
                  <a:lumMod val="95000"/>
                  <a:lumOff val="5000"/>
                </a:sysClr>
              </a:buClr>
              <a:buFont typeface="+mj-ea"/>
            </a:pP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Arial" panose="020B0604020202020204" pitchFamily="34" charset="0"/>
              </a:rPr>
              <a:t>讲故事表明身份、切入时机</a:t>
            </a:r>
            <a:endParaRPr lang="zh-CN" altLang="en-US" sz="2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60000"/>
              </a:lnSpc>
              <a:spcBef>
                <a:spcPts val="1000"/>
              </a:spcBef>
              <a:spcAft>
                <a:spcPts val="1500"/>
              </a:spcAft>
              <a:buClr>
                <a:sysClr val="windowText" lastClr="000000">
                  <a:lumMod val="95000"/>
                  <a:lumOff val="5000"/>
                </a:sysClr>
              </a:buClr>
              <a:buFont typeface="+mj-ea"/>
            </a:pP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如何排除客户的顾虑和困难</a:t>
            </a:r>
            <a:endParaRPr lang="zh-CN" altLang="en-US" sz="2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60000"/>
              </a:lnSpc>
              <a:spcBef>
                <a:spcPts val="1000"/>
              </a:spcBef>
              <a:spcAft>
                <a:spcPts val="1500"/>
              </a:spcAft>
              <a:buClr>
                <a:sysClr val="windowText" lastClr="000000">
                  <a:lumMod val="95000"/>
                  <a:lumOff val="5000"/>
                </a:sysClr>
              </a:buClr>
              <a:buFont typeface="+mj-ea"/>
              <a:buNone/>
            </a:pPr>
            <a:r>
              <a:rPr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五</a:t>
            </a:r>
            <a:r>
              <a:rPr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人物角色举例而已最好包装海外人士</a:t>
            </a:r>
            <a:endParaRPr lang="zh-CN" altLang="en-US" sz="2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12115" y="2698750"/>
            <a:ext cx="330835" cy="1460500"/>
          </a:xfrm>
          <a:prstGeom prst="rect">
            <a:avLst/>
          </a:prstGeom>
          <a:solidFill>
            <a:srgbClr val="114669">
              <a:lumMod val="75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rgbClr val="114669">
              <a:shade val="50000"/>
            </a:srgbClr>
          </a:lnRef>
          <a:fillRef idx="1">
            <a:srgbClr val="114669"/>
          </a:fillRef>
          <a:effectRef idx="0">
            <a:srgbClr val="114669"/>
          </a:effectRef>
          <a:fontRef idx="minor">
            <a:sysClr val="window" lastClr="FFFFFF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1453495" y="2698750"/>
            <a:ext cx="330835" cy="1460500"/>
          </a:xfrm>
          <a:prstGeom prst="rect">
            <a:avLst/>
          </a:prstGeom>
          <a:solidFill>
            <a:srgbClr val="114669">
              <a:lumMod val="75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rgbClr val="114669">
              <a:shade val="50000"/>
            </a:srgbClr>
          </a:lnRef>
          <a:fillRef idx="1">
            <a:srgbClr val="114669"/>
          </a:fillRef>
          <a:effectRef idx="0">
            <a:srgbClr val="114669"/>
          </a:effectRef>
          <a:fontRef idx="minor">
            <a:sysClr val="window" lastClr="FFFFFF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：模仿对方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2、模仿客户常用的表情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不管是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whatsapp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Facebook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等软件自带的表情，还是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GIF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动态图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，或者各种表情包，客户喜欢哪一种风格，你就用哪种风格的表情包。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所以别轻视这些小技巧，都是细节来的。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能让客户对你产生好感，相同的一个点、气场很重要，也可以根据客户的言行举止，做出相应的模仿，当然，不是让你完全跟客户一样，而是需要客户严肃、绅士，你就要跟着严肃、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优雅，客户逗比，你就跟着搞怪。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这样很容易建立起亲切感和相似度，也就离成功越来越近了。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：展示高价值</a:t>
            </a:r>
            <a:endParaRPr lang="zh-CN" altLang="en-US" sz="36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321560"/>
            <a:ext cx="8185150" cy="33528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要学会利用生活照，展示自己高价值的一面，这对你有很大的帮助。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同样，在聊天过程中，懂得展示自己的更高价值，有助于增加客户对你的好感。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不过，如何展示更高价值呢？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很多人会犯这样的错：我在一家上市公司做主管，月入几万甚至几十万的。这不是在展示更高价值，而是在炫耀，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客户会觉得我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有点浮夸。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正确的打开方式是，讲故事，间接展示自己的更高价值。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展示高价值</a:t>
            </a:r>
            <a:endParaRPr lang="zh-CN" altLang="en-US" sz="36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例如：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啊，全身都湿透了，刚在健身房练了一个多小时，要回家洗个澡先。（前期找好配套的套图，就晒出在健身房的照片）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现在准备吃午饭，可是上菜太慢了，感觉要饿死在这里。（然后发出高逼格的餐厅照，过会再发食物照片）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还没下班呢，最近公司让我负责一个项目，忙死了，现在好困。（发一张工作时候的照片）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好美啊，这里。（发一张旅游照）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讲故事，包含着你的情绪观和价值观，这样也能让客户找话题，回复你的情绪，肯定你的价值。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Arial" panose="020B0604020202020204" pitchFamily="34" charset="0"/>
              </a:rPr>
              <a:t>讲故事表明身份、切入时机</a:t>
            </a:r>
            <a:endParaRPr lang="zh-CN" altLang="en-US" sz="3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en-US" alt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以上所述的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目的是营造一种安全感，让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放下警惕，和你好好聊天。但毕竟你们对彼此还不是特别了解，那么你就要学会释放自己信息的同时，收集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释放的信息。进一步打破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的防备心。</a:t>
            </a:r>
            <a:endParaRPr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建立好感情后如何表明自己的身份？</a:t>
            </a:r>
            <a:endParaRPr 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要讲什么样的故事切入我们的产品？</a:t>
            </a:r>
            <a:endParaRPr 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3.1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如何表明自己的身份？</a:t>
            </a:r>
            <a:endParaRPr lang="zh-CN" sz="36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我之前在哪里工作过、为什么选择离开？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我之前投资了什么，成功还是失败？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我现在在做什么，前景是什么？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要提前打造好客户对你工作的疑问，讲故事嘛，你的故事有多完美，就可以判断出你吸引客户的程度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：如何成为交易所或者项目发售公司的代理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：人物反转，实现财富逆袭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3.1.1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表明身份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：如何成为项目方的代理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我之前在比特大陆工作了3年，担任销售部门经理，在币圈里也算的上比较专业了，对炒币和挖币特别熟悉。也结交了好多朋友、还有同行业的朋友。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现在的职业：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通过讲故事来展现现在的职业，不然直接表明我是项目方代理，客户会觉得你就是一个推销的。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3.1.2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分享投资案例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1991360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7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比特大陆工作的时候才接触数字货币，一路看着比特币飞一样的上涨速度，高达6万美元。早期没有抓住这个机会，在币价5万美元左右的时候，我看好币价还会上涨，就掏空了所有的积蓄购买了5枚比特币。结果国家政策，币价腰斩。高价的时候没有卖掉，截止现在亏了10万美元。心理一直有个误区，一心想着炒币怎么短时间暴富。比特币亏完后又投资了一些新发行的币，结果被平台割韭菜了（发一些流泪的表情）。但我明白了一个道理，做任何事还是不能抱侥幸心理（投资失败获取客户的同情心）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聊完之后客户肯定会问割韭菜是什么或者怎么会被割韭菜，正好合理的讲述炒币的风险性、为流动性挖矿的稳定性做铺垫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3.1.3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投资失败引出如何找到流动性挖矿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投资失败后，整天脑袋里面就在想怎么能快速把亏掉的钱赚回来，从哪里跌倒就从哪里爬起来。炒币失败了，那我可以去挖币吗？反复的问自己。自己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虽然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有渠道和关系，那么我要怎么去利用好它呢？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结合自己的关系和渠道找到流动性挖矿的项目方，了解到它的特性尝试了以后才知道如此稳定，安全，没有任何风险！全部都在自己的掌控中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3.1.4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炒币和挖币的对比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03771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7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我把之前炒币亏掉的事分享给流动性挖矿的项目经理，他帮我分析：炒币就是赌博，币价上涨才赚钱，币价下跌就亏的血本无归。流动性挖矿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：透明度高，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：去中心化：区块链的去中心化环境确保了控制权从中央当局转移到分布式网络。去中心化为其用户提供了无信任环境的好处，提高了数据的一致性，减少了薄弱点。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挖出来的币是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USDT是跟着美金走的，你不需要担心会跌没掉，或者亏掉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1USDT对标1美元</a:t>
            </a:r>
            <a:endParaRPr lang="en-US" alt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en-US" alt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en-US" alt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3.1.5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代理身份的形成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当然，肯定要有自己的优势才有资格和项目方谈合作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。优势：我在比特大陆公司工作三年之久，也累计了不少人脉关系（包括炒币的、玩合约的、现货的、挖矿的等等），这是人际关系优点。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这是一个全新的项目，没有任何约束，想用钱的时候随时自己掌控，无质押，无锁仓！轻松灵活，返利时间快每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小时返利一次！而且只需要支付一次很低的节点费用，永久都可以享受这种待遇，比放在银行还稳定，收益也比较客观！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>
                <a:sym typeface="Arial" panose="020B0604020202020204" pitchFamily="34" charset="0"/>
              </a:rPr>
              <a:t>1</a:t>
            </a:r>
            <a:r>
              <a:rPr lang="zh-CN" altLang="en-US" sz="3600" b="1">
                <a:sym typeface="Arial" panose="020B0604020202020204" pitchFamily="34" charset="0"/>
              </a:rPr>
              <a:t>、信息互换、了解客户的信息</a:t>
            </a:r>
            <a:endParaRPr lang="zh-CN" altLang="en-US" sz="3600" b="1" dirty="0"/>
          </a:p>
          <a:p>
            <a:pPr>
              <a:lnSpc>
                <a:spcPct val="120000"/>
              </a:lnSpc>
            </a:pP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indent="0">
              <a:buNone/>
            </a:pPr>
            <a:r>
              <a:rPr lang="zh-CN" altLang="en-US" sz="1800" dirty="0">
                <a:sym typeface="+mn-ea"/>
              </a:rPr>
              <a:t>   </a:t>
            </a:r>
            <a:r>
              <a:rPr lang="zh-CN" altLang="en-US" sz="2220" dirty="0">
                <a:sym typeface="+mn-ea"/>
              </a:rPr>
              <a:t>    开场方式很重要，以前的老套打招呼方式已经被淘汰，现在需要一种新颖及幽默的话题来吸引对方</a:t>
            </a:r>
            <a:endParaRPr lang="zh-CN" altLang="en-US" sz="2220" dirty="0"/>
          </a:p>
          <a:p>
            <a:pPr marL="0" indent="0">
              <a:buNone/>
            </a:pPr>
            <a:r>
              <a:rPr lang="zh-CN" altLang="en-US" sz="2220" dirty="0">
                <a:sym typeface="+mn-ea"/>
              </a:rPr>
              <a:t>      例如：小哥哥，你现在在哪里呢</a:t>
            </a:r>
            <a:endParaRPr lang="zh-CN" altLang="en-US" sz="2220" dirty="0"/>
          </a:p>
          <a:p>
            <a:pPr marL="0" indent="0">
              <a:buNone/>
            </a:pPr>
            <a:r>
              <a:rPr lang="zh-CN" altLang="en-US" sz="2220" dirty="0">
                <a:sym typeface="+mn-ea"/>
              </a:rPr>
              <a:t>      客户：我在家呢或者我在公司呢</a:t>
            </a:r>
            <a:endParaRPr lang="zh-CN" altLang="en-US" sz="2220" dirty="0"/>
          </a:p>
          <a:p>
            <a:pPr marL="0" indent="0">
              <a:buNone/>
            </a:pPr>
            <a:r>
              <a:rPr lang="zh-CN" altLang="en-US" sz="2220" dirty="0">
                <a:sym typeface="+mn-ea"/>
              </a:rPr>
              <a:t>      回复：你现在在我的脑海里</a:t>
            </a:r>
            <a:endParaRPr lang="zh-CN" altLang="en-US" sz="2220" dirty="0"/>
          </a:p>
          <a:p>
            <a:pPr marL="0" indent="0">
              <a:buNone/>
            </a:pPr>
            <a:r>
              <a:rPr lang="zh-CN" altLang="en-US" sz="2220" dirty="0">
                <a:sym typeface="+mn-ea"/>
              </a:rPr>
              <a:t>      客户就会感觉你比较幽默、风趣，才会对你产生好感。话题就可以顺利的延伸下去。</a:t>
            </a:r>
            <a:r>
              <a:rPr lang="zh-CN" altLang="en-US" sz="2220" dirty="0"/>
              <a:t>从幽默的聊天当中获取客户的所有信息，还能得到客户的赞赏。</a:t>
            </a:r>
            <a:endParaRPr lang="zh-CN" altLang="en-US" sz="2220" dirty="0"/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3.2: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人物反转，实现财富逆袭</a:t>
            </a:r>
            <a:endParaRPr lang="en-US" altLang="zh-CN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学历一般的我、</a:t>
            </a: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家境贫寒、如何实现财富逆袭？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我叫小敏，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岁广东人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，爱好：旅游、美食、工作、写作。毕业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年了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年月均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入</a:t>
            </a:r>
            <a:r>
              <a:rPr 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万以上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，移民到新较好几年了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是怎么做到的？</a:t>
            </a:r>
            <a:endParaRPr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工作经历：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我毕业后在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深圳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一家会计事务所上班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朝九晚六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月工资大概</a:t>
            </a:r>
            <a:r>
              <a:rPr 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3000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5000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，每个月还要存2</a:t>
            </a:r>
            <a:r>
              <a:rPr 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000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块钱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因为母亲身体不太好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这些钱攒着用来给母亲治病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自己家境不好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也只是个普通二本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，每月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基本开销就</a:t>
            </a:r>
            <a:r>
              <a:rPr 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000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不敢乱花钱，化妆品只用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几十块钱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档位的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毕竟养活自己都很难了，哪还有什么其他的想法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。对自己的生活现状肯定是不满的。</a:t>
            </a:r>
            <a:endParaRPr 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3.3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如何拓展副业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子就这么过着，没有目标，没有激情，工作透支了我所有精力，身心俱疲。此时再看看我的朋友和同学，有的已经晋升了业务主管，管理30多人的团队，有的已经成家立业，幸福美满。这深深地刺激到了我，我觉得只靠工资过不上自己想要的生活，于是拿出部分存款去进行投资。同时我还挤出时间发展副业、做兼职。我是如何拓展副业的呢？也没什么发财之路，可能是自己比较幸运吧。18年到现在，这些年是短视频风口，我就利用自己的特长，替一些网红博主写文案赚钱，18年赚了</a:t>
            </a: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万，19年赚了</a:t>
            </a: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万，20年赚了</a:t>
            </a: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万左右。应该也不算多，而且这不是全部， 我比较得意的还是投资项目上的收益。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3.4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投资什么项目？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DEfi项目是区块链技术发展出来的去中心化金融，它和以往的金融不一样。以往的金融是需要金融公司干预的。而去中心化的金融是建立在区块链上，依靠只能合约（分布式账本）。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统普通的中心化金融要借助交易所，银行，或者金融公司等工具来完成金融交易，它会受到认为的干预。而DEfi是去中心化的金融产品，它是建立在区块链上的，人为无法干预，全部都是依靠智能合约运行。真正做到公平，公正，公开。 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到现在每天还在产生收益。这就是我投资的项目，正好是赶上了数字货币的风潮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3.5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透露自己的收益给客户</a:t>
            </a:r>
            <a:endParaRPr lang="zh-CN" altLang="en-US" sz="36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这个也算不上隐私，身边的朋友都知道，现在的本金比刚开始做的时候本金大了很多了，之前只有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的时候每天收益是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2%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一天也就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200U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的收入，很多想买的东西都不够买，新家坡的消费本来就贵，我很节约的，把能省下的没一分钱都存进我流动性挖矿的钱包，我现在累计到了存放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70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，每天收益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3%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，一天收益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21000U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，这个时候配合一张收益图发给客户看！现在虽然不是特别富有，但是过的生活质量好了很多！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3.6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给客户提出自己的建议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endParaRPr lang="en-US" alt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建议炒币，炒币都是行业领军人物在操作的，他们想要收拢资金单时候，倒霉的就是我们这些普通玩家！流动性挖矿，永远都不会亏损，它相当于一个世界自由银行一样，稳定安全，收益还高呢！美金只会有特别小的波动，对比那些波动，我们每天产生的收益，根本就不会受到任何影响的！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如何排除客户的顾虑和困难</a:t>
            </a:r>
            <a:endParaRPr lang="zh-CN" altLang="en-US" sz="36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22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客户的顾虑：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：什么是Defi ？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：Defi的优势在于哪里？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：Defi流动性挖矿是什么？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：挖矿的步骤？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：为什么是USDT的流动性挖矿？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003302" y="137542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4.1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36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什么是Defi ？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048510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DEfi项目是区块链技术发展出来的去中心化金融，它和以往的金融不一样。以往的金融是需要金融公司干预的。而去中心化的金融是建立在区块链上，依靠只能合约（分布式账本）。</a:t>
            </a:r>
            <a:endParaRPr lang="en-US" altLang="zh-CN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统普通的中心化金融要借助交易所，银行，或者金融公司等工具来完成金融交易，它会受到认为的干预。而DEfi是去中心化的金融产品，它是建立在区块链上的，人为无法干预，全部都是依靠智能合约运行。真正做到公平，公正，公开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4.2: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Defi的优势在于哪里？</a:t>
            </a:r>
            <a:endParaRPr lang="zh-CN" altLang="en-US" sz="36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透明度高：由于区块链网络中的每一笔交易都会被广播到每一个节点，因此实现了更高的透明度。网络中的每个节点都可以验证数据。如此高的透明度为丰富的数据分析提供了空间，并确保每个人都能验证访问。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2.不变性：区块链中的数据不能被更改。网络中每一个包含交易细节等信息的区块都使用加密原理和哈希值。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3.互操作性:区块链通过连接不同的区块链系统，确保跨链交易的无缝链接，从而实现互操作性。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4.去中心化：区块链的去中心化环境确保了控制权从中央当局转移到分布式网络。去中心化为其用户提供了无信任环境的好处，提高了数据的一致性，减少了薄弱点。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4.2: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Defi流动性挖矿是什么？</a:t>
            </a:r>
            <a:endParaRPr lang="zh-CN" altLang="en-US" sz="36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048510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fi的流动性挖矿，主要建立在以太坊的区块链上。它是通过以太坊上的DEfi产品提供流动性而获得矿产收益。简单低说：存入代币，比如USDT资产既可进行挖矿，之所以成为“挖矿”。也是沿用了比特币挖矿的行业说法。</a:t>
            </a:r>
            <a:endParaRPr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它跟传统的银行理财很像，我们把美金存入银行，银行每个月都会给我们利息，但是你存入很多钱，银行的利息是给的很低的，不足以让你跑赢通货膨胀。那你的资产还是无形的损失。</a:t>
            </a:r>
            <a:endParaRPr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但是这个列举市面最大的交易所coinbase是以usdt的资产，领取一个coinbase放开的节点凭证，就可以每天得到矿池收益，这个收益远远比你的存入银行给的利息高，而且你的USDT是完全放在你自己的加密钱包里面，更安全，又有稳定客观的收益。这对于我们来说是很不错的一个投资项目</a:t>
            </a:r>
            <a:endParaRPr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4.3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：挖矿的步骤？</a:t>
            </a:r>
            <a:endParaRPr lang="zh-CN" altLang="en-US" sz="36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存放现金的普通钱包不同，你的资产是存在于区块链上，它只能使用你的私钥（助记词）访问。你的密钥证明你对数字货币的所有访问权并允许你进行交易。如果你丢失了私钥，就无法使用的你加密货币资金。这就是为什么要选择coinbase这样值得信赖的钱包提供商很重要的原因。市面上其他的知名加密钱包也可以同样完成比如币安 火币  imtoken</a:t>
            </a:r>
            <a:endParaRPr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的来说：你只要不泄露你的私钥（助记词），用手抄在自己的本子上，不要手机截图，因为有的黑客是可以入侵你的手机盗取你的私钥的，世界上就没有人能盗取你的钱包。国家都不能干预。这就是为什么很多有钱人都喜欢投资加密货币，把他们的资产都变成加密资产来储放的原因。</a:t>
            </a:r>
            <a:endParaRPr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ym typeface="+mn-ea"/>
              </a:rPr>
              <a:t>1.1</a:t>
            </a:r>
            <a:r>
              <a:rPr lang="zh-CN" altLang="en-US" sz="3600" b="1" dirty="0">
                <a:sym typeface="+mn-ea"/>
              </a:rPr>
              <a:t>：</a:t>
            </a:r>
            <a:r>
              <a:rPr lang="zh-CN" altLang="en-US" sz="3600" b="1" dirty="0">
                <a:sym typeface="+mn-ea"/>
              </a:rPr>
              <a:t>姓名、年龄、工作、爱好、收入、家庭？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220" b="1" dirty="0">
                <a:sym typeface="+mn-ea"/>
              </a:rPr>
              <a:t>如何更好的信息互换？</a:t>
            </a:r>
            <a:endParaRPr lang="zh-CN" altLang="en-US" sz="2220" b="1" dirty="0">
              <a:sym typeface="+mn-ea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000" dirty="0">
                <a:sym typeface="+mn-ea"/>
              </a:rPr>
              <a:t>      </a:t>
            </a:r>
            <a:r>
              <a:rPr lang="zh-CN" altLang="en-US" sz="1800" dirty="0">
                <a:sym typeface="+mn-ea"/>
              </a:rPr>
              <a:t>聊天氛围放松的情况下，适当抛出自己的信息：</a:t>
            </a:r>
            <a:endParaRPr lang="zh-CN" altLang="en-US" sz="1800" dirty="0">
              <a:sym typeface="+mn-ea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姓名：我叫小敏，在交易所工作，你呢？</a:t>
            </a:r>
            <a:endParaRPr lang="zh-CN" altLang="en-US" sz="1800" dirty="0">
              <a:sym typeface="+mn-ea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年龄：我今年</a:t>
            </a:r>
            <a:r>
              <a:rPr lang="en-US" altLang="zh-CN" sz="1800" dirty="0">
                <a:sym typeface="+mn-ea"/>
              </a:rPr>
              <a:t>30</a:t>
            </a:r>
            <a:r>
              <a:rPr lang="zh-CN" altLang="en-US" sz="1800" dirty="0">
                <a:sym typeface="+mn-ea"/>
              </a:rPr>
              <a:t>岁了，你呢？</a:t>
            </a:r>
            <a:endParaRPr lang="zh-CN" altLang="en-US" sz="1800" dirty="0">
              <a:sym typeface="+mn-ea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爱好：我喜欢旅游、美食、瑜伽、工作，</a:t>
            </a:r>
            <a:r>
              <a:rPr lang="zh-CN" sz="1800" dirty="0">
                <a:sym typeface="+mn-ea"/>
              </a:rPr>
              <a:t>你呢？</a:t>
            </a:r>
            <a:endParaRPr lang="zh-CN" altLang="en-US" sz="1800" dirty="0">
              <a:sym typeface="+mn-ea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收入：我的工作收入过万了，还有其它的副业，</a:t>
            </a:r>
            <a:r>
              <a:rPr lang="zh-CN" sz="1800" dirty="0">
                <a:sym typeface="+mn-ea"/>
              </a:rPr>
              <a:t>你呢？</a:t>
            </a:r>
            <a:endParaRPr lang="zh-CN" altLang="en-US" sz="1800" dirty="0">
              <a:sym typeface="+mn-ea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家庭</a:t>
            </a:r>
            <a:r>
              <a:rPr lang="zh-CN" sz="1800" dirty="0">
                <a:sym typeface="+mn-ea"/>
              </a:rPr>
              <a:t>：我至今单身或者离异，你呢？</a:t>
            </a:r>
            <a:endParaRPr lang="en-US" altLang="zh-CN" sz="1800" dirty="0">
              <a:sym typeface="+mn-ea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      </a:t>
            </a:r>
            <a:r>
              <a:rPr lang="zh-CN" altLang="en-US" sz="1800" b="1" dirty="0">
                <a:sym typeface="+mn-ea"/>
              </a:rPr>
              <a:t>注：千万不要一口气把信息全部抛出去，</a:t>
            </a:r>
            <a:r>
              <a:rPr lang="zh-CN" altLang="en-US" sz="1800" dirty="0">
                <a:sym typeface="+mn-ea"/>
              </a:rPr>
              <a:t>介绍自己的时候顺口一句</a:t>
            </a:r>
            <a:r>
              <a:rPr lang="en-US" altLang="zh-CN" sz="1800" dirty="0">
                <a:sym typeface="+mn-ea"/>
              </a:rPr>
              <a:t>“</a:t>
            </a:r>
            <a:r>
              <a:rPr lang="zh-CN" altLang="en-US" sz="1800" dirty="0">
                <a:sym typeface="+mn-ea"/>
              </a:rPr>
              <a:t>你呢？</a:t>
            </a:r>
            <a:r>
              <a:rPr lang="en-US" altLang="zh-CN" sz="1800" dirty="0">
                <a:sym typeface="+mn-ea"/>
              </a:rPr>
              <a:t>”</a:t>
            </a:r>
            <a:r>
              <a:rPr lang="zh-CN" altLang="en-US" sz="1800" dirty="0">
                <a:sym typeface="+mn-ea"/>
              </a:rPr>
              <a:t>来引导客户透漏信息，客户就不会觉得你像查户口的一样，更容易获取更多的信息量。</a:t>
            </a:r>
            <a:endParaRPr lang="zh-CN" altLang="en-US" sz="1800" dirty="0">
              <a:sym typeface="+mn-ea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4.4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为什么是USDT的流动性挖矿？</a:t>
            </a:r>
            <a:endParaRPr lang="zh-CN" altLang="en-US" sz="36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048510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因为USDT是跟着美金走的，你不需要担心会跌没掉，或者亏掉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1USDT对标1美元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当用户需要再次购买其它货币的时候，它又可以马上用USDT买入，这就提高了投资人的交易效率。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能让投资者更好的把握加密货币的机会。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而且USDT在全世界的使用率比BTC高，因为它就是美金，不会受加密货币市场波动减少货币价值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其实你投资的其它的加密货币都是投机，有一定风险的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4.5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：支付ETH矿工费？</a:t>
            </a:r>
            <a:endParaRPr lang="zh-CN" altLang="en-US" sz="36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以太坊的每一次操作，都要支付矿工费，可以理解为我们的操作要获得区块链的确认，确认我们这个操作是有效的，我们必须支付手续费让全球各地的矿工广播确认我们操作成功。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只需要最多0.02eth有时候根据以太坊价格的不同会更低，以当时开通的节点费为准，只需要支付一次，终生有效，没有二次收费呢！</a:t>
            </a:r>
            <a:endParaRPr lang="en-US" altLang="zh-CN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5.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让客户形成依赖及发展群体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5.1</a:t>
            </a:r>
            <a:r>
              <a:rPr lang="zh-CN" altLang="en-US" sz="222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sz="222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如何让客户形成依赖？</a:t>
            </a:r>
            <a:endParaRPr lang="zh-CN" altLang="en-US" sz="222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通过以上所述，客户已对你完全放下戒备，彼此的信任已经建立起来了。那么如何利用客户对你的信任更深一步的增进与客户的情感。</a:t>
            </a:r>
            <a:r>
              <a:rPr 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每天一个新颖的生活事例、工作遇到的事例，每天的问候和关心，开心和不开心都要分享给客户，让客户把你当作一家人了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，这才是一个成功的销售人士。（这就需要结合自己包装的人物故事有多完美，就能培养多么深厚的感情。）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4"/>
            </p:custDataLst>
          </p:nvPr>
        </p:nvSpPr>
        <p:spPr>
          <a:xfrm>
            <a:off x="2343785" y="1479550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en-US" sz="50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欢迎老板提出宝贵的建议</a:t>
            </a:r>
            <a:endParaRPr lang="zh-CN" altLang="en-US" sz="50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6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3600" b="1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r>
              <a:rPr lang="zh-CN" altLang="en-US" sz="3600" b="1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如何与客户建立深厚的感情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40728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sz="222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</a:t>
            </a:r>
            <a:r>
              <a:rPr sz="222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绕过陌生感</a:t>
            </a:r>
            <a:r>
              <a:rPr lang="zh-CN" sz="222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sz="222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：通过</a:t>
            </a:r>
            <a:r>
              <a:rPr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赞美</a:t>
            </a:r>
            <a:endParaRPr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：通过</a:t>
            </a:r>
            <a:r>
              <a:rPr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外号</a:t>
            </a:r>
            <a:endParaRPr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：学会聆听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：模仿对方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：展示高价值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：通过</a:t>
            </a:r>
            <a:r>
              <a:rPr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赞美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479675"/>
            <a:ext cx="8185150" cy="330136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22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如何赞美：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通过客户的图像、朋友圈及客户发给你的照片</a:t>
            </a:r>
            <a:endParaRPr lang="zh-CN" altLang="en-US" sz="222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自己：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看到你的发型，让我想起初中时期，我最喜欢欺负的那个同桌，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纯纯的、呆呆的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自己：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你的穿着打扮给人一种气度不凡、文质彬彬等，你是公司的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CEO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吗？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自己：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看了你的照片，我有一种感受。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客户：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什么感受？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自己：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像你这样的帅哥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美女，不应该下凡啊，人间太危险。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85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sz="289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sz="289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：通过</a:t>
            </a:r>
            <a:r>
              <a:rPr sz="289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外号</a:t>
            </a:r>
            <a:endParaRPr lang="zh-CN" altLang="en-US" sz="289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1991360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5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只要外号不涉及到侮辱人格、低俗、辱骂等，也是能很快让我们绕过陌生感的一种方法。聊天中你反复提到客户的外号，那么你的印象在客户心里就更加深刻了。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例如：</a:t>
            </a:r>
            <a:endParaRPr lang="zh-CN" altLang="en-US" sz="180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你皮一下可以，皮几万下可不行，那以后我就叫你皮一下好了。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你的眼睛黑溜溜像小鹿的眼睛，以后我就叫你小鹿吧。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夜猫，还不睡觉，都几点了。（客户深夜发信息或者朋友圈，就叫你夜猫吧。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扮演熟人，客户跟你聊天会更加热情（比起陌生人的聊天方式），因为你和客户，不是陌生人，而是熟人的存在。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：学会聆听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17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一段聊天，能否正常聊下去，不可能只有某一方在喋喋不休，另一方不言不语的。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千万不要开启了话题，就停不下来，叽叽喳喳一大堆，客户隔着屏幕，把你当傻子一样。心里默念：烦不烦？表面笑嘻嘻，心里MMP。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学会去聆听，坦诚地与客户分享喜悦、痛苦。也要倾听客户的欢喜与苦恼，然后反馈，表达信任，交换信息，进一步拉近你们之间的亲近感和信任感。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那要如何引导呢？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可以用你的感受，来展开话题。举例如下：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多数客户在聊天的过程中会发段语音给你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例子：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“你声音好好听呀，唱歌一定也很好听”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不管客户怎么说，继续延伸：“你平时喜欢听什么样的歌？哪个歌手？”然后问客户“为什么喜欢？”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还可以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然后呢？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”“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哈哈，那接下来怎么样？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”“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继续说，我听着呢</a:t>
            </a:r>
            <a:r>
              <a:rPr lang="en-US" altLang="zh-CN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等之类的话，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以感受开场，抓关键点延伸，然后进行开放式问题，想方设法让客户讲话。</a:t>
            </a: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引导客户跟你透漏更多信息。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180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要成为一名有趣的聆听者，交流多了，以后你会发现，和客户聊天的时候，客户的话会越来越多，对你依赖越来越重，心思也就在你这里了。</a:t>
            </a:r>
            <a:endParaRPr lang="zh-CN" altLang="en-US" sz="180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042362" y="1000409"/>
            <a:ext cx="2168712" cy="2364771"/>
          </a:xfrm>
          <a:prstGeom prst="rect">
            <a:avLst/>
          </a:prstGeom>
          <a:solidFill>
            <a:srgbClr val="0B2749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>
            <a:off x="1979777" y="1470586"/>
            <a:ext cx="9768470" cy="505459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solidFill>
            <a:srgbClr val="0B2749"/>
          </a:solidFill>
          <a:ln w="50800"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>
            <a:off x="534147" y="675714"/>
            <a:ext cx="10858499" cy="5506571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ysClr val="window" lastClr="FFFFFF"/>
          </a:solidFill>
          <a:ln w="50800">
            <a:solidFill>
              <a:srgbClr val="103A6E"/>
            </a:solidFill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/>
          <p:nvPr>
            <p:custDataLst>
              <p:tags r:id="rId4"/>
            </p:custDataLst>
          </p:nvPr>
        </p:nvSpPr>
        <p:spPr>
          <a:xfrm>
            <a:off x="2343662" y="1361458"/>
            <a:ext cx="818515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en-US" altLang="zh-CN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60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：模仿对方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>
            <p:custDataLst>
              <p:tags r:id="rId5"/>
            </p:custDataLst>
          </p:nvPr>
        </p:nvSpPr>
        <p:spPr>
          <a:xfrm>
            <a:off x="2343785" y="2132965"/>
            <a:ext cx="8185150" cy="38995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人只会对自己熟悉的人、事、物更加有安全感，也会更加青睐。物以类聚，人以群分。任何人对熟悉，性格相似的人更加喜爱。模仿客户的一举一动，会让客户对你产生好感。那么，在聊天中，如何模仿？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220" b="1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1、语气语调</a:t>
            </a:r>
            <a:endParaRPr lang="zh-CN" altLang="en-US" sz="2220" b="1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通常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口头禅，或者语调语气，都直接拿来用，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看到你这样，潜意识中会觉得，你跟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是一样性格的人。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比如，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</a:t>
            </a: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说：什么，吃饭？不存在的；跑步？不存在的等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你可以模仿：下班？不存在的，我热爱工作。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en-US" sz="2220" spc="2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模仿大概的语气语调，客户会感觉讲话有相似点、有共鸣</a:t>
            </a:r>
            <a:endParaRPr lang="zh-CN" altLang="en-US" sz="2220" spc="2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rot="10800000">
            <a:off x="1056830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10800000">
            <a:off x="10188575" y="467995"/>
            <a:ext cx="340360" cy="41592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103A6E"/>
          </a:solidFill>
          <a:ln>
            <a:noFill/>
          </a:ln>
        </p:spPr>
        <p:style>
          <a:lnRef idx="2">
            <a:srgbClr val="103A6E">
              <a:shade val="50000"/>
            </a:srgbClr>
          </a:lnRef>
          <a:fillRef idx="1">
            <a:srgbClr val="103A6E"/>
          </a:fillRef>
          <a:effectRef idx="0">
            <a:srgbClr val="103A6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ysClr val="window" lastClr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2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2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2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TEMPLATE_THUMBS_INDEX" val="1、4、6、7、8、12、15、16、18、19、20、21、23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158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1_1*f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Click here to add the text,"/>
  <p:tag name="KSO_WM_UNIT_SUBTYPE" val="a"/>
  <p:tag name="KSO_WM_FULL_TEXT_BEAUTIFY_COPY_ID" val="4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BEAUTIFY_FLAG" val="#wm#"/>
  <p:tag name="KSO_WM_TEMPLATE_CATEGORY" val="diagram"/>
  <p:tag name="KSO_WM_TEMPLATE_INDEX" val="20203671"/>
  <p:tag name="KSO_WM_SLIDE_LAYOUT" val="a_f"/>
  <p:tag name="KSO_WM_SLIDE_LAYOUT_CNT" val="1_1"/>
  <p:tag name="KSO_WM_FULL_TEXT_BEAUTIFY_COPY_ID" val="15099536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165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166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173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174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181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182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189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197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198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05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06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13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14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21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22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29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37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38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45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46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53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54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61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62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69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77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78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85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86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293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294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01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02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09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1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144058.870"/>
  <p:tag name="KSO_WM_BEAUTIFY_FLAG" val="#wm#"/>
  <p:tag name="KSO_WM_UNIT_ID" val="_3**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310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17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18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25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26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33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34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41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42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49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57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58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65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66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73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74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81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82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89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397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398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222529.444"/>
  <p:tag name="KSO_WM_BEAUTIFY_FLAG" val="#wm#"/>
  <p:tag name="KSO_WM_UNIT_ID" val="_1**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405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add header"/>
  <p:tag name="KSO_WM_UNIT_ISNUMDGMTITLE" val="0"/>
  <p:tag name="KSO_WM_FULL_TEXT_BEAUTIFY_COPY_ID" val="3"/>
</p:tagLst>
</file>

<file path=ppt/tags/tag406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44_1*i*4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44_1*i*5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44_1*i*6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413.xml><?xml version="1.0" encoding="utf-8"?>
<p:tagLst xmlns:p="http://schemas.openxmlformats.org/presentationml/2006/main">
  <p:tag name="KSO_WM_UNIT_NOCLEAR" val="0"/>
  <p:tag name="KSO_WM_UNIT_VALUE" val="35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PRESET_TEXT" val="Click here to add the text,The text is an extract of your thoughts.In order to demonstrate the good effect of the release, please brief and elaborate your views."/>
  <p:tag name="KSO_WM_UNIT_SUBTYPE" val="a"/>
  <p:tag name="KSO_WM_FULL_TEXT_BEAUTIFY_COPY_ID" val="4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ID" val="diagram2019464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2*476"/>
  <p:tag name="KSO_WM_SLIDE_POSITION" val="42*36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FULL_TEXT_BEAUTIFY_COPY_ID" val="150995361"/>
  <p:tag name="KSO_WM_SLIDE_COLORSCHEME_VERSION" val="3.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222610.489"/>
  <p:tag name="KSO_WM_BEAUTIFY_FLAG" val="#wm#"/>
  <p:tag name="KSO_WM_UNIT_ID" val="_6**"/>
  <p:tag name="KSO_WM_UNIT_PLACING_PICTURE_USER_VIEWPORT" val="{&quot;height&quot;:10798.994552612305,&quot;width&quot;:8483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223103.113"/>
  <p:tag name="KSO_WM_BEAUTIFY_FLAG" val="#wm#"/>
  <p:tag name="KSO_WM_UNIT_ID" val="_11**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022520">
      <a:dk1>
        <a:sysClr val="windowText" lastClr="000000"/>
      </a:dk1>
      <a:lt1>
        <a:sysClr val="window" lastClr="FFFFFF"/>
      </a:lt1>
      <a:dk2>
        <a:srgbClr val="FEF3EF"/>
      </a:dk2>
      <a:lt2>
        <a:srgbClr val="FFFFFF"/>
      </a:lt2>
      <a:accent1>
        <a:srgbClr val="EE7E54"/>
      </a:accent1>
      <a:accent2>
        <a:srgbClr val="F18B44"/>
      </a:accent2>
      <a:accent3>
        <a:srgbClr val="F49834"/>
      </a:accent3>
      <a:accent4>
        <a:srgbClr val="F7A523"/>
      </a:accent4>
      <a:accent5>
        <a:srgbClr val="FAB213"/>
      </a:accent5>
      <a:accent6>
        <a:srgbClr val="FDBF0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6745</Words>
  <Application>WPS 演示</Application>
  <PresentationFormat>宽屏</PresentationFormat>
  <Paragraphs>250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汉仪旗黑-85S</vt:lpstr>
      <vt:lpstr>黑体</vt:lpstr>
      <vt:lpstr>微软雅黑 Light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pc</cp:lastModifiedBy>
  <cp:revision>204</cp:revision>
  <dcterms:created xsi:type="dcterms:W3CDTF">2019-06-19T02:08:00Z</dcterms:created>
  <dcterms:modified xsi:type="dcterms:W3CDTF">2021-12-07T17:15:51Z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CCDCDA60167A4A89B2E5826A3FA2ECE0</vt:lpwstr>
  </property>
</Properties>
</file>