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70" r:id="rId6"/>
    <p:sldId id="260" r:id="rId7"/>
    <p:sldId id="261" r:id="rId8"/>
    <p:sldId id="269" r:id="rId9"/>
    <p:sldId id="262" r:id="rId10"/>
    <p:sldId id="263" r:id="rId11"/>
    <p:sldId id="264" r:id="rId12"/>
    <p:sldId id="265" r:id="rId13"/>
    <p:sldId id="266" r:id="rId14"/>
    <p:sldId id="267" r:id="rId15"/>
    <p:sldId id="26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B698D4AE-1066-4A50-8C5D-4F84A5EB3EC2}" type="datetimeFigureOut">
              <a:rPr lang="en-US" smtClean="0"/>
              <a:pPr/>
              <a:t>10/11/2023</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C24A7620-9100-43DA-8DDD-30AB8F5DA7A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698D4AE-1066-4A50-8C5D-4F84A5EB3EC2}"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4A7620-9100-43DA-8DDD-30AB8F5DA7A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698D4AE-1066-4A50-8C5D-4F84A5EB3EC2}"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4A7620-9100-43DA-8DDD-30AB8F5DA7A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B698D4AE-1066-4A50-8C5D-4F84A5EB3EC2}" type="datetimeFigureOut">
              <a:rPr lang="en-US" smtClean="0"/>
              <a:pPr/>
              <a:t>10/11/2023</a:t>
            </a:fld>
            <a:endParaRPr lang="en-US"/>
          </a:p>
        </p:txBody>
      </p:sp>
      <p:sp>
        <p:nvSpPr>
          <p:cNvPr id="9" name="Slide Number Placeholder 8"/>
          <p:cNvSpPr>
            <a:spLocks noGrp="1"/>
          </p:cNvSpPr>
          <p:nvPr>
            <p:ph type="sldNum" sz="quarter" idx="15"/>
          </p:nvPr>
        </p:nvSpPr>
        <p:spPr/>
        <p:txBody>
          <a:bodyPr rtlCol="0"/>
          <a:lstStyle/>
          <a:p>
            <a:fld id="{C24A7620-9100-43DA-8DDD-30AB8F5DA7AE}"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B698D4AE-1066-4A50-8C5D-4F84A5EB3EC2}" type="datetimeFigureOut">
              <a:rPr lang="en-US" smtClean="0"/>
              <a:pPr/>
              <a:t>10/11/2023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C24A7620-9100-43DA-8DDD-30AB8F5DA7A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698D4AE-1066-4A50-8C5D-4F84A5EB3EC2}" type="datetimeFigureOut">
              <a:rPr lang="en-US" smtClean="0"/>
              <a:pPr/>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4A7620-9100-43DA-8DDD-30AB8F5DA7AE}"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B698D4AE-1066-4A50-8C5D-4F84A5EB3EC2}" type="datetimeFigureOut">
              <a:rPr lang="en-US" smtClean="0"/>
              <a:pPr/>
              <a:t>10/11/2023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4A7620-9100-43DA-8DDD-30AB8F5DA7AE}"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B698D4AE-1066-4A50-8C5D-4F84A5EB3EC2}" type="datetimeFigureOut">
              <a:rPr lang="en-US" smtClean="0"/>
              <a:pPr/>
              <a:t>10/11/2023</a:t>
            </a:fld>
            <a:endParaRPr lang="en-US"/>
          </a:p>
        </p:txBody>
      </p:sp>
      <p:sp>
        <p:nvSpPr>
          <p:cNvPr id="7" name="Slide Number Placeholder 6"/>
          <p:cNvSpPr>
            <a:spLocks noGrp="1"/>
          </p:cNvSpPr>
          <p:nvPr>
            <p:ph type="sldNum" sz="quarter" idx="11"/>
          </p:nvPr>
        </p:nvSpPr>
        <p:spPr/>
        <p:txBody>
          <a:bodyPr rtlCol="0"/>
          <a:lstStyle/>
          <a:p>
            <a:fld id="{C24A7620-9100-43DA-8DDD-30AB8F5DA7AE}"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98D4AE-1066-4A50-8C5D-4F84A5EB3EC2}" type="datetimeFigureOut">
              <a:rPr lang="en-US" smtClean="0"/>
              <a:pPr/>
              <a:t>10/11/2023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4A7620-9100-43DA-8DDD-30AB8F5DA7A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B698D4AE-1066-4A50-8C5D-4F84A5EB3EC2}" type="datetimeFigureOut">
              <a:rPr lang="en-US" smtClean="0"/>
              <a:pPr/>
              <a:t>10/11/2023</a:t>
            </a:fld>
            <a:endParaRPr lang="en-US"/>
          </a:p>
        </p:txBody>
      </p:sp>
      <p:sp>
        <p:nvSpPr>
          <p:cNvPr id="22" name="Slide Number Placeholder 21"/>
          <p:cNvSpPr>
            <a:spLocks noGrp="1"/>
          </p:cNvSpPr>
          <p:nvPr>
            <p:ph type="sldNum" sz="quarter" idx="15"/>
          </p:nvPr>
        </p:nvSpPr>
        <p:spPr/>
        <p:txBody>
          <a:bodyPr rtlCol="0"/>
          <a:lstStyle/>
          <a:p>
            <a:fld id="{C24A7620-9100-43DA-8DDD-30AB8F5DA7AE}"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B698D4AE-1066-4A50-8C5D-4F84A5EB3EC2}" type="datetimeFigureOut">
              <a:rPr lang="en-US" smtClean="0"/>
              <a:pPr/>
              <a:t>10/11/2023</a:t>
            </a:fld>
            <a:endParaRPr lang="en-US"/>
          </a:p>
        </p:txBody>
      </p:sp>
      <p:sp>
        <p:nvSpPr>
          <p:cNvPr id="18" name="Slide Number Placeholder 17"/>
          <p:cNvSpPr>
            <a:spLocks noGrp="1"/>
          </p:cNvSpPr>
          <p:nvPr>
            <p:ph type="sldNum" sz="quarter" idx="11"/>
          </p:nvPr>
        </p:nvSpPr>
        <p:spPr/>
        <p:txBody>
          <a:bodyPr rtlCol="0"/>
          <a:lstStyle/>
          <a:p>
            <a:fld id="{C24A7620-9100-43DA-8DDD-30AB8F5DA7AE}"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B698D4AE-1066-4A50-8C5D-4F84A5EB3EC2}" type="datetimeFigureOut">
              <a:rPr lang="en-US" smtClean="0"/>
              <a:pPr/>
              <a:t>10/11/2023</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C24A7620-9100-43DA-8DDD-30AB8F5DA7A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ibm.com/cloud/architecture/tutorials/build-it-support-chatbot-watson-assistant?task=4/"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ibm.com/cloud/architecture/tutorials/build-it-support-chatbot-watson-assistant?task=5/"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ibm.com/cloud/architecture/tutorials/build-it-support-chatbot-watson-assistant?task=6/"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ibm-cloud-architecture/refarch-cognitive-conversation-broker/blob/master/doc/use-apis.md" TargetMode="External"/><Relationship Id="rId2" Type="http://schemas.openxmlformats.org/officeDocument/2006/relationships/hyperlink" Target="https://www.ibm.com/cloud/architecture/tutorials/build-it-support-chatbot-watson-assistant?task=7/"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www.ibm.com/cloud/architecture/tutorials/build-it-support-chatbot-watson-assistant?task=7/" TargetMode="External"/><Relationship Id="rId3" Type="http://schemas.openxmlformats.org/officeDocument/2006/relationships/hyperlink" Target="https://www.ibm.com/cloud/architecture/tutorials/build-it-support-chatbot-watson-assistant?task=2/" TargetMode="External"/><Relationship Id="rId7" Type="http://schemas.openxmlformats.org/officeDocument/2006/relationships/hyperlink" Target="https://www.ibm.com/cloud/architecture/tutorials/build-it-support-chatbot-watson-assistant?task=6/" TargetMode="External"/><Relationship Id="rId2" Type="http://schemas.openxmlformats.org/officeDocument/2006/relationships/hyperlink" Target="https://www.ibm.com/cloud/architecture/tutorials/build-it-support-chatbot-watson-assistant?task=1/" TargetMode="External"/><Relationship Id="rId1" Type="http://schemas.openxmlformats.org/officeDocument/2006/relationships/slideLayout" Target="../slideLayouts/slideLayout2.xml"/><Relationship Id="rId6" Type="http://schemas.openxmlformats.org/officeDocument/2006/relationships/hyperlink" Target="https://www.ibm.com/cloud/architecture/tutorials/build-it-support-chatbot-watson-assistant?task=5/" TargetMode="External"/><Relationship Id="rId5" Type="http://schemas.openxmlformats.org/officeDocument/2006/relationships/hyperlink" Target="https://www.ibm.com/cloud/architecture/tutorials/build-it-support-chatbot-watson-assistant?task=4/" TargetMode="External"/><Relationship Id="rId4" Type="http://schemas.openxmlformats.org/officeDocument/2006/relationships/hyperlink" Target="https://www.ibm.com/cloud/architecture/tutorials/build-it-support-chatbot-watson-assistant?task=3/"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www.ibm.com/cloud/architecture/tutorials/build-it-support-chatbot-watson-assistant?task=1/"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ibm.com/cloud/architecture/tutorials/build-it-support-chatbot-watson-assistant?task=2/"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ibm.com/cloud/architecture/tutorials/build-it-support-chatbot-watson-assistant?task=3/"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5984" y="571480"/>
            <a:ext cx="6172216" cy="2357454"/>
          </a:xfrm>
        </p:spPr>
        <p:txBody>
          <a:bodyPr>
            <a:normAutofit/>
          </a:bodyPr>
          <a:lstStyle/>
          <a:p>
            <a:r>
              <a:rPr lang="en-US" dirty="0" smtClean="0"/>
              <a:t>CHATBOT DEPLOYMENT WITH IBM</a:t>
            </a:r>
            <a:br>
              <a:rPr lang="en-US" dirty="0" smtClean="0"/>
            </a:br>
            <a:r>
              <a:rPr lang="en-US" dirty="0" smtClean="0"/>
              <a:t>CLOUD WATTSON ASSISTANT</a:t>
            </a:r>
            <a:endParaRPr lang="en-US" dirty="0"/>
          </a:p>
        </p:txBody>
      </p:sp>
      <p:sp>
        <p:nvSpPr>
          <p:cNvPr id="3" name="Subtitle 2"/>
          <p:cNvSpPr>
            <a:spLocks noGrp="1"/>
          </p:cNvSpPr>
          <p:nvPr>
            <p:ph type="subTitle" idx="1"/>
          </p:nvPr>
        </p:nvSpPr>
        <p:spPr>
          <a:xfrm>
            <a:off x="2643174" y="3357562"/>
            <a:ext cx="6286544" cy="3143272"/>
          </a:xfrm>
        </p:spPr>
        <p:txBody>
          <a:bodyPr>
            <a:normAutofit fontScale="55000" lnSpcReduction="20000"/>
          </a:bodyPr>
          <a:lstStyle/>
          <a:p>
            <a:r>
              <a:rPr lang="en-US" sz="2800" dirty="0" smtClean="0">
                <a:latin typeface="Arial Black" pitchFamily="34" charset="0"/>
              </a:rPr>
              <a:t>TEAM LEADER –DHANALAKSHMI C-731221205006</a:t>
            </a:r>
          </a:p>
          <a:p>
            <a:endParaRPr lang="en-US" sz="2800" dirty="0" smtClean="0">
              <a:latin typeface="Arial Black" pitchFamily="34" charset="0"/>
            </a:endParaRPr>
          </a:p>
          <a:p>
            <a:r>
              <a:rPr lang="en-US" sz="2800" dirty="0" smtClean="0">
                <a:latin typeface="Arial Black" pitchFamily="34" charset="0"/>
              </a:rPr>
              <a:t>TEAM MEMBERS</a:t>
            </a:r>
          </a:p>
          <a:p>
            <a:endParaRPr lang="en-US" sz="2800" dirty="0" smtClean="0">
              <a:latin typeface="Arial Black" pitchFamily="34" charset="0"/>
            </a:endParaRPr>
          </a:p>
          <a:p>
            <a:r>
              <a:rPr lang="en-US" sz="2800" dirty="0" smtClean="0">
                <a:latin typeface="Arial Black" pitchFamily="34" charset="0"/>
              </a:rPr>
              <a:t>AHALYA.JC-731221205301</a:t>
            </a:r>
          </a:p>
          <a:p>
            <a:endParaRPr lang="en-US" sz="2800" dirty="0" smtClean="0">
              <a:latin typeface="Arial Black" pitchFamily="34" charset="0"/>
            </a:endParaRPr>
          </a:p>
          <a:p>
            <a:r>
              <a:rPr lang="en-US" sz="2800" dirty="0" smtClean="0">
                <a:latin typeface="Arial Black" pitchFamily="34" charset="0"/>
              </a:rPr>
              <a:t>MANILA.K-731221205020</a:t>
            </a:r>
          </a:p>
          <a:p>
            <a:endParaRPr lang="en-US" sz="2800" dirty="0" smtClean="0">
              <a:latin typeface="Arial Black" pitchFamily="34" charset="0"/>
            </a:endParaRPr>
          </a:p>
          <a:p>
            <a:r>
              <a:rPr lang="en-US" sz="2800" dirty="0" smtClean="0">
                <a:latin typeface="Arial Black" pitchFamily="34" charset="0"/>
              </a:rPr>
              <a:t>MAHADEVAMMA.S-731221205017</a:t>
            </a:r>
          </a:p>
          <a:p>
            <a:endParaRPr lang="en-US" sz="2800" dirty="0" smtClean="0">
              <a:latin typeface="Arial Black" pitchFamily="34" charset="0"/>
            </a:endParaRPr>
          </a:p>
          <a:p>
            <a:r>
              <a:rPr lang="en-US" sz="2800" dirty="0" smtClean="0">
                <a:latin typeface="Arial Black" pitchFamily="34" charset="0"/>
              </a:rPr>
              <a:t>RATHNA.R-731221205033</a:t>
            </a:r>
            <a:endParaRPr lang="en-US" sz="2800" dirty="0">
              <a:latin typeface="Arial Black"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hlinkClick r:id="rId2"/>
              </a:rPr>
              <a:t>Task 4: Add entities</a:t>
            </a:r>
            <a:r>
              <a:rPr lang="en-US" dirty="0" smtClean="0"/>
              <a:t/>
            </a:r>
            <a:br>
              <a:rPr lang="en-US" dirty="0" smtClean="0"/>
            </a:br>
            <a:endParaRPr lang="en-US" dirty="0"/>
          </a:p>
        </p:txBody>
      </p:sp>
      <p:pic>
        <p:nvPicPr>
          <p:cNvPr id="4" name="Content Placeholder 3" descr="entities-create.png"/>
          <p:cNvPicPr>
            <a:picLocks noGrp="1" noChangeAspect="1"/>
          </p:cNvPicPr>
          <p:nvPr>
            <p:ph sz="quarter" idx="1"/>
          </p:nvPr>
        </p:nvPicPr>
        <p:blipFill>
          <a:blip r:embed="rId3" cstate="print"/>
          <a:stretch>
            <a:fillRect/>
          </a:stretch>
        </p:blipFill>
        <p:spPr>
          <a:xfrm>
            <a:off x="457200" y="1428736"/>
            <a:ext cx="7467600" cy="4890675"/>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hlinkClick r:id="rId2"/>
              </a:rPr>
              <a:t>Task 5: Build the dialog</a:t>
            </a:r>
            <a:r>
              <a:rPr lang="en-US" dirty="0" smtClean="0"/>
              <a:t/>
            </a:r>
            <a:br>
              <a:rPr lang="en-US" dirty="0" smtClean="0"/>
            </a:br>
            <a:endParaRPr lang="en-US" dirty="0"/>
          </a:p>
        </p:txBody>
      </p:sp>
      <p:pic>
        <p:nvPicPr>
          <p:cNvPr id="4" name="Content Placeholder 3" descr="dialog-initial-screen.png"/>
          <p:cNvPicPr>
            <a:picLocks noGrp="1" noChangeAspect="1"/>
          </p:cNvPicPr>
          <p:nvPr>
            <p:ph sz="quarter" idx="1"/>
          </p:nvPr>
        </p:nvPicPr>
        <p:blipFill>
          <a:blip r:embed="rId3" cstate="print"/>
          <a:stretch>
            <a:fillRect/>
          </a:stretch>
        </p:blipFill>
        <p:spPr>
          <a:xfrm>
            <a:off x="457200" y="1785927"/>
            <a:ext cx="7467600" cy="412448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hlinkClick r:id="rId2"/>
              </a:rPr>
              <a:t>Task 6: Complete advanced dialog work</a:t>
            </a:r>
            <a:r>
              <a:rPr lang="en-US" dirty="0" smtClean="0"/>
              <a:t/>
            </a:r>
            <a:br>
              <a:rPr lang="en-US" dirty="0" smtClean="0"/>
            </a:br>
            <a:endParaRPr lang="en-US" dirty="0"/>
          </a:p>
        </p:txBody>
      </p:sp>
      <p:pic>
        <p:nvPicPr>
          <p:cNvPr id="4" name="Content Placeholder 3" descr="advanced-onboarding-intents.png"/>
          <p:cNvPicPr>
            <a:picLocks noGrp="1" noChangeAspect="1"/>
          </p:cNvPicPr>
          <p:nvPr>
            <p:ph sz="quarter" idx="1"/>
          </p:nvPr>
        </p:nvPicPr>
        <p:blipFill>
          <a:blip r:embed="rId3" cstate="print"/>
          <a:stretch>
            <a:fillRect/>
          </a:stretch>
        </p:blipFill>
        <p:spPr>
          <a:xfrm>
            <a:off x="616594" y="1600200"/>
            <a:ext cx="7148812" cy="4873625"/>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hlinkClick r:id="rId2"/>
              </a:rPr>
              <a:t>Task 7: Use the API</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a:bodyPr>
          <a:lstStyle/>
          <a:p>
            <a:r>
              <a:rPr lang="en-US" dirty="0" smtClean="0"/>
              <a:t>To use the API, you need the service credentials and the tool to complete an HTTP request. For instructions, see </a:t>
            </a:r>
            <a:r>
              <a:rPr lang="en-US" dirty="0" smtClean="0">
                <a:hlinkClick r:id="rId3"/>
              </a:rPr>
              <a:t>Use Watson Assistant API</a:t>
            </a:r>
            <a:r>
              <a:rPr lang="en-US" dirty="0" smtClean="0"/>
              <a:t>.</a:t>
            </a:r>
          </a:p>
          <a:p>
            <a:endParaRPr lang="en-US"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42918"/>
            <a:ext cx="7467600" cy="5831034"/>
          </a:xfrm>
        </p:spPr>
        <p:txBody>
          <a:bodyPr>
            <a:normAutofit fontScale="85000" lnSpcReduction="20000"/>
          </a:bodyPr>
          <a:lstStyle/>
          <a:p>
            <a:r>
              <a:rPr lang="en-US" dirty="0" smtClean="0"/>
              <a:t>const express = require('express');</a:t>
            </a:r>
          </a:p>
          <a:p>
            <a:r>
              <a:rPr lang="en-US" dirty="0" smtClean="0"/>
              <a:t>const app = express();</a:t>
            </a:r>
          </a:p>
          <a:p>
            <a:endParaRPr lang="en-US" dirty="0" smtClean="0"/>
          </a:p>
          <a:p>
            <a:r>
              <a:rPr lang="en-US" dirty="0" err="1" smtClean="0"/>
              <a:t>var</a:t>
            </a:r>
            <a:r>
              <a:rPr lang="en-US" dirty="0" smtClean="0"/>
              <a:t> </a:t>
            </a:r>
            <a:r>
              <a:rPr lang="en-US" dirty="0" err="1" smtClean="0"/>
              <a:t>config</a:t>
            </a:r>
            <a:r>
              <a:rPr lang="en-US" dirty="0" smtClean="0"/>
              <a:t> = require('./</a:t>
            </a:r>
            <a:r>
              <a:rPr lang="en-US" dirty="0" err="1" smtClean="0"/>
              <a:t>config</a:t>
            </a:r>
            <a:r>
              <a:rPr lang="en-US" dirty="0" smtClean="0"/>
              <a:t>/</a:t>
            </a:r>
            <a:r>
              <a:rPr lang="en-US" dirty="0" err="1" smtClean="0"/>
              <a:t>config.json</a:t>
            </a:r>
            <a:r>
              <a:rPr lang="en-US" dirty="0" smtClean="0"/>
              <a:t>');</a:t>
            </a:r>
          </a:p>
          <a:p>
            <a:r>
              <a:rPr lang="en-US" dirty="0" smtClean="0"/>
              <a:t>require('./routes/</a:t>
            </a:r>
            <a:r>
              <a:rPr lang="en-US" dirty="0" err="1" smtClean="0"/>
              <a:t>api</a:t>
            </a:r>
            <a:r>
              <a:rPr lang="en-US" dirty="0" smtClean="0"/>
              <a:t>')(</a:t>
            </a:r>
            <a:r>
              <a:rPr lang="en-US" dirty="0" err="1" smtClean="0"/>
              <a:t>app,config</a:t>
            </a:r>
            <a:r>
              <a:rPr lang="en-US" dirty="0" smtClean="0"/>
              <a:t>)</a:t>
            </a:r>
          </a:p>
          <a:p>
            <a:endParaRPr lang="en-US" dirty="0" smtClean="0"/>
          </a:p>
          <a:p>
            <a:r>
              <a:rPr lang="en-US" dirty="0" smtClean="0"/>
              <a:t>/ Catch all other routes and return the index file</a:t>
            </a:r>
          </a:p>
          <a:p>
            <a:r>
              <a:rPr lang="en-US" dirty="0" err="1" smtClean="0"/>
              <a:t>app.get</a:t>
            </a:r>
            <a:r>
              <a:rPr lang="en-US" dirty="0" smtClean="0"/>
              <a:t>('*', (</a:t>
            </a:r>
            <a:r>
              <a:rPr lang="en-US" dirty="0" err="1" smtClean="0"/>
              <a:t>req</a:t>
            </a:r>
            <a:r>
              <a:rPr lang="en-US" dirty="0" smtClean="0"/>
              <a:t>, res) =&gt; {</a:t>
            </a:r>
          </a:p>
          <a:p>
            <a:r>
              <a:rPr lang="en-US" dirty="0" smtClean="0"/>
              <a:t>  </a:t>
            </a:r>
            <a:r>
              <a:rPr lang="en-US" dirty="0" err="1" smtClean="0"/>
              <a:t>res.sendFile</a:t>
            </a:r>
            <a:r>
              <a:rPr lang="en-US" dirty="0" smtClean="0"/>
              <a:t>(</a:t>
            </a:r>
            <a:r>
              <a:rPr lang="en-US" dirty="0" err="1" smtClean="0"/>
              <a:t>path.join</a:t>
            </a:r>
            <a:r>
              <a:rPr lang="en-US" dirty="0" smtClean="0"/>
              <a:t>(__</a:t>
            </a:r>
            <a:r>
              <a:rPr lang="en-US" dirty="0" err="1" smtClean="0"/>
              <a:t>dirname</a:t>
            </a:r>
            <a:r>
              <a:rPr lang="en-US" dirty="0" smtClean="0"/>
              <a:t>, '../dist/index.html'));</a:t>
            </a:r>
          </a:p>
          <a:p>
            <a:r>
              <a:rPr lang="en-US" dirty="0" smtClean="0"/>
              <a:t>});</a:t>
            </a:r>
          </a:p>
          <a:p>
            <a:endParaRPr lang="en-US" dirty="0" smtClean="0"/>
          </a:p>
          <a:p>
            <a:r>
              <a:rPr lang="en-US" dirty="0" smtClean="0"/>
              <a:t>// get the app environment from Cloud Foundry</a:t>
            </a:r>
          </a:p>
          <a:p>
            <a:r>
              <a:rPr lang="en-US" dirty="0" err="1" smtClean="0"/>
              <a:t>var</a:t>
            </a:r>
            <a:r>
              <a:rPr lang="en-US" dirty="0" smtClean="0"/>
              <a:t> </a:t>
            </a:r>
            <a:r>
              <a:rPr lang="en-US" dirty="0" err="1" smtClean="0"/>
              <a:t>appEnv</a:t>
            </a:r>
            <a:r>
              <a:rPr lang="en-US" dirty="0" smtClean="0"/>
              <a:t> = </a:t>
            </a:r>
            <a:r>
              <a:rPr lang="en-US" dirty="0" err="1" smtClean="0"/>
              <a:t>cfenv.getAppEnv</a:t>
            </a:r>
            <a:r>
              <a:rPr lang="en-US" dirty="0" smtClean="0"/>
              <a:t>();</a:t>
            </a:r>
          </a:p>
          <a:p>
            <a:r>
              <a:rPr lang="en-US" dirty="0" smtClean="0"/>
              <a:t>/**</a:t>
            </a:r>
          </a:p>
          <a:p>
            <a:r>
              <a:rPr lang="en-US" dirty="0" smtClean="0"/>
              <a:t> * Get port from environment or local </a:t>
            </a:r>
            <a:r>
              <a:rPr lang="en-US" dirty="0" err="1" smtClean="0"/>
              <a:t>config</a:t>
            </a:r>
            <a:r>
              <a:rPr lang="en-US" dirty="0" smtClean="0"/>
              <a:t> parameters.</a:t>
            </a:r>
          </a:p>
          <a:p>
            <a:r>
              <a:rPr lang="en-US" dirty="0" smtClean="0"/>
              <a:t> */</a:t>
            </a:r>
          </a:p>
          <a:p>
            <a:r>
              <a:rPr lang="en-US" dirty="0" smtClean="0"/>
              <a:t>const port = </a:t>
            </a:r>
            <a:r>
              <a:rPr lang="en-US" dirty="0" err="1" smtClean="0"/>
              <a:t>process.env.PORT</a:t>
            </a:r>
            <a:r>
              <a:rPr lang="en-US" dirty="0" smtClean="0"/>
              <a:t> || </a:t>
            </a:r>
            <a:r>
              <a:rPr lang="en-US" dirty="0" err="1" smtClean="0"/>
              <a:t>config.port</a:t>
            </a:r>
            <a:r>
              <a:rPr lang="en-US" dirty="0" smtClean="0"/>
              <a:t>;</a:t>
            </a:r>
          </a:p>
          <a:p>
            <a:r>
              <a:rPr lang="en-US" dirty="0" smtClean="0"/>
              <a:t>..</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3511552"/>
          </a:xfrm>
        </p:spPr>
        <p:txBody>
          <a:bodyPr>
            <a:normAutofit/>
          </a:bodyPr>
          <a:lstStyle/>
          <a:p>
            <a:r>
              <a:rPr lang="en-US" sz="6000" dirty="0" smtClean="0"/>
              <a:t>THANK YOU…</a:t>
            </a:r>
            <a:endParaRPr lang="en-US" sz="6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STEPS</a:t>
            </a:r>
            <a:endParaRPr lang="en-US" dirty="0"/>
          </a:p>
        </p:txBody>
      </p:sp>
      <p:sp>
        <p:nvSpPr>
          <p:cNvPr id="3" name="Content Placeholder 2"/>
          <p:cNvSpPr>
            <a:spLocks noGrp="1"/>
          </p:cNvSpPr>
          <p:nvPr>
            <p:ph sz="quarter" idx="1"/>
          </p:nvPr>
        </p:nvSpPr>
        <p:spPr/>
        <p:txBody>
          <a:bodyPr>
            <a:normAutofit fontScale="92500" lnSpcReduction="10000"/>
          </a:bodyPr>
          <a:lstStyle/>
          <a:p>
            <a:pPr fontAlgn="base"/>
            <a:r>
              <a:rPr lang="en-US" dirty="0" smtClean="0"/>
              <a:t>Gain a basic understanding of Watson Assistant.</a:t>
            </a:r>
          </a:p>
          <a:p>
            <a:pPr fontAlgn="base"/>
            <a:r>
              <a:rPr lang="en-US" dirty="0" smtClean="0"/>
              <a:t>Understand the development steps.</a:t>
            </a:r>
          </a:p>
          <a:p>
            <a:pPr fontAlgn="base"/>
            <a:r>
              <a:rPr lang="en-US" dirty="0" smtClean="0"/>
              <a:t>Apply Enterprise Design Thinking for a cognitive solution.</a:t>
            </a:r>
          </a:p>
          <a:p>
            <a:pPr fontAlgn="base"/>
            <a:r>
              <a:rPr lang="en-US" dirty="0" smtClean="0"/>
              <a:t>Create an instance of Watson Assistant and a workspace.</a:t>
            </a:r>
          </a:p>
          <a:p>
            <a:pPr fontAlgn="base"/>
            <a:r>
              <a:rPr lang="en-US" dirty="0" smtClean="0"/>
              <a:t>Define intent and entities to help natural language processing.</a:t>
            </a:r>
          </a:p>
          <a:p>
            <a:pPr fontAlgn="base"/>
            <a:r>
              <a:rPr lang="en-US" dirty="0" smtClean="0"/>
              <a:t>Build a simple dialog flow.</a:t>
            </a:r>
          </a:p>
          <a:p>
            <a:pPr fontAlgn="base"/>
            <a:r>
              <a:rPr lang="en-US" dirty="0" smtClean="0"/>
              <a:t>Use the context object for more advanced dialog.</a:t>
            </a:r>
          </a:p>
          <a:p>
            <a:pPr fontAlgn="base"/>
            <a:r>
              <a:rPr lang="en-US" dirty="0" smtClean="0"/>
              <a:t>Develop a hierarchical flow.</a:t>
            </a:r>
          </a:p>
          <a:p>
            <a:pPr fontAlgn="base"/>
            <a:r>
              <a:rPr lang="en-US" dirty="0" smtClean="0"/>
              <a:t>Use variables to get data from Watson Assistant.</a:t>
            </a:r>
          </a:p>
          <a:p>
            <a:pPr fontAlgn="base"/>
            <a:r>
              <a:rPr lang="en-US" dirty="0" smtClean="0"/>
              <a:t>Use the API.</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TASK</a:t>
            </a:r>
            <a:endParaRPr lang="en-US" dirty="0"/>
          </a:p>
        </p:txBody>
      </p:sp>
      <p:sp>
        <p:nvSpPr>
          <p:cNvPr id="3" name="Content Placeholder 2"/>
          <p:cNvSpPr>
            <a:spLocks noGrp="1"/>
          </p:cNvSpPr>
          <p:nvPr>
            <p:ph sz="quarter" idx="1"/>
          </p:nvPr>
        </p:nvSpPr>
        <p:spPr/>
        <p:txBody>
          <a:bodyPr/>
          <a:lstStyle/>
          <a:p>
            <a:pPr fontAlgn="base"/>
            <a:r>
              <a:rPr lang="en-US" dirty="0" smtClean="0">
                <a:hlinkClick r:id="rId2"/>
              </a:rPr>
              <a:t>Task 1: Create the Watson Assistant service</a:t>
            </a:r>
          </a:p>
          <a:p>
            <a:pPr fontAlgn="base"/>
            <a:r>
              <a:rPr lang="en-US" dirty="0" smtClean="0">
                <a:hlinkClick r:id="rId3"/>
              </a:rPr>
              <a:t>Task 2: Create a workspace</a:t>
            </a:r>
          </a:p>
          <a:p>
            <a:pPr fontAlgn="base"/>
            <a:r>
              <a:rPr lang="en-US" dirty="0" smtClean="0">
                <a:hlinkClick r:id="rId4"/>
              </a:rPr>
              <a:t>Task 3: Test the intents</a:t>
            </a:r>
          </a:p>
          <a:p>
            <a:pPr fontAlgn="base"/>
            <a:r>
              <a:rPr lang="en-US" dirty="0" smtClean="0">
                <a:hlinkClick r:id="rId5"/>
              </a:rPr>
              <a:t>Task 4: Add entities</a:t>
            </a:r>
          </a:p>
          <a:p>
            <a:pPr fontAlgn="base"/>
            <a:r>
              <a:rPr lang="en-US" dirty="0" smtClean="0">
                <a:hlinkClick r:id="rId6"/>
              </a:rPr>
              <a:t>Task 5: Build the dialog</a:t>
            </a:r>
          </a:p>
          <a:p>
            <a:pPr fontAlgn="base"/>
            <a:r>
              <a:rPr lang="en-US" dirty="0" smtClean="0">
                <a:hlinkClick r:id="rId7"/>
              </a:rPr>
              <a:t>Task 6: Complete advanced dialog work</a:t>
            </a:r>
          </a:p>
          <a:p>
            <a:pPr fontAlgn="base"/>
            <a:r>
              <a:rPr lang="en-US" dirty="0" smtClean="0">
                <a:hlinkClick r:id="rId8"/>
              </a:rPr>
              <a:t>Task 7: Use the API</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357166"/>
            <a:ext cx="7467600" cy="1857364"/>
          </a:xfrm>
        </p:spPr>
        <p:txBody>
          <a:bodyPr>
            <a:normAutofit fontScale="90000"/>
          </a:bodyPr>
          <a:lstStyle/>
          <a:p>
            <a:r>
              <a:rPr lang="en-US" dirty="0" smtClean="0">
                <a:hlinkClick r:id="rId2"/>
              </a:rPr>
              <a:t/>
            </a:r>
            <a:br>
              <a:rPr lang="en-US" dirty="0" smtClean="0">
                <a:hlinkClick r:id="rId2"/>
              </a:rPr>
            </a:br>
            <a:r>
              <a:rPr lang="en-US" dirty="0" smtClean="0">
                <a:hlinkClick r:id="rId2"/>
              </a:rPr>
              <a:t>Task 1: Create the Watson Assistant service</a:t>
            </a:r>
            <a:r>
              <a:rPr lang="en-US" dirty="0" smtClean="0"/>
              <a:t/>
            </a:r>
            <a:br>
              <a:rPr lang="en-US" dirty="0" smtClean="0"/>
            </a:br>
            <a:endParaRPr lang="en-US" dirty="0"/>
          </a:p>
        </p:txBody>
      </p:sp>
      <p:sp>
        <p:nvSpPr>
          <p:cNvPr id="3" name="Content Placeholder 2"/>
          <p:cNvSpPr>
            <a:spLocks noGrp="1"/>
          </p:cNvSpPr>
          <p:nvPr>
            <p:ph sz="quarter" idx="1"/>
          </p:nvPr>
        </p:nvSpPr>
        <p:spPr>
          <a:xfrm>
            <a:off x="500034" y="2357430"/>
            <a:ext cx="6572296" cy="4873752"/>
          </a:xfrm>
        </p:spPr>
        <p:txBody>
          <a:bodyPr>
            <a:normAutofit/>
          </a:bodyPr>
          <a:lstStyle/>
          <a:p>
            <a:pPr fontAlgn="base"/>
            <a:r>
              <a:rPr lang="en-US" dirty="0" smtClean="0"/>
              <a:t>The </a:t>
            </a:r>
            <a:r>
              <a:rPr lang="en-US" dirty="0" smtClean="0"/>
              <a:t>first task is to create an instance of Watson Assistant, which is the service that allows the creation of your Watson Assistant, on IBM Cloud. Along with your Watson Assistant instance, you create your first assistant and skill.</a:t>
            </a:r>
          </a:p>
          <a:p>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42918"/>
            <a:ext cx="7467600" cy="5831034"/>
          </a:xfrm>
        </p:spPr>
        <p:txBody>
          <a:bodyPr>
            <a:normAutofit/>
          </a:bodyPr>
          <a:lstStyle/>
          <a:p>
            <a:pPr fontAlgn="base"/>
            <a:r>
              <a:rPr lang="en-US" dirty="0" smtClean="0"/>
              <a:t>An </a:t>
            </a:r>
            <a:r>
              <a:rPr lang="en-US" i="1" dirty="0" smtClean="0"/>
              <a:t>assistant</a:t>
            </a:r>
            <a:r>
              <a:rPr lang="en-US" dirty="0" smtClean="0"/>
              <a:t> helps your customers complete tasks and get information faster. It can clarify requests, search for answers from a knowledge base, and direct your customer to a human if needed. An assistant can hold a dialog skill, a search skill, or both. Think of an assistant as the end product.</a:t>
            </a:r>
          </a:p>
          <a:p>
            <a:pPr fontAlgn="base"/>
            <a:r>
              <a:rPr lang="en-US" i="1" dirty="0" smtClean="0"/>
              <a:t>Skills</a:t>
            </a:r>
            <a:r>
              <a:rPr lang="en-US" dirty="0" smtClean="0"/>
              <a:t> contain the training to respond to your customer queries. Add skills to your assistant and then deploy to your channels. A skill can be one of two types: dialog or search. For your assistant, you create and use a dialog skill only. Think of a skill as the means to an end.</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resource-list.png"/>
          <p:cNvPicPr>
            <a:picLocks noChangeAspect="1"/>
          </p:cNvPicPr>
          <p:nvPr/>
        </p:nvPicPr>
        <p:blipFill>
          <a:blip r:embed="rId2" cstate="print"/>
          <a:stretch>
            <a:fillRect/>
          </a:stretch>
        </p:blipFill>
        <p:spPr>
          <a:xfrm>
            <a:off x="1071538" y="785794"/>
            <a:ext cx="6567519" cy="488400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hlinkClick r:id="rId2"/>
              </a:rPr>
              <a:t>Task 2: Create a workspace</a:t>
            </a:r>
            <a:r>
              <a:rPr lang="en-US" dirty="0" smtClean="0"/>
              <a:t/>
            </a:r>
            <a:br>
              <a:rPr lang="en-US" dirty="0" smtClean="0"/>
            </a:br>
            <a:endParaRPr lang="en-US" dirty="0"/>
          </a:p>
        </p:txBody>
      </p:sp>
      <p:sp>
        <p:nvSpPr>
          <p:cNvPr id="3" name="Content Placeholder 2"/>
          <p:cNvSpPr>
            <a:spLocks noGrp="1"/>
          </p:cNvSpPr>
          <p:nvPr>
            <p:ph sz="quarter" idx="1"/>
          </p:nvPr>
        </p:nvSpPr>
        <p:spPr>
          <a:xfrm>
            <a:off x="457200" y="1071546"/>
            <a:ext cx="7467600" cy="6072230"/>
          </a:xfrm>
        </p:spPr>
        <p:txBody>
          <a:bodyPr>
            <a:normAutofit/>
          </a:bodyPr>
          <a:lstStyle/>
          <a:p>
            <a:pPr fontAlgn="base"/>
            <a:r>
              <a:rPr lang="en-US" dirty="0" smtClean="0"/>
              <a:t>To identify intents, start with something that a user might want and then list the ways that the user might describe it. For each intent, think of the various ways that users might express their desires—those are the examples. You can develop examples by using a </a:t>
            </a:r>
            <a:r>
              <a:rPr lang="en-US" dirty="0" err="1" smtClean="0"/>
              <a:t>crowdsourcing</a:t>
            </a:r>
            <a:r>
              <a:rPr lang="en-US" dirty="0" smtClean="0"/>
              <a:t> approach. For instance, in a discussion with the support team, you might gather this set of standard questions that support received from users:</a:t>
            </a:r>
          </a:p>
          <a:p>
            <a:pPr fontAlgn="base"/>
            <a:r>
              <a:rPr lang="en-US" dirty="0" smtClean="0"/>
              <a:t>What is the status of the business application? I can't access it.</a:t>
            </a:r>
          </a:p>
          <a:p>
            <a:pPr fontAlgn="base"/>
            <a:r>
              <a:rPr lang="en-US" dirty="0" smtClean="0"/>
              <a:t>How do I get access to a business application?</a:t>
            </a:r>
          </a:p>
          <a:p>
            <a:pPr fontAlgn="base"/>
            <a:r>
              <a:rPr lang="en-US" dirty="0" smtClean="0"/>
              <a:t>How do I reset my password for a specific application?</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714356"/>
            <a:ext cx="7467600" cy="5759596"/>
          </a:xfrm>
        </p:spPr>
        <p:txBody>
          <a:bodyPr>
            <a:normAutofit lnSpcReduction="10000"/>
          </a:bodyPr>
          <a:lstStyle/>
          <a:p>
            <a:pPr fontAlgn="base"/>
            <a:r>
              <a:rPr lang="en-US" dirty="0" smtClean="0"/>
              <a:t>When should I renew my workstation?</a:t>
            </a:r>
          </a:p>
          <a:p>
            <a:pPr fontAlgn="base"/>
            <a:r>
              <a:rPr lang="en-US" dirty="0" smtClean="0"/>
              <a:t>How do I bring my own device and connect it to an enterprise network?</a:t>
            </a:r>
          </a:p>
          <a:p>
            <a:pPr fontAlgn="base"/>
            <a:r>
              <a:rPr lang="en-US" dirty="0" smtClean="0"/>
              <a:t>Each of those questions is documented as a frequently asked question in the support team's document repository. Some solutions persist in a relational database in the form of application &gt; problem &gt; solution.</a:t>
            </a:r>
          </a:p>
          <a:p>
            <a:pPr fontAlgn="base"/>
            <a:r>
              <a:rPr lang="en-US" dirty="0" smtClean="0"/>
              <a:t>Based on the questions, you can extract these intents:</a:t>
            </a:r>
          </a:p>
          <a:p>
            <a:pPr fontAlgn="base"/>
            <a:r>
              <a:rPr lang="en-US" dirty="0" smtClean="0"/>
              <a:t>Access to a business application such as an expense report</a:t>
            </a:r>
          </a:p>
          <a:p>
            <a:pPr fontAlgn="base"/>
            <a:r>
              <a:rPr lang="en-US" dirty="0" smtClean="0"/>
              <a:t>Reset password</a:t>
            </a:r>
          </a:p>
          <a:p>
            <a:pPr fontAlgn="base"/>
            <a:r>
              <a:rPr lang="en-US" dirty="0" smtClean="0"/>
              <a:t>Access to supplier </a:t>
            </a:r>
            <a:r>
              <a:rPr lang="en-US" dirty="0" err="1" smtClean="0"/>
              <a:t>onboarding</a:t>
            </a:r>
            <a:r>
              <a:rPr lang="en-US" dirty="0" smtClean="0"/>
              <a:t> business process</a:t>
            </a:r>
          </a:p>
          <a:p>
            <a:pPr fontAlgn="base"/>
            <a:r>
              <a:rPr lang="en-US" dirty="0" smtClean="0"/>
              <a:t>Bring your own device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hlinkClick r:id="rId2"/>
              </a:rPr>
              <a:t>Task 3: Test the intents</a:t>
            </a:r>
            <a:r>
              <a:rPr lang="en-US" dirty="0" smtClean="0"/>
              <a:t/>
            </a:r>
            <a:br>
              <a:rPr lang="en-US" dirty="0" smtClean="0"/>
            </a:br>
            <a:endParaRPr lang="en-US" dirty="0"/>
          </a:p>
        </p:txBody>
      </p:sp>
      <p:pic>
        <p:nvPicPr>
          <p:cNvPr id="4" name="Content Placeholder 3" descr="intent-screen.png"/>
          <p:cNvPicPr>
            <a:picLocks noGrp="1" noChangeAspect="1"/>
          </p:cNvPicPr>
          <p:nvPr>
            <p:ph sz="quarter" idx="1"/>
          </p:nvPr>
        </p:nvPicPr>
        <p:blipFill>
          <a:blip r:embed="rId3" cstate="print"/>
          <a:stretch>
            <a:fillRect/>
          </a:stretch>
        </p:blipFill>
        <p:spPr>
          <a:xfrm>
            <a:off x="457200" y="1428737"/>
            <a:ext cx="7467600" cy="4699318"/>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110</TotalTime>
  <Words>392</Words>
  <Application>Microsoft Office PowerPoint</Application>
  <PresentationFormat>On-screen Show (4:3)</PresentationFormat>
  <Paragraphs>73</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Oriel</vt:lpstr>
      <vt:lpstr>CHATBOT DEPLOYMENT WITH IBM CLOUD WATTSON ASSISTANT</vt:lpstr>
      <vt:lpstr>                            STEPS</vt:lpstr>
      <vt:lpstr>                             TASK</vt:lpstr>
      <vt:lpstr> Task 1: Create the Watson Assistant service </vt:lpstr>
      <vt:lpstr>Slide 5</vt:lpstr>
      <vt:lpstr>Slide 6</vt:lpstr>
      <vt:lpstr>Task 2: Create a workspace </vt:lpstr>
      <vt:lpstr>Slide 8</vt:lpstr>
      <vt:lpstr>Task 3: Test the intents </vt:lpstr>
      <vt:lpstr>Task 4: Add entities </vt:lpstr>
      <vt:lpstr>Task 5: Build the dialog </vt:lpstr>
      <vt:lpstr>Task 6: Complete advanced dialog work </vt:lpstr>
      <vt:lpstr>Task 7: Use the API </vt:lpstr>
      <vt:lpstr>Slide 14</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CHATBOT DEPLOYMENT WITH IBM CLOUD WATTSON ASSISTANT</dc:title>
  <dc:creator>Admin</dc:creator>
  <cp:lastModifiedBy>Admin</cp:lastModifiedBy>
  <cp:revision>8</cp:revision>
  <dcterms:created xsi:type="dcterms:W3CDTF">2023-10-10T13:35:09Z</dcterms:created>
  <dcterms:modified xsi:type="dcterms:W3CDTF">2023-10-11T05:38:37Z</dcterms:modified>
</cp:coreProperties>
</file>