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CECBBA-CB93-480E-8210-6B28D467851E}"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135006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ECBBA-CB93-480E-8210-6B28D467851E}"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6098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ECBBA-CB93-480E-8210-6B28D467851E}"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187608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CECBBA-CB93-480E-8210-6B28D467851E}"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147261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CECBBA-CB93-480E-8210-6B28D467851E}"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60520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CECBBA-CB93-480E-8210-6B28D467851E}"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3869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CECBBA-CB93-480E-8210-6B28D467851E}"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206202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CECBBA-CB93-480E-8210-6B28D467851E}"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54522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ECBBA-CB93-480E-8210-6B28D467851E}"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54769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CECBBA-CB93-480E-8210-6B28D467851E}"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317045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CECBBA-CB93-480E-8210-6B28D467851E}"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7872A-EE4D-4479-A81B-62F6AFE7CC8A}" type="slidenum">
              <a:rPr lang="en-IN" smtClean="0"/>
              <a:t>‹#›</a:t>
            </a:fld>
            <a:endParaRPr lang="en-IN"/>
          </a:p>
        </p:txBody>
      </p:sp>
    </p:spTree>
    <p:extLst>
      <p:ext uri="{BB962C8B-B14F-4D97-AF65-F5344CB8AC3E}">
        <p14:creationId xmlns:p14="http://schemas.microsoft.com/office/powerpoint/2010/main" val="314670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ECBBA-CB93-480E-8210-6B28D467851E}" type="datetimeFigureOut">
              <a:rPr lang="en-IN" smtClean="0"/>
              <a:t>26-10-2023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7872A-EE4D-4479-A81B-62F6AFE7CC8A}" type="slidenum">
              <a:rPr lang="en-IN" smtClean="0"/>
              <a:t>‹#›</a:t>
            </a:fld>
            <a:endParaRPr lang="en-IN"/>
          </a:p>
        </p:txBody>
      </p:sp>
    </p:spTree>
    <p:extLst>
      <p:ext uri="{BB962C8B-B14F-4D97-AF65-F5344CB8AC3E}">
        <p14:creationId xmlns:p14="http://schemas.microsoft.com/office/powerpoint/2010/main" val="218340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406401"/>
            <a:ext cx="9499600" cy="2148113"/>
          </a:xfrm>
        </p:spPr>
        <p:txBody>
          <a:bodyPr>
            <a:noAutofit/>
          </a:bodyPr>
          <a:lstStyle/>
          <a:p>
            <a:r>
              <a:rPr lang="en-US" sz="4000" dirty="0"/>
              <a:t>CHATBOT DEPLOYMENT WITH</a:t>
            </a:r>
            <a:br>
              <a:rPr lang="en-US" sz="4000" dirty="0"/>
            </a:br>
            <a:r>
              <a:rPr lang="en-US" sz="4000" dirty="0"/>
              <a:t>IBM</a:t>
            </a:r>
            <a:br>
              <a:rPr lang="en-US" sz="4000" dirty="0"/>
            </a:br>
            <a:r>
              <a:rPr lang="en-US" sz="4000" dirty="0"/>
              <a:t>CLOUD WATTSON </a:t>
            </a:r>
            <a:r>
              <a:rPr lang="en-US" sz="4000" dirty="0" smtClean="0"/>
              <a:t>ASSISTANT</a:t>
            </a:r>
            <a:br>
              <a:rPr lang="en-US" sz="4000" dirty="0" smtClean="0"/>
            </a:br>
            <a:r>
              <a:rPr lang="en-US" sz="4000" dirty="0" smtClean="0"/>
              <a:t>PHASE4</a:t>
            </a:r>
            <a:endParaRPr lang="en-IN" sz="4000" dirty="0"/>
          </a:p>
        </p:txBody>
      </p:sp>
      <p:sp>
        <p:nvSpPr>
          <p:cNvPr id="3" name="Subtitle 2"/>
          <p:cNvSpPr>
            <a:spLocks noGrp="1"/>
          </p:cNvSpPr>
          <p:nvPr>
            <p:ph type="subTitle" idx="1"/>
          </p:nvPr>
        </p:nvSpPr>
        <p:spPr>
          <a:xfrm>
            <a:off x="1524000" y="2806700"/>
            <a:ext cx="9144000" cy="3441700"/>
          </a:xfrm>
        </p:spPr>
        <p:txBody>
          <a:bodyPr>
            <a:normAutofit/>
          </a:bodyPr>
          <a:lstStyle/>
          <a:p>
            <a:r>
              <a:rPr lang="en-US" dirty="0" smtClean="0"/>
              <a:t>TEAM LEADER –DHANALAKSHMI C-731221205006</a:t>
            </a:r>
          </a:p>
          <a:p>
            <a:r>
              <a:rPr lang="en-US" dirty="0" smtClean="0"/>
              <a:t>TEAM MEMBERS</a:t>
            </a:r>
          </a:p>
          <a:p>
            <a:r>
              <a:rPr lang="en-US" dirty="0" smtClean="0"/>
              <a:t>AHALYA.JC-731221205301</a:t>
            </a:r>
          </a:p>
          <a:p>
            <a:r>
              <a:rPr lang="en-US" dirty="0" smtClean="0"/>
              <a:t>MANILA.K-731221205020</a:t>
            </a:r>
          </a:p>
          <a:p>
            <a:r>
              <a:rPr lang="en-US" dirty="0" smtClean="0"/>
              <a:t>MAHADEVAMMA.S-731221205017</a:t>
            </a:r>
          </a:p>
          <a:p>
            <a:r>
              <a:rPr lang="en-US" dirty="0" smtClean="0"/>
              <a:t>RATHNA.R-731221205033</a:t>
            </a:r>
          </a:p>
          <a:p>
            <a:endParaRPr lang="en-IN" dirty="0"/>
          </a:p>
        </p:txBody>
      </p:sp>
    </p:spTree>
    <p:extLst>
      <p:ext uri="{BB962C8B-B14F-4D97-AF65-F5344CB8AC3E}">
        <p14:creationId xmlns:p14="http://schemas.microsoft.com/office/powerpoint/2010/main" val="292094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DASHBOARD</a:t>
            </a:r>
            <a:endParaRPr lang="en-IN" dirty="0"/>
          </a:p>
        </p:txBody>
      </p:sp>
      <p:sp>
        <p:nvSpPr>
          <p:cNvPr id="5" name="AutoShape 2" descr="Actions icon"/>
          <p:cNvSpPr>
            <a:spLocks noChangeAspect="1" noChangeArrowheads="1"/>
          </p:cNvSpPr>
          <p:nvPr/>
        </p:nvSpPr>
        <p:spPr bwMode="auto">
          <a:xfrm>
            <a:off x="3730625" y="23129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Actions icon"/>
          <p:cNvSpPr>
            <a:spLocks noChangeAspect="1" noChangeArrowheads="1"/>
          </p:cNvSpPr>
          <p:nvPr/>
        </p:nvSpPr>
        <p:spPr bwMode="auto">
          <a:xfrm>
            <a:off x="3375025" y="-493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Actions icon"/>
          <p:cNvSpPr>
            <a:spLocks noChangeAspect="1" noChangeArrowheads="1"/>
          </p:cNvSpPr>
          <p:nvPr/>
        </p:nvSpPr>
        <p:spPr bwMode="auto">
          <a:xfrm>
            <a:off x="3375025" y="-768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7"/>
          <p:cNvSpPr>
            <a:spLocks noChangeArrowheads="1"/>
          </p:cNvSpPr>
          <p:nvPr/>
        </p:nvSpPr>
        <p:spPr bwMode="auto">
          <a:xfrm>
            <a:off x="1317693" y="3592149"/>
            <a:ext cx="913806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394B54"/>
              </a:solidFill>
              <a:effectLst/>
              <a:latin typeface="inherit"/>
            </a:endParaRPr>
          </a:p>
        </p:txBody>
      </p:sp>
      <p:sp>
        <p:nvSpPr>
          <p:cNvPr id="11" name="AutoShape 8" descr="Actions icon"/>
          <p:cNvSpPr>
            <a:spLocks noChangeAspect="1" noChangeArrowheads="1"/>
          </p:cNvSpPr>
          <p:nvPr/>
        </p:nvSpPr>
        <p:spPr bwMode="auto">
          <a:xfrm>
            <a:off x="3527425" y="-615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p:cNvSpPr>
            <a:spLocks noGrp="1"/>
          </p:cNvSpPr>
          <p:nvPr>
            <p:ph idx="1"/>
          </p:nvPr>
        </p:nvSpPr>
        <p:spPr>
          <a:xfrm>
            <a:off x="838200" y="1436914"/>
            <a:ext cx="10515600" cy="4740049"/>
          </a:xfrm>
        </p:spPr>
        <p:txBody>
          <a:bodyPr/>
          <a:lstStyle/>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You can share dashboards with users in your account to give them access to view the dashboard. All users with the dashboard link can share the dashboard.</a:t>
            </a:r>
            <a:endParaRPr lang="en-US" altLang="en-US" dirty="0"/>
          </a:p>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To share a dashboard, complete the following steps:</a:t>
            </a:r>
            <a:endParaRPr lang="en-US" altLang="en-US" dirty="0"/>
          </a:p>
          <a:p>
            <a:pPr marL="0" lvl="0" indent="0" eaLnBrk="0" fontAlgn="base" hangingPunct="0">
              <a:lnSpc>
                <a:spcPct val="100000"/>
              </a:lnSpc>
              <a:spcBef>
                <a:spcPct val="0"/>
              </a:spcBef>
              <a:spcAft>
                <a:spcPct val="0"/>
              </a:spcAft>
              <a:buFontTx/>
              <a:buAutoNum type="arabicPeriod"/>
            </a:pPr>
            <a:r>
              <a:rPr kumimoji="0" lang="en-US" altLang="en-US" b="0" i="0" u="none" strike="noStrike" cap="none" normalizeH="0" baseline="0" dirty="0" smtClean="0">
                <a:ln>
                  <a:noFill/>
                </a:ln>
                <a:solidFill>
                  <a:srgbClr val="394B54"/>
                </a:solidFill>
                <a:effectLst/>
                <a:latin typeface="inherit"/>
              </a:rPr>
              <a:t>Click the </a:t>
            </a:r>
            <a:r>
              <a:rPr kumimoji="0" lang="en-US" altLang="en-US" b="1" i="0" u="none" strike="noStrike" cap="none" normalizeH="0" baseline="0" dirty="0" smtClean="0">
                <a:ln>
                  <a:noFill/>
                </a:ln>
                <a:solidFill>
                  <a:srgbClr val="394B54"/>
                </a:solidFill>
                <a:effectLst/>
                <a:latin typeface="inherit"/>
              </a:rPr>
              <a:t>Actions</a:t>
            </a:r>
            <a:r>
              <a:rPr kumimoji="0" lang="en-US" altLang="en-US" b="0" i="0" u="none" strike="noStrike" cap="none" normalizeH="0" baseline="0" dirty="0" smtClean="0">
                <a:ln>
                  <a:noFill/>
                </a:ln>
                <a:solidFill>
                  <a:srgbClr val="394B54"/>
                </a:solidFill>
                <a:effectLst/>
                <a:latin typeface="inherit"/>
              </a:rPr>
              <a:t> icon          .</a:t>
            </a:r>
          </a:p>
          <a:p>
            <a:pPr marL="0" lvl="0" indent="0" eaLnBrk="0" fontAlgn="base" hangingPunct="0">
              <a:lnSpc>
                <a:spcPct val="100000"/>
              </a:lnSpc>
              <a:spcBef>
                <a:spcPct val="0"/>
              </a:spcBef>
              <a:spcAft>
                <a:spcPct val="0"/>
              </a:spcAft>
              <a:buFontTx/>
              <a:buAutoNum type="arabicPeriod" startAt="2"/>
            </a:pPr>
            <a:r>
              <a:rPr kumimoji="0" lang="en-US" altLang="en-US" b="0" i="0" u="none" strike="noStrike" cap="none" normalizeH="0" baseline="0" dirty="0" smtClean="0">
                <a:ln>
                  <a:noFill/>
                </a:ln>
                <a:solidFill>
                  <a:srgbClr val="394B54"/>
                </a:solidFill>
                <a:effectLst/>
                <a:latin typeface="inherit"/>
              </a:rPr>
              <a:t>Select </a:t>
            </a:r>
            <a:r>
              <a:rPr kumimoji="0" lang="en-US" altLang="en-US" b="1" i="0" u="none" strike="noStrike" cap="none" normalizeH="0" baseline="0" dirty="0" smtClean="0">
                <a:ln>
                  <a:noFill/>
                </a:ln>
                <a:solidFill>
                  <a:srgbClr val="394B54"/>
                </a:solidFill>
                <a:effectLst/>
                <a:latin typeface="inherit"/>
              </a:rPr>
              <a:t>Share</a:t>
            </a:r>
            <a:r>
              <a:rPr kumimoji="0" lang="en-US" altLang="en-US" b="0" i="0" u="none" strike="noStrike" cap="none" normalizeH="0" baseline="0" dirty="0" smtClean="0">
                <a:ln>
                  <a:noFill/>
                </a:ln>
                <a:solidFill>
                  <a:srgbClr val="394B54"/>
                </a:solidFill>
                <a:effectLst/>
                <a:latin typeface="inherit"/>
              </a:rPr>
              <a:t>. After you share it with a user and they click the link, the dashboard is added to their account</a:t>
            </a:r>
            <a:r>
              <a:rPr kumimoji="0" lang="en-US" altLang="en-US" sz="1800" b="0" i="0" u="none" strike="noStrike" cap="none" normalizeH="0" baseline="0" dirty="0" smtClean="0">
                <a:ln>
                  <a:noFill/>
                </a:ln>
                <a:solidFill>
                  <a:srgbClr val="394B54"/>
                </a:solidFill>
                <a:effectLst/>
                <a:latin typeface="inherit"/>
              </a:rPr>
              <a:t>.</a:t>
            </a:r>
            <a:endParaRPr kumimoji="0" lang="en-US" altLang="en-US" sz="1800" b="0" i="0" u="none" strike="noStrike" cap="none" normalizeH="0" baseline="0" dirty="0" smtClean="0">
              <a:ln>
                <a:noFill/>
              </a:ln>
              <a:solidFill>
                <a:srgbClr val="161616"/>
              </a:solidFill>
              <a:effectLst/>
              <a:latin typeface="IBM Plex Sans"/>
            </a:endParaRPr>
          </a:p>
          <a:p>
            <a:endParaRPr lang="en-IN" dirty="0"/>
          </a:p>
        </p:txBody>
      </p:sp>
      <p:sp>
        <p:nvSpPr>
          <p:cNvPr id="14" name="AutoShape 10" descr="Actions icon"/>
          <p:cNvSpPr>
            <a:spLocks noChangeAspect="1" noChangeArrowheads="1"/>
          </p:cNvSpPr>
          <p:nvPr/>
        </p:nvSpPr>
        <p:spPr bwMode="auto">
          <a:xfrm>
            <a:off x="1624013" y="-79616"/>
            <a:ext cx="304800" cy="3320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0068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3558"/>
            <a:ext cx="10515600" cy="5823284"/>
          </a:xfrm>
        </p:spPr>
        <p:txBody>
          <a:bodyPr>
            <a:normAutofit/>
          </a:bodyPr>
          <a:lstStyle/>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rgbClr val="394B54"/>
                </a:solidFill>
                <a:effectLst/>
                <a:latin typeface="inherit"/>
              </a:rPr>
              <a:t>Development team: This template promotes team alignment and resource monitoring by prioritizing a development or DevOps workflow.</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rgbClr val="394B54"/>
                </a:solidFill>
                <a:effectLst/>
                <a:latin typeface="inherit"/>
              </a:rPr>
              <a:t>Management: Optimized to provide a mix of billing, access management, and other administrative widgets.</a:t>
            </a:r>
          </a:p>
          <a:p>
            <a:pPr marL="0" lvl="0" indent="0" eaLnBrk="0" fontAlgn="base" hangingPunct="0">
              <a:lnSpc>
                <a:spcPct val="100000"/>
              </a:lnSpc>
              <a:spcBef>
                <a:spcPct val="0"/>
              </a:spcBef>
              <a:spcAft>
                <a:spcPct val="0"/>
              </a:spcAft>
              <a:buFontTx/>
              <a:buAutoNum type="arabicPeriod" startAt="3"/>
            </a:pPr>
            <a:r>
              <a:rPr kumimoji="0" lang="en-US" altLang="en-US" b="0" i="0" u="none" strike="noStrike" cap="none" normalizeH="0" baseline="0" dirty="0" smtClean="0">
                <a:ln>
                  <a:noFill/>
                </a:ln>
                <a:solidFill>
                  <a:srgbClr val="394B54"/>
                </a:solidFill>
                <a:effectLst/>
                <a:latin typeface="inherit"/>
              </a:rPr>
              <a:t>Enter dashboard title. The title must be 30 characters or less.</a:t>
            </a:r>
          </a:p>
          <a:p>
            <a:pPr marL="0" lvl="0" indent="0" eaLnBrk="0" fontAlgn="base" hangingPunct="0">
              <a:lnSpc>
                <a:spcPct val="100000"/>
              </a:lnSpc>
              <a:spcBef>
                <a:spcPct val="0"/>
              </a:spcBef>
              <a:spcAft>
                <a:spcPct val="0"/>
              </a:spcAft>
              <a:buFontTx/>
              <a:buAutoNum type="arabicPeriod" startAt="4"/>
            </a:pPr>
            <a:r>
              <a:rPr kumimoji="0" lang="en-US" altLang="en-US" b="0" i="0" u="none" strike="noStrike" cap="none" normalizeH="0" baseline="0" dirty="0" smtClean="0">
                <a:ln>
                  <a:noFill/>
                </a:ln>
                <a:solidFill>
                  <a:srgbClr val="394B54"/>
                </a:solidFill>
                <a:effectLst/>
                <a:latin typeface="inherit"/>
              </a:rPr>
              <a:t>Next, use the Dashboard settings pane to add relevant widgets to your dashboard. To add widgets, drag the widgets onto your dashboard.</a:t>
            </a:r>
          </a:p>
          <a:p>
            <a:pPr marL="0" lvl="0" indent="0" eaLnBrk="0" fontAlgn="base" hangingPunct="0">
              <a:lnSpc>
                <a:spcPct val="100000"/>
              </a:lnSpc>
              <a:spcBef>
                <a:spcPct val="0"/>
              </a:spcBef>
              <a:spcAft>
                <a:spcPct val="0"/>
              </a:spcAft>
              <a:buFontTx/>
              <a:buAutoNum type="arabicPeriod" startAt="5"/>
            </a:pPr>
            <a:r>
              <a:rPr kumimoji="0" lang="en-US" altLang="en-US" b="0" i="0" u="none" strike="noStrike" cap="none" normalizeH="0" baseline="0" dirty="0" smtClean="0">
                <a:ln>
                  <a:noFill/>
                </a:ln>
                <a:solidFill>
                  <a:srgbClr val="2D3F49"/>
                </a:solidFill>
                <a:effectLst/>
                <a:latin typeface="inherit"/>
              </a:rPr>
              <a:t>Click the Scope tab to select from the available resources in the account that you have access to. The scope determines the data that populates for the selected resources. You can filter the resource by group, tag, and location.</a:t>
            </a:r>
            <a:endParaRPr kumimoji="0" lang="en-US" altLang="en-US" b="0" i="0" u="none" strike="noStrike" cap="none" normalizeH="0" baseline="0" dirty="0" smtClean="0">
              <a:ln>
                <a:noFill/>
              </a:ln>
              <a:solidFill>
                <a:srgbClr val="161616"/>
              </a:solidFill>
              <a:effectLst/>
              <a:latin typeface="IBM Plex Sans"/>
            </a:endParaRPr>
          </a:p>
          <a:p>
            <a:pPr marL="0" lvl="0" indent="0" eaLnBrk="0" fontAlgn="base" hangingPunct="0">
              <a:lnSpc>
                <a:spcPct val="100000"/>
              </a:lnSpc>
              <a:spcBef>
                <a:spcPct val="0"/>
              </a:spcBef>
              <a:spcAft>
                <a:spcPct val="0"/>
              </a:spcAft>
              <a:buNone/>
            </a:pPr>
            <a:endParaRPr kumimoji="0" lang="en-US" altLang="en-US" b="0" i="0" u="none" strike="noStrike" cap="none" normalizeH="0" baseline="0" dirty="0" smtClean="0">
              <a:ln>
                <a:noFill/>
              </a:ln>
              <a:solidFill>
                <a:srgbClr val="394B54"/>
              </a:solidFill>
              <a:effectLst/>
              <a:latin typeface="inherit"/>
            </a:endParaRPr>
          </a:p>
        </p:txBody>
      </p:sp>
    </p:spTree>
    <p:extLst>
      <p:ext uri="{BB962C8B-B14F-4D97-AF65-F5344CB8AC3E}">
        <p14:creationId xmlns:p14="http://schemas.microsoft.com/office/powerpoint/2010/main" val="379607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0328"/>
          </a:xfrm>
        </p:spPr>
        <p:txBody>
          <a:bodyPr/>
          <a:lstStyle/>
          <a:p>
            <a:r>
              <a:rPr lang="en-IN" dirty="0" smtClean="0"/>
              <a:t>EDITING AND DUPLICATING A DASHBOARD</a:t>
            </a:r>
            <a:endParaRPr lang="en-IN" dirty="0"/>
          </a:p>
        </p:txBody>
      </p:sp>
      <p:sp>
        <p:nvSpPr>
          <p:cNvPr id="3" name="Content Placeholder 2"/>
          <p:cNvSpPr>
            <a:spLocks noGrp="1"/>
          </p:cNvSpPr>
          <p:nvPr>
            <p:ph idx="1"/>
          </p:nvPr>
        </p:nvSpPr>
        <p:spPr>
          <a:xfrm>
            <a:off x="838200" y="1542197"/>
            <a:ext cx="10515600" cy="4634766"/>
          </a:xfrm>
        </p:spPr>
        <p:txBody>
          <a:bodyPr>
            <a:normAutofit/>
          </a:bodyPr>
          <a:lstStyle/>
          <a:p>
            <a:pPr fontAlgn="base"/>
            <a:r>
              <a:rPr lang="en-US" dirty="0"/>
              <a:t>Apps: Create and manage your apps by using this widget.</a:t>
            </a:r>
          </a:p>
          <a:p>
            <a:pPr fontAlgn="base"/>
            <a:r>
              <a:rPr lang="en-US" dirty="0"/>
              <a:t>Classic infrastructure: View all useful links for classic infrastructure users.</a:t>
            </a:r>
          </a:p>
          <a:p>
            <a:pPr fontAlgn="base"/>
            <a:r>
              <a:rPr lang="en-US" dirty="0"/>
              <a:t>Compliance and security: Monitor your overall security and compliance to internal and external regulations.</a:t>
            </a:r>
          </a:p>
          <a:p>
            <a:pPr fontAlgn="base"/>
            <a:r>
              <a:rPr lang="en-US" dirty="0"/>
              <a:t>For you: This widget displays recommendations that are selected for you.</a:t>
            </a:r>
          </a:p>
          <a:p>
            <a:pPr fontAlgn="base"/>
            <a:r>
              <a:rPr lang="en-US" dirty="0"/>
              <a:t>IBM Cloud status: Stay up to date on the status of resources in specific locations.</a:t>
            </a:r>
          </a:p>
          <a:p>
            <a:pPr fontAlgn="base"/>
            <a:r>
              <a:rPr lang="en-US" dirty="0"/>
              <a:t>Kubernetes: View and track your clusters after you create them.</a:t>
            </a:r>
          </a:p>
          <a:p>
            <a:endParaRPr lang="en-IN" dirty="0"/>
          </a:p>
        </p:txBody>
      </p:sp>
    </p:spTree>
    <p:extLst>
      <p:ext uri="{BB962C8B-B14F-4D97-AF65-F5344CB8AC3E}">
        <p14:creationId xmlns:p14="http://schemas.microsoft.com/office/powerpoint/2010/main" val="50587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6"/>
            <a:ext cx="10515600" cy="5535518"/>
          </a:xfrm>
        </p:spPr>
        <p:txBody>
          <a:bodyPr>
            <a:normAutofit fontScale="92500"/>
          </a:bodyPr>
          <a:lstStyle/>
          <a:p>
            <a:pPr fontAlgn="base"/>
            <a:r>
              <a:rPr lang="en-US" dirty="0"/>
              <a:t>News: Stay up to date with the latest IBM Cloud News.</a:t>
            </a:r>
          </a:p>
          <a:p>
            <a:pPr fontAlgn="base"/>
            <a:r>
              <a:rPr lang="en-US" dirty="0"/>
              <a:t>Notes: You can use this widget to provide essential information that's custom to your team.</a:t>
            </a:r>
          </a:p>
          <a:p>
            <a:pPr fontAlgn="base"/>
            <a:r>
              <a:rPr lang="en-US" dirty="0"/>
              <a:t>Planned maintenance: View upcoming and planned maintenance events.</a:t>
            </a:r>
          </a:p>
          <a:p>
            <a:pPr fontAlgn="base"/>
            <a:r>
              <a:rPr lang="en-US" dirty="0"/>
              <a:t>Quick start: Personalized tasks to help you get started with IBM Cloud.</a:t>
            </a:r>
          </a:p>
          <a:p>
            <a:pPr fontAlgn="base"/>
            <a:r>
              <a:rPr lang="en-US" dirty="0"/>
              <a:t>Recent support cases: View a summary of your support cases.</a:t>
            </a:r>
          </a:p>
          <a:p>
            <a:pPr fontAlgn="base"/>
            <a:r>
              <a:rPr lang="en-US" dirty="0"/>
              <a:t>Resource summary: Track and view the status of your resources.</a:t>
            </a:r>
          </a:p>
          <a:p>
            <a:pPr fontAlgn="base"/>
            <a:r>
              <a:rPr lang="en-US" dirty="0"/>
              <a:t>Spending summary: View a summary of total spending over the past year.</a:t>
            </a:r>
          </a:p>
          <a:p>
            <a:pPr fontAlgn="base"/>
            <a:r>
              <a:rPr lang="en-US" dirty="0"/>
              <a:t>Toolchains: Create and manage your toolchains.</a:t>
            </a:r>
          </a:p>
          <a:p>
            <a:pPr fontAlgn="base"/>
            <a:r>
              <a:rPr lang="en-US" dirty="0"/>
              <a:t>Usage: View billing usage details for your account.</a:t>
            </a:r>
          </a:p>
          <a:p>
            <a:pPr fontAlgn="base"/>
            <a:r>
              <a:rPr lang="en-US" dirty="0"/>
              <a:t>User access: View and manage users in your account.</a:t>
            </a:r>
          </a:p>
          <a:p>
            <a:endParaRPr lang="en-IN" dirty="0"/>
          </a:p>
        </p:txBody>
      </p:sp>
    </p:spTree>
    <p:extLst>
      <p:ext uri="{BB962C8B-B14F-4D97-AF65-F5344CB8AC3E}">
        <p14:creationId xmlns:p14="http://schemas.microsoft.com/office/powerpoint/2010/main" val="424099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r>
              <a:rPr lang="en-IN" dirty="0" smtClean="0"/>
              <a:t>DUPLICATING DASHBOARD</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When you duplicated a dashboard, the layout of the widgets and content that is included in the notes widget will be duplicated. You must define the scope and dashboard access separately. The scope and assigned access is not saved from the dashboard that was duplicated. All users with the dashboard link can duplicate the dashboard.</a:t>
            </a:r>
            <a:endParaRPr lang="en-US" altLang="en-US" dirty="0"/>
          </a:p>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To duplicate a dashboard, click the </a:t>
            </a:r>
            <a:r>
              <a:rPr kumimoji="0" lang="en-US" altLang="en-US" sz="1200" b="1" i="0" u="none" strike="noStrike" cap="none" normalizeH="0" baseline="0" dirty="0" smtClean="0">
                <a:ln>
                  <a:noFill/>
                </a:ln>
                <a:solidFill>
                  <a:srgbClr val="2D3F49"/>
                </a:solidFill>
                <a:effectLst/>
                <a:latin typeface="inherit"/>
              </a:rPr>
              <a:t>Actions</a:t>
            </a:r>
            <a:r>
              <a:rPr kumimoji="0" lang="en-US" altLang="en-US" sz="1600" b="0" i="0" u="none" strike="noStrike" cap="none" normalizeH="0" baseline="0" dirty="0" smtClean="0">
                <a:ln>
                  <a:noFill/>
                </a:ln>
                <a:solidFill>
                  <a:srgbClr val="2D3F49"/>
                </a:solidFill>
                <a:effectLst/>
                <a:latin typeface="IBM Plex Sans"/>
              </a:rPr>
              <a:t> </a:t>
            </a:r>
            <a:r>
              <a:rPr lang="en-US" altLang="en-US" dirty="0">
                <a:solidFill>
                  <a:srgbClr val="2D3F49"/>
                </a:solidFill>
                <a:latin typeface="IBM Plex Sans"/>
              </a:rPr>
              <a:t>icon   </a:t>
            </a:r>
            <a:r>
              <a:rPr kumimoji="0" lang="en-US" altLang="en-US" sz="3200" b="0" i="0" u="none" strike="noStrike" cap="none" normalizeH="0" baseline="0" dirty="0" smtClean="0">
                <a:ln>
                  <a:noFill/>
                </a:ln>
                <a:solidFill>
                  <a:srgbClr val="2D3F49"/>
                </a:solidFill>
                <a:effectLst/>
                <a:latin typeface="IBM Plex Sans"/>
              </a:rPr>
              <a:t> </a:t>
            </a:r>
            <a:r>
              <a:rPr lang="en-US" altLang="en-US" dirty="0">
                <a:solidFill>
                  <a:srgbClr val="2D3F49"/>
                </a:solidFill>
                <a:latin typeface="IBM Plex Sans"/>
              </a:rPr>
              <a:t>    &gt; </a:t>
            </a:r>
            <a:r>
              <a:rPr kumimoji="0" lang="en-US" altLang="en-US" sz="1200" b="1" i="0" u="none" strike="noStrike" cap="none" normalizeH="0" baseline="0" dirty="0" smtClean="0">
                <a:ln>
                  <a:noFill/>
                </a:ln>
                <a:solidFill>
                  <a:srgbClr val="2D3F49"/>
                </a:solidFill>
                <a:effectLst/>
                <a:latin typeface="inherit"/>
              </a:rPr>
              <a:t>Duplicate</a:t>
            </a:r>
            <a:r>
              <a:rPr kumimoji="0" lang="en-US" altLang="en-US" sz="1600" b="0" i="0" u="none" strike="noStrike" cap="none" normalizeH="0" baseline="0" dirty="0" smtClean="0">
                <a:ln>
                  <a:noFill/>
                </a:ln>
                <a:solidFill>
                  <a:srgbClr val="2D3F49"/>
                </a:solidFill>
                <a:effectLst/>
                <a:latin typeface="IBM Plex Sans"/>
              </a:rPr>
              <a:t>.</a:t>
            </a:r>
            <a:endParaRPr lang="en-US" altLang="en-US" dirty="0">
              <a:solidFill>
                <a:srgbClr val="2D3F49"/>
              </a:solidFill>
              <a:latin typeface="IBM Plex Sans"/>
            </a:endParaRPr>
          </a:p>
          <a:p>
            <a:endParaRPr lang="en-IN" dirty="0"/>
          </a:p>
        </p:txBody>
      </p:sp>
      <p:sp>
        <p:nvSpPr>
          <p:cNvPr id="5" name="AutoShape 2" descr="Actions icon"/>
          <p:cNvSpPr>
            <a:spLocks noChangeAspect="1" noChangeArrowheads="1"/>
          </p:cNvSpPr>
          <p:nvPr/>
        </p:nvSpPr>
        <p:spPr bwMode="auto">
          <a:xfrm>
            <a:off x="4643438" y="358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478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1225"/>
          </a:xfrm>
        </p:spPr>
        <p:txBody>
          <a:bodyPr/>
          <a:lstStyle/>
          <a:p>
            <a:r>
              <a:rPr lang="en-IN" dirty="0" smtClean="0"/>
              <a:t>SHARING DASHBOARD</a:t>
            </a:r>
            <a:endParaRPr lang="en-IN" dirty="0"/>
          </a:p>
        </p:txBody>
      </p:sp>
      <p:sp>
        <p:nvSpPr>
          <p:cNvPr id="3" name="Content Placeholder 2"/>
          <p:cNvSpPr>
            <a:spLocks noGrp="1"/>
          </p:cNvSpPr>
          <p:nvPr>
            <p:ph idx="1"/>
          </p:nvPr>
        </p:nvSpPr>
        <p:spPr>
          <a:xfrm rot="10800000" flipV="1">
            <a:off x="629652" y="1620254"/>
            <a:ext cx="10515600" cy="4347410"/>
          </a:xfrm>
        </p:spPr>
        <p:txBody>
          <a:bodyPr/>
          <a:lstStyle/>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You can share dashboards with users in your account to give them access to view the dashboard. All users with the dashboard link can share the dashboard.</a:t>
            </a:r>
            <a:endParaRPr lang="en-US" altLang="en-US" dirty="0"/>
          </a:p>
          <a:p>
            <a:pPr marL="0" lvl="0" indent="0" eaLnBrk="0" fontAlgn="base" hangingPunct="0">
              <a:lnSpc>
                <a:spcPct val="100000"/>
              </a:lnSpc>
              <a:spcBef>
                <a:spcPct val="0"/>
              </a:spcBef>
              <a:spcAft>
                <a:spcPct val="0"/>
              </a:spcAft>
              <a:buNone/>
            </a:pPr>
            <a:r>
              <a:rPr lang="en-US" altLang="en-US" dirty="0">
                <a:solidFill>
                  <a:srgbClr val="2D3F49"/>
                </a:solidFill>
                <a:latin typeface="IBM Plex Sans"/>
              </a:rPr>
              <a:t>To share a dashboard, complete the following steps:</a:t>
            </a:r>
            <a:endParaRPr lang="en-US" altLang="en-US" dirty="0"/>
          </a:p>
          <a:p>
            <a:pPr marL="0" lvl="0" indent="0" eaLnBrk="0" fontAlgn="base" hangingPunct="0">
              <a:lnSpc>
                <a:spcPct val="100000"/>
              </a:lnSpc>
              <a:spcBef>
                <a:spcPct val="0"/>
              </a:spcBef>
              <a:spcAft>
                <a:spcPct val="0"/>
              </a:spcAft>
              <a:buFontTx/>
              <a:buAutoNum type="arabicPeriod"/>
            </a:pPr>
            <a:r>
              <a:rPr kumimoji="0" lang="en-US" altLang="en-US" sz="3200" b="0" i="0" u="none" strike="noStrike" cap="none" normalizeH="0" baseline="0" dirty="0" smtClean="0">
                <a:ln>
                  <a:noFill/>
                </a:ln>
                <a:solidFill>
                  <a:srgbClr val="394B54"/>
                </a:solidFill>
                <a:effectLst/>
                <a:latin typeface="inherit"/>
              </a:rPr>
              <a:t>Click the </a:t>
            </a:r>
            <a:r>
              <a:rPr kumimoji="0" lang="en-US" altLang="en-US" sz="3200" b="1" i="0" u="none" strike="noStrike" cap="none" normalizeH="0" baseline="0" dirty="0" smtClean="0">
                <a:ln>
                  <a:noFill/>
                </a:ln>
                <a:solidFill>
                  <a:srgbClr val="394B54"/>
                </a:solidFill>
                <a:effectLst/>
                <a:latin typeface="inherit"/>
              </a:rPr>
              <a:t>Actions</a:t>
            </a:r>
            <a:r>
              <a:rPr kumimoji="0" lang="en-US" altLang="en-US" sz="3200" b="0" i="0" u="none" strike="noStrike" cap="none" normalizeH="0" baseline="0" dirty="0" smtClean="0">
                <a:ln>
                  <a:noFill/>
                </a:ln>
                <a:solidFill>
                  <a:srgbClr val="394B54"/>
                </a:solidFill>
                <a:effectLst/>
                <a:latin typeface="inherit"/>
              </a:rPr>
              <a:t> icon          .</a:t>
            </a:r>
          </a:p>
          <a:p>
            <a:pPr marL="0" lvl="0" indent="0" eaLnBrk="0" fontAlgn="base" hangingPunct="0">
              <a:lnSpc>
                <a:spcPct val="100000"/>
              </a:lnSpc>
              <a:spcBef>
                <a:spcPct val="0"/>
              </a:spcBef>
              <a:spcAft>
                <a:spcPct val="0"/>
              </a:spcAft>
              <a:buFontTx/>
              <a:buAutoNum type="arabicPeriod" startAt="2"/>
            </a:pPr>
            <a:r>
              <a:rPr kumimoji="0" lang="en-US" altLang="en-US" sz="3200" b="0" i="0" u="none" strike="noStrike" cap="none" normalizeH="0" baseline="0" dirty="0" smtClean="0">
                <a:ln>
                  <a:noFill/>
                </a:ln>
                <a:solidFill>
                  <a:srgbClr val="394B54"/>
                </a:solidFill>
                <a:effectLst/>
                <a:latin typeface="inherit"/>
              </a:rPr>
              <a:t>Select </a:t>
            </a:r>
            <a:r>
              <a:rPr kumimoji="0" lang="en-US" altLang="en-US" sz="3200" b="1" i="0" u="none" strike="noStrike" cap="none" normalizeH="0" baseline="0" dirty="0" smtClean="0">
                <a:ln>
                  <a:noFill/>
                </a:ln>
                <a:solidFill>
                  <a:srgbClr val="394B54"/>
                </a:solidFill>
                <a:effectLst/>
                <a:latin typeface="inherit"/>
              </a:rPr>
              <a:t>Share</a:t>
            </a:r>
            <a:r>
              <a:rPr kumimoji="0" lang="en-US" altLang="en-US" sz="3200" b="0" i="0" u="none" strike="noStrike" cap="none" normalizeH="0" baseline="0" dirty="0" smtClean="0">
                <a:ln>
                  <a:noFill/>
                </a:ln>
                <a:solidFill>
                  <a:srgbClr val="394B54"/>
                </a:solidFill>
                <a:effectLst/>
                <a:latin typeface="inherit"/>
              </a:rPr>
              <a:t>. After you share it with a user and they click the link, the dashboard is added to their account.</a:t>
            </a:r>
            <a:endParaRPr kumimoji="0" lang="en-US" altLang="en-US" sz="3200" b="0" i="0" u="none" strike="noStrike" cap="none" normalizeH="0" baseline="0" dirty="0" smtClean="0">
              <a:ln>
                <a:noFill/>
              </a:ln>
              <a:solidFill>
                <a:srgbClr val="161616"/>
              </a:solidFill>
              <a:effectLst/>
              <a:latin typeface="IBM Plex Sans"/>
            </a:endParaRPr>
          </a:p>
          <a:p>
            <a:endParaRPr lang="en-IN" dirty="0"/>
          </a:p>
        </p:txBody>
      </p:sp>
      <p:sp>
        <p:nvSpPr>
          <p:cNvPr id="5" name="AutoShape 2" descr="Actions icon"/>
          <p:cNvSpPr>
            <a:spLocks noChangeAspect="1" noChangeArrowheads="1"/>
          </p:cNvSpPr>
          <p:nvPr/>
        </p:nvSpPr>
        <p:spPr bwMode="auto">
          <a:xfrm flipV="1">
            <a:off x="1624013" y="252413"/>
            <a:ext cx="304800" cy="33401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1728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714"/>
            <a:ext cx="10515600" cy="6132286"/>
          </a:xfrm>
        </p:spPr>
        <p:txBody>
          <a:bodyPr>
            <a:normAutofit/>
          </a:bodyPr>
          <a:lstStyle/>
          <a:p>
            <a:r>
              <a:rPr lang="en-IN" dirty="0"/>
              <a:t>EVALUATOR SIGNATURE</a:t>
            </a:r>
            <a:r>
              <a:rPr lang="en-IN" dirty="0" smtClean="0"/>
              <a:t>:</a:t>
            </a:r>
          </a:p>
          <a:p>
            <a:endParaRPr lang="en-IN" dirty="0"/>
          </a:p>
          <a:p>
            <a:endParaRPr lang="en-IN" dirty="0"/>
          </a:p>
          <a:p>
            <a:r>
              <a:rPr lang="en-IN" dirty="0"/>
              <a:t>MENTOR SIGNATURE</a:t>
            </a:r>
            <a:r>
              <a:rPr lang="en-IN" dirty="0" smtClean="0"/>
              <a:t>:</a:t>
            </a:r>
          </a:p>
          <a:p>
            <a:endParaRPr lang="en-IN" dirty="0"/>
          </a:p>
          <a:p>
            <a:endParaRPr lang="en-IN" dirty="0"/>
          </a:p>
          <a:p>
            <a:r>
              <a:rPr lang="en-IN" dirty="0"/>
              <a:t>SPOC </a:t>
            </a:r>
            <a:r>
              <a:rPr lang="en-IN" dirty="0" smtClean="0"/>
              <a:t>SIGNATURE:</a:t>
            </a:r>
          </a:p>
          <a:p>
            <a:pPr marL="0" indent="0">
              <a:buNone/>
            </a:pPr>
            <a:endParaRPr lang="en-IN" dirty="0"/>
          </a:p>
          <a:p>
            <a:endParaRPr lang="en-IN" dirty="0"/>
          </a:p>
          <a:p>
            <a:r>
              <a:rPr lang="en-IN" dirty="0"/>
              <a:t>HOD SIGNATURE:</a:t>
            </a:r>
          </a:p>
          <a:p>
            <a:endParaRPr lang="en-IN" dirty="0"/>
          </a:p>
        </p:txBody>
      </p:sp>
    </p:spTree>
    <p:extLst>
      <p:ext uri="{BB962C8B-B14F-4D97-AF65-F5344CB8AC3E}">
        <p14:creationId xmlns:p14="http://schemas.microsoft.com/office/powerpoint/2010/main" val="383782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510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IBM Plex Sans</vt:lpstr>
      <vt:lpstr>inherit</vt:lpstr>
      <vt:lpstr>Office Theme</vt:lpstr>
      <vt:lpstr>CHATBOT DEPLOYMENT WITH IBM CLOUD WATTSON ASSISTANT PHASE4</vt:lpstr>
      <vt:lpstr>CREATING  A  DASHBOARD</vt:lpstr>
      <vt:lpstr>PowerPoint Presentation</vt:lpstr>
      <vt:lpstr>EDITING AND DUPLICATING A DASHBOARD</vt:lpstr>
      <vt:lpstr>PowerPoint Presentation</vt:lpstr>
      <vt:lpstr>DUPLICATING DASHBOARD</vt:lpstr>
      <vt:lpstr>SHARING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WATTSON ASSISTANT</dc:title>
  <dc:creator>ELCOT</dc:creator>
  <cp:lastModifiedBy>ELCOT</cp:lastModifiedBy>
  <cp:revision>6</cp:revision>
  <dcterms:created xsi:type="dcterms:W3CDTF">2023-10-26T22:00:57Z</dcterms:created>
  <dcterms:modified xsi:type="dcterms:W3CDTF">2023-10-26T22:38:27Z</dcterms:modified>
</cp:coreProperties>
</file>