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6"/>
  </p:notesMasterIdLst>
  <p:sldIdLst>
    <p:sldId id="257" r:id="rId2"/>
    <p:sldId id="391" r:id="rId3"/>
    <p:sldId id="392" r:id="rId4"/>
    <p:sldId id="403" r:id="rId5"/>
    <p:sldId id="415" r:id="rId6"/>
    <p:sldId id="416" r:id="rId7"/>
    <p:sldId id="417" r:id="rId8"/>
    <p:sldId id="414" r:id="rId9"/>
    <p:sldId id="393" r:id="rId10"/>
    <p:sldId id="404" r:id="rId11"/>
    <p:sldId id="405" r:id="rId12"/>
    <p:sldId id="406" r:id="rId13"/>
    <p:sldId id="396" r:id="rId14"/>
    <p:sldId id="395" r:id="rId15"/>
    <p:sldId id="397" r:id="rId16"/>
    <p:sldId id="398" r:id="rId17"/>
    <p:sldId id="399" r:id="rId18"/>
    <p:sldId id="400" r:id="rId19"/>
    <p:sldId id="408" r:id="rId20"/>
    <p:sldId id="409" r:id="rId21"/>
    <p:sldId id="410" r:id="rId22"/>
    <p:sldId id="411" r:id="rId23"/>
    <p:sldId id="407" r:id="rId24"/>
    <p:sldId id="413" r:id="rId2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charset="0"/>
        <a:ea typeface="+mn-ea"/>
        <a:cs typeface="+mn-cs"/>
      </a:defRPr>
    </a:lvl1pPr>
    <a:lvl2pPr marL="457200" algn="l" rtl="0" fontAlgn="base">
      <a:spcBef>
        <a:spcPct val="0"/>
      </a:spcBef>
      <a:spcAft>
        <a:spcPct val="0"/>
      </a:spcAft>
      <a:defRPr sz="2400" kern="1200">
        <a:solidFill>
          <a:schemeClr val="tx1"/>
        </a:solidFill>
        <a:latin typeface="Tahoma" charset="0"/>
        <a:ea typeface="+mn-ea"/>
        <a:cs typeface="+mn-cs"/>
      </a:defRPr>
    </a:lvl2pPr>
    <a:lvl3pPr marL="914400" algn="l" rtl="0" fontAlgn="base">
      <a:spcBef>
        <a:spcPct val="0"/>
      </a:spcBef>
      <a:spcAft>
        <a:spcPct val="0"/>
      </a:spcAft>
      <a:defRPr sz="2400" kern="1200">
        <a:solidFill>
          <a:schemeClr val="tx1"/>
        </a:solidFill>
        <a:latin typeface="Tahoma" charset="0"/>
        <a:ea typeface="+mn-ea"/>
        <a:cs typeface="+mn-cs"/>
      </a:defRPr>
    </a:lvl3pPr>
    <a:lvl4pPr marL="1371600" algn="l" rtl="0" fontAlgn="base">
      <a:spcBef>
        <a:spcPct val="0"/>
      </a:spcBef>
      <a:spcAft>
        <a:spcPct val="0"/>
      </a:spcAft>
      <a:defRPr sz="2400" kern="1200">
        <a:solidFill>
          <a:schemeClr val="tx1"/>
        </a:solidFill>
        <a:latin typeface="Tahoma" charset="0"/>
        <a:ea typeface="+mn-ea"/>
        <a:cs typeface="+mn-cs"/>
      </a:defRPr>
    </a:lvl4pPr>
    <a:lvl5pPr marL="1828800" algn="l" rtl="0" fontAlgn="base">
      <a:spcBef>
        <a:spcPct val="0"/>
      </a:spcBef>
      <a:spcAft>
        <a:spcPct val="0"/>
      </a:spcAft>
      <a:defRPr sz="2400" kern="1200">
        <a:solidFill>
          <a:schemeClr val="tx1"/>
        </a:solidFill>
        <a:latin typeface="Tahoma" charset="0"/>
        <a:ea typeface="+mn-ea"/>
        <a:cs typeface="+mn-cs"/>
      </a:defRPr>
    </a:lvl5pPr>
    <a:lvl6pPr marL="2286000" algn="l" defTabSz="914400" rtl="0" eaLnBrk="1" latinLnBrk="0" hangingPunct="1">
      <a:defRPr sz="2400" kern="1200">
        <a:solidFill>
          <a:schemeClr val="tx1"/>
        </a:solidFill>
        <a:latin typeface="Tahoma" charset="0"/>
        <a:ea typeface="+mn-ea"/>
        <a:cs typeface="+mn-cs"/>
      </a:defRPr>
    </a:lvl6pPr>
    <a:lvl7pPr marL="2743200" algn="l" defTabSz="914400" rtl="0" eaLnBrk="1" latinLnBrk="0" hangingPunct="1">
      <a:defRPr sz="2400" kern="1200">
        <a:solidFill>
          <a:schemeClr val="tx1"/>
        </a:solidFill>
        <a:latin typeface="Tahoma" charset="0"/>
        <a:ea typeface="+mn-ea"/>
        <a:cs typeface="+mn-cs"/>
      </a:defRPr>
    </a:lvl7pPr>
    <a:lvl8pPr marL="3200400" algn="l" defTabSz="914400" rtl="0" eaLnBrk="1" latinLnBrk="0" hangingPunct="1">
      <a:defRPr sz="2400" kern="1200">
        <a:solidFill>
          <a:schemeClr val="tx1"/>
        </a:solidFill>
        <a:latin typeface="Tahoma" charset="0"/>
        <a:ea typeface="+mn-ea"/>
        <a:cs typeface="+mn-cs"/>
      </a:defRPr>
    </a:lvl8pPr>
    <a:lvl9pPr marL="3657600" algn="l" defTabSz="914400" rtl="0" eaLnBrk="1" latinLnBrk="0" hangingPunct="1">
      <a:defRPr sz="2400"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96" autoAdjust="0"/>
    <p:restoredTop sz="95422" autoAdjust="0"/>
  </p:normalViewPr>
  <p:slideViewPr>
    <p:cSldViewPr>
      <p:cViewPr varScale="1">
        <p:scale>
          <a:sx n="88" d="100"/>
          <a:sy n="88" d="100"/>
        </p:scale>
        <p:origin x="-13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2467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2467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67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67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246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5DA8CDFF-13F6-455F-9F57-A228AF1055DB}" type="slidenum">
              <a:rPr lang="en-US"/>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54789-3C60-4490-A1AF-9FA8847029F8}" type="slidenum">
              <a:rPr lang="en-US"/>
              <a:pPr/>
              <a:t>1</a:t>
            </a:fld>
            <a:endParaRPr lang="en-US"/>
          </a:p>
        </p:txBody>
      </p:sp>
      <p:sp>
        <p:nvSpPr>
          <p:cNvPr id="247810" name="Rectangle 2"/>
          <p:cNvSpPr>
            <a:spLocks noRo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97A91D-EBAF-4A74-AE34-5CB513459CF7}" type="slidenum">
              <a:rPr lang="en-US"/>
              <a:pPr/>
              <a:t>10</a:t>
            </a:fld>
            <a:endParaRPr lang="en-US"/>
          </a:p>
        </p:txBody>
      </p:sp>
      <p:sp>
        <p:nvSpPr>
          <p:cNvPr id="252930" name="Rectangle 2"/>
          <p:cNvSpPr>
            <a:spLocks noRo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259CE-A52A-458B-8661-E26219D71FB9}" type="slidenum">
              <a:rPr lang="en-US"/>
              <a:pPr/>
              <a:t>11</a:t>
            </a:fld>
            <a:endParaRPr lang="en-US"/>
          </a:p>
        </p:txBody>
      </p:sp>
      <p:sp>
        <p:nvSpPr>
          <p:cNvPr id="253954" name="Rectangle 2"/>
          <p:cNvSpPr>
            <a:spLocks noRo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66F08B-975D-462C-9D89-B09985DA3746}" type="slidenum">
              <a:rPr lang="en-US"/>
              <a:pPr/>
              <a:t>12</a:t>
            </a:fld>
            <a:endParaRPr lang="en-US"/>
          </a:p>
        </p:txBody>
      </p:sp>
      <p:sp>
        <p:nvSpPr>
          <p:cNvPr id="254978" name="Rectangle 2"/>
          <p:cNvSpPr>
            <a:spLocks noRo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216E43-4701-47FF-B815-D9BDA4C65E79}" type="slidenum">
              <a:rPr lang="en-US"/>
              <a:pPr/>
              <a:t>13</a:t>
            </a:fld>
            <a:endParaRPr lang="en-US"/>
          </a:p>
        </p:txBody>
      </p:sp>
      <p:sp>
        <p:nvSpPr>
          <p:cNvPr id="256002" name="Rectangle 2"/>
          <p:cNvSpPr>
            <a:spLocks noRo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8E217C-63DF-4E53-A128-4B1AE7CC9183}" type="slidenum">
              <a:rPr lang="en-US"/>
              <a:pPr/>
              <a:t>14</a:t>
            </a:fld>
            <a:endParaRPr lang="en-US"/>
          </a:p>
        </p:txBody>
      </p:sp>
      <p:sp>
        <p:nvSpPr>
          <p:cNvPr id="257026" name="Rectangle 2"/>
          <p:cNvSpPr>
            <a:spLocks noRo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9D236D-F436-4E59-9A64-BCF8C0F11B8C}" type="slidenum">
              <a:rPr lang="en-US"/>
              <a:pPr/>
              <a:t>15</a:t>
            </a:fld>
            <a:endParaRPr lang="en-US"/>
          </a:p>
        </p:txBody>
      </p:sp>
      <p:sp>
        <p:nvSpPr>
          <p:cNvPr id="258050" name="Rectangle 2"/>
          <p:cNvSpPr>
            <a:spLocks noRo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2FBCC-C592-492F-9162-B0EB045C8BC3}" type="slidenum">
              <a:rPr lang="en-US"/>
              <a:pPr/>
              <a:t>16</a:t>
            </a:fld>
            <a:endParaRPr lang="en-US"/>
          </a:p>
        </p:txBody>
      </p:sp>
      <p:sp>
        <p:nvSpPr>
          <p:cNvPr id="259074" name="Rectangle 2"/>
          <p:cNvSpPr>
            <a:spLocks noRo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5CC800-941C-41A4-8F32-DE9A509B5933}" type="slidenum">
              <a:rPr lang="en-US"/>
              <a:pPr/>
              <a:t>17</a:t>
            </a:fld>
            <a:endParaRPr lang="en-US"/>
          </a:p>
        </p:txBody>
      </p:sp>
      <p:sp>
        <p:nvSpPr>
          <p:cNvPr id="260098" name="Rectangle 2"/>
          <p:cNvSpPr>
            <a:spLocks noRo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3EBC67-B9C9-47DE-A460-354C8E4DDAE3}" type="slidenum">
              <a:rPr lang="en-US"/>
              <a:pPr/>
              <a:t>18</a:t>
            </a:fld>
            <a:endParaRPr lang="en-US"/>
          </a:p>
        </p:txBody>
      </p:sp>
      <p:sp>
        <p:nvSpPr>
          <p:cNvPr id="261122" name="Rectangle 2"/>
          <p:cNvSpPr>
            <a:spLocks noRo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602EE0-1B5A-4E76-A7A6-21FCD2707BF6}" type="slidenum">
              <a:rPr lang="en-US"/>
              <a:pPr/>
              <a:t>19</a:t>
            </a:fld>
            <a:endParaRPr lang="en-US"/>
          </a:p>
        </p:txBody>
      </p:sp>
      <p:sp>
        <p:nvSpPr>
          <p:cNvPr id="262146" name="Rectangle 2"/>
          <p:cNvSpPr>
            <a:spLocks noRo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BFA2A3-34BB-4C5B-A0BE-0E5BE3843189}" type="slidenum">
              <a:rPr lang="en-US"/>
              <a:pPr/>
              <a:t>2</a:t>
            </a:fld>
            <a:endParaRPr lang="en-US"/>
          </a:p>
        </p:txBody>
      </p:sp>
      <p:sp>
        <p:nvSpPr>
          <p:cNvPr id="248834" name="Rectangle 2"/>
          <p:cNvSpPr>
            <a:spLocks noRo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08D55C-A983-4C6E-B4C1-97FA63BC517A}" type="slidenum">
              <a:rPr lang="en-US"/>
              <a:pPr/>
              <a:t>20</a:t>
            </a:fld>
            <a:endParaRPr lang="en-US"/>
          </a:p>
        </p:txBody>
      </p:sp>
      <p:sp>
        <p:nvSpPr>
          <p:cNvPr id="263170" name="Rectangle 2"/>
          <p:cNvSpPr>
            <a:spLocks noRo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A48A9D-DDF9-4013-A9E0-5005DCEB4778}" type="slidenum">
              <a:rPr lang="en-US"/>
              <a:pPr/>
              <a:t>21</a:t>
            </a:fld>
            <a:endParaRPr lang="en-US"/>
          </a:p>
        </p:txBody>
      </p:sp>
      <p:sp>
        <p:nvSpPr>
          <p:cNvPr id="264194" name="Rectangle 2"/>
          <p:cNvSpPr>
            <a:spLocks noRo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D188F0-9FC8-4EBB-A3DC-86409864DB34}" type="slidenum">
              <a:rPr lang="en-US"/>
              <a:pPr/>
              <a:t>22</a:t>
            </a:fld>
            <a:endParaRPr lang="en-US"/>
          </a:p>
        </p:txBody>
      </p:sp>
      <p:sp>
        <p:nvSpPr>
          <p:cNvPr id="265218" name="Rectangle 2"/>
          <p:cNvSpPr>
            <a:spLocks noRo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AB2614-5A13-4D56-B287-C75C545FE1CD}" type="slidenum">
              <a:rPr lang="en-US"/>
              <a:pPr/>
              <a:t>23</a:t>
            </a:fld>
            <a:endParaRPr lang="en-US"/>
          </a:p>
        </p:txBody>
      </p:sp>
      <p:sp>
        <p:nvSpPr>
          <p:cNvPr id="266242" name="Rectangle 2"/>
          <p:cNvSpPr>
            <a:spLocks noRo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181EF1-9676-4E9E-AC7E-48E763F50323}" type="slidenum">
              <a:rPr lang="en-US"/>
              <a:pPr/>
              <a:t>24</a:t>
            </a:fld>
            <a:endParaRPr lang="en-US"/>
          </a:p>
        </p:txBody>
      </p:sp>
      <p:sp>
        <p:nvSpPr>
          <p:cNvPr id="267266" name="Rectangle 2"/>
          <p:cNvSpPr>
            <a:spLocks noRo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5387F0-A332-44EF-BCAE-FE648007D311}" type="slidenum">
              <a:rPr lang="en-US"/>
              <a:pPr/>
              <a:t>3</a:t>
            </a:fld>
            <a:endParaRPr lang="en-US"/>
          </a:p>
        </p:txBody>
      </p:sp>
      <p:sp>
        <p:nvSpPr>
          <p:cNvPr id="249858" name="Rectangle 2"/>
          <p:cNvSpPr>
            <a:spLocks noRo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28AB5-53A0-45E3-95E4-5946EBE7787C}" type="slidenum">
              <a:rPr lang="en-US"/>
              <a:pPr/>
              <a:t>4</a:t>
            </a:fld>
            <a:endParaRPr lang="en-US"/>
          </a:p>
        </p:txBody>
      </p:sp>
      <p:sp>
        <p:nvSpPr>
          <p:cNvPr id="250882" name="Rectangle 2"/>
          <p:cNvSpPr>
            <a:spLocks noRo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AC82D-02DB-4655-BE28-0FA89D865535}" type="slidenum">
              <a:rPr lang="en-US"/>
              <a:pPr/>
              <a:t>5</a:t>
            </a:fld>
            <a:endParaRPr lang="en-US"/>
          </a:p>
        </p:txBody>
      </p:sp>
      <p:sp>
        <p:nvSpPr>
          <p:cNvPr id="270338" name="Rectangle 2"/>
          <p:cNvSpPr>
            <a:spLocks noRo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5D8CF-B7EF-4567-BBE7-3B6EB3110B76}" type="slidenum">
              <a:rPr lang="en-US"/>
              <a:pPr/>
              <a:t>6</a:t>
            </a:fld>
            <a:endParaRPr lang="en-US"/>
          </a:p>
        </p:txBody>
      </p:sp>
      <p:sp>
        <p:nvSpPr>
          <p:cNvPr id="272386" name="Rectangle 2"/>
          <p:cNvSpPr>
            <a:spLocks noRo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026DD-BCAF-4049-A003-3A465764BEF4}" type="slidenum">
              <a:rPr lang="en-US"/>
              <a:pPr/>
              <a:t>7</a:t>
            </a:fld>
            <a:endParaRPr lang="en-US"/>
          </a:p>
        </p:txBody>
      </p:sp>
      <p:sp>
        <p:nvSpPr>
          <p:cNvPr id="274434" name="Rectangle 2"/>
          <p:cNvSpPr>
            <a:spLocks noRo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9ED5F-F20A-4736-BFDA-84523A688EEE}" type="slidenum">
              <a:rPr lang="en-US"/>
              <a:pPr/>
              <a:t>8</a:t>
            </a:fld>
            <a:endParaRPr lang="en-US"/>
          </a:p>
        </p:txBody>
      </p:sp>
      <p:sp>
        <p:nvSpPr>
          <p:cNvPr id="275458" name="Rectangle 2"/>
          <p:cNvSpPr>
            <a:spLocks noRo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6FD10D-60C8-438A-9428-352A8C2B903A}" type="slidenum">
              <a:rPr lang="en-US"/>
              <a:pPr/>
              <a:t>9</a:t>
            </a:fld>
            <a:endParaRPr lang="en-US"/>
          </a:p>
        </p:txBody>
      </p:sp>
      <p:sp>
        <p:nvSpPr>
          <p:cNvPr id="251906" name="Rectangle 2"/>
          <p:cNvSpPr>
            <a:spLocks noRo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e de titre">
    <p:spTree>
      <p:nvGrpSpPr>
        <p:cNvPr id="1" name=""/>
        <p:cNvGrpSpPr/>
        <p:nvPr/>
      </p:nvGrpSpPr>
      <p:grpSpPr>
        <a:xfrm>
          <a:off x="0" y="0"/>
          <a:ext cx="0" cy="0"/>
          <a:chOff x="0" y="0"/>
          <a:chExt cx="0" cy="0"/>
        </a:xfrm>
      </p:grpSpPr>
      <p:grpSp>
        <p:nvGrpSpPr>
          <p:cNvPr id="149506" name="Group 2"/>
          <p:cNvGrpSpPr>
            <a:grpSpLocks/>
          </p:cNvGrpSpPr>
          <p:nvPr/>
        </p:nvGrpSpPr>
        <p:grpSpPr bwMode="auto">
          <a:xfrm>
            <a:off x="0" y="2438400"/>
            <a:ext cx="9009063" cy="1052513"/>
            <a:chOff x="0" y="1536"/>
            <a:chExt cx="5675" cy="663"/>
          </a:xfrm>
        </p:grpSpPr>
        <p:grpSp>
          <p:nvGrpSpPr>
            <p:cNvPr id="149507" name="Group 3"/>
            <p:cNvGrpSpPr>
              <a:grpSpLocks/>
            </p:cNvGrpSpPr>
            <p:nvPr/>
          </p:nvGrpSpPr>
          <p:grpSpPr bwMode="auto">
            <a:xfrm>
              <a:off x="183" y="1604"/>
              <a:ext cx="448" cy="299"/>
              <a:chOff x="720" y="336"/>
              <a:chExt cx="624" cy="432"/>
            </a:xfrm>
          </p:grpSpPr>
          <p:sp>
            <p:nvSpPr>
              <p:cNvPr id="14950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fr-FR"/>
              </a:p>
            </p:txBody>
          </p:sp>
          <p:sp>
            <p:nvSpPr>
              <p:cNvPr id="14950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fr-FR"/>
              </a:p>
            </p:txBody>
          </p:sp>
        </p:grpSp>
        <p:grpSp>
          <p:nvGrpSpPr>
            <p:cNvPr id="149510" name="Group 6"/>
            <p:cNvGrpSpPr>
              <a:grpSpLocks/>
            </p:cNvGrpSpPr>
            <p:nvPr/>
          </p:nvGrpSpPr>
          <p:grpSpPr bwMode="auto">
            <a:xfrm>
              <a:off x="261" y="1870"/>
              <a:ext cx="465" cy="299"/>
              <a:chOff x="912" y="2640"/>
              <a:chExt cx="672" cy="432"/>
            </a:xfrm>
          </p:grpSpPr>
          <p:sp>
            <p:nvSpPr>
              <p:cNvPr id="14951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fr-FR"/>
              </a:p>
            </p:txBody>
          </p:sp>
          <p:sp>
            <p:nvSpPr>
              <p:cNvPr id="14951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fr-FR"/>
              </a:p>
            </p:txBody>
          </p:sp>
        </p:grpSp>
        <p:sp>
          <p:nvSpPr>
            <p:cNvPr id="14951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fr-FR"/>
            </a:p>
          </p:txBody>
        </p:sp>
        <p:sp>
          <p:nvSpPr>
            <p:cNvPr id="14951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fr-FR"/>
            </a:p>
          </p:txBody>
        </p:sp>
        <p:sp>
          <p:nvSpPr>
            <p:cNvPr id="14951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fr-FR"/>
            </a:p>
          </p:txBody>
        </p:sp>
      </p:grpSp>
      <p:sp>
        <p:nvSpPr>
          <p:cNvPr id="14951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951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951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14951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14952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E330157-C753-4E38-9F16-F3760ED3E3FE}" type="slidenum">
              <a:rPr lang="en-US"/>
              <a:pPr/>
              <a:t>‹N°›</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7" grpId="0" build="p">
        <p:tmplLst>
          <p:tmpl lvl="1">
            <p:tnLst>
              <p:par>
                <p:cTn presetID="1" presetClass="entr" presetSubtype="0" fill="hold" nodeType="clickEffect">
                  <p:stCondLst>
                    <p:cond delay="0"/>
                  </p:stCondLst>
                  <p:childTnLst>
                    <p:set>
                      <p:cBhvr>
                        <p:cTn dur="1" fill="hold">
                          <p:stCondLst>
                            <p:cond delay="0"/>
                          </p:stCondLst>
                        </p:cTn>
                        <p:tgtEl>
                          <p:spTgt spid="149517"/>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40B64845-0EFF-4021-8127-571AB87A61FF}" type="slidenum">
              <a:rPr lang="en-US"/>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4050" y="617538"/>
            <a:ext cx="1951038" cy="551497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50938" y="617538"/>
            <a:ext cx="5700712" cy="551497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195357F1-B99B-40BA-87A1-1180EE5014D4}" type="slidenum">
              <a:rPr lang="en-US"/>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A59EF5B2-1EE8-40F2-A4B5-39E98D034A51}" type="slidenum">
              <a:rPr lang="en-US"/>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6782C730-09E2-4114-95CF-19D88E7BC153}" type="slidenum">
              <a:rPr lang="en-US"/>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88B20BDA-138D-4B51-BFD6-81BEB7486D86}" type="slidenum">
              <a:rPr lang="en-US"/>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endParaRPr lang="en-US"/>
          </a:p>
        </p:txBody>
      </p:sp>
      <p:sp>
        <p:nvSpPr>
          <p:cNvPr id="8" name="Espace réservé du pied de page 7"/>
          <p:cNvSpPr>
            <a:spLocks noGrp="1"/>
          </p:cNvSpPr>
          <p:nvPr>
            <p:ph type="ftr" sz="quarter" idx="11"/>
          </p:nvPr>
        </p:nvSpPr>
        <p:spPr/>
        <p:txBody>
          <a:bodyPr/>
          <a:lstStyle>
            <a:lvl1pPr>
              <a:defRPr/>
            </a:lvl1pPr>
          </a:lstStyle>
          <a:p>
            <a:endParaRPr lang="en-US"/>
          </a:p>
        </p:txBody>
      </p:sp>
      <p:sp>
        <p:nvSpPr>
          <p:cNvPr id="9" name="Espace réservé du numéro de diapositive 8"/>
          <p:cNvSpPr>
            <a:spLocks noGrp="1"/>
          </p:cNvSpPr>
          <p:nvPr>
            <p:ph type="sldNum" sz="quarter" idx="12"/>
          </p:nvPr>
        </p:nvSpPr>
        <p:spPr/>
        <p:txBody>
          <a:bodyPr/>
          <a:lstStyle>
            <a:lvl1pPr>
              <a:defRPr/>
            </a:lvl1pPr>
          </a:lstStyle>
          <a:p>
            <a:fld id="{480A8F0F-CB09-44CC-BD90-9FB53AE374CB}" type="slidenum">
              <a:rPr lang="en-US"/>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lvl1pPr>
              <a:defRPr/>
            </a:lvl1pPr>
          </a:lstStyle>
          <a:p>
            <a:endParaRPr lang="en-US"/>
          </a:p>
        </p:txBody>
      </p:sp>
      <p:sp>
        <p:nvSpPr>
          <p:cNvPr id="4" name="Espace réservé du pied de page 3"/>
          <p:cNvSpPr>
            <a:spLocks noGrp="1"/>
          </p:cNvSpPr>
          <p:nvPr>
            <p:ph type="ftr" sz="quarter" idx="11"/>
          </p:nvPr>
        </p:nvSpPr>
        <p:spPr/>
        <p:txBody>
          <a:bodyPr/>
          <a:lstStyle>
            <a:lvl1pPr>
              <a:defRPr/>
            </a:lvl1pPr>
          </a:lstStyle>
          <a:p>
            <a:endParaRPr lang="en-US"/>
          </a:p>
        </p:txBody>
      </p:sp>
      <p:sp>
        <p:nvSpPr>
          <p:cNvPr id="5" name="Espace réservé du numéro de diapositive 4"/>
          <p:cNvSpPr>
            <a:spLocks noGrp="1"/>
          </p:cNvSpPr>
          <p:nvPr>
            <p:ph type="sldNum" sz="quarter" idx="12"/>
          </p:nvPr>
        </p:nvSpPr>
        <p:spPr/>
        <p:txBody>
          <a:bodyPr/>
          <a:lstStyle>
            <a:lvl1pPr>
              <a:defRPr/>
            </a:lvl1pPr>
          </a:lstStyle>
          <a:p>
            <a:fld id="{0DC6AF8B-F32C-47FF-82A8-19F0B328C063}" type="slidenum">
              <a:rPr lang="en-US"/>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en-US"/>
          </a:p>
        </p:txBody>
      </p:sp>
      <p:sp>
        <p:nvSpPr>
          <p:cNvPr id="3" name="Espace réservé du pied de page 2"/>
          <p:cNvSpPr>
            <a:spLocks noGrp="1"/>
          </p:cNvSpPr>
          <p:nvPr>
            <p:ph type="ftr" sz="quarter" idx="11"/>
          </p:nvPr>
        </p:nvSpPr>
        <p:spPr/>
        <p:txBody>
          <a:bodyPr/>
          <a:lstStyle>
            <a:lvl1pPr>
              <a:defRPr/>
            </a:lvl1pPr>
          </a:lstStyle>
          <a:p>
            <a:endParaRPr lang="en-US"/>
          </a:p>
        </p:txBody>
      </p:sp>
      <p:sp>
        <p:nvSpPr>
          <p:cNvPr id="4" name="Espace réservé du numéro de diapositive 3"/>
          <p:cNvSpPr>
            <a:spLocks noGrp="1"/>
          </p:cNvSpPr>
          <p:nvPr>
            <p:ph type="sldNum" sz="quarter" idx="12"/>
          </p:nvPr>
        </p:nvSpPr>
        <p:spPr/>
        <p:txBody>
          <a:bodyPr/>
          <a:lstStyle>
            <a:lvl1pPr>
              <a:defRPr/>
            </a:lvl1pPr>
          </a:lstStyle>
          <a:p>
            <a:fld id="{F67C0007-8308-454B-A004-034294E28D67}" type="slidenum">
              <a:rPr lang="en-US"/>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84A16FF3-EE91-4A28-88E9-3D4E9178FFB1}" type="slidenum">
              <a:rPr lang="en-US"/>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874C65AA-3CBE-4834-9831-81C888301DCC}" type="slidenum">
              <a:rPr lang="en-US"/>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fr-FR"/>
          </a:p>
        </p:txBody>
      </p:sp>
      <p:sp>
        <p:nvSpPr>
          <p:cNvPr id="14848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fr-FR"/>
          </a:p>
        </p:txBody>
      </p:sp>
      <p:sp>
        <p:nvSpPr>
          <p:cNvPr id="14848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fr-FR"/>
          </a:p>
        </p:txBody>
      </p:sp>
      <p:sp>
        <p:nvSpPr>
          <p:cNvPr id="14848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fr-FR"/>
          </a:p>
        </p:txBody>
      </p:sp>
      <p:sp>
        <p:nvSpPr>
          <p:cNvPr id="14848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fr-FR"/>
          </a:p>
        </p:txBody>
      </p:sp>
      <p:sp>
        <p:nvSpPr>
          <p:cNvPr id="14848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fr-FR"/>
          </a:p>
        </p:txBody>
      </p:sp>
      <p:sp>
        <p:nvSpPr>
          <p:cNvPr id="14848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fr-FR"/>
          </a:p>
        </p:txBody>
      </p:sp>
      <p:sp>
        <p:nvSpPr>
          <p:cNvPr id="148489"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48490"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849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14849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14849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ACEED48A-E8F5-46F9-AEF5-A160382EDA49}" type="slidenum">
              <a:rPr lang="en-US"/>
              <a:pPr/>
              <a:t>‹N°›</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49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84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849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84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0" grpId="0" build="p">
        <p:tmplLst>
          <p:tmpl lvl="1">
            <p:tnLst>
              <p:par>
                <p:cTn presetID="1" presetClass="entr" presetSubtype="0" fill="hold" nodeType="clickEffect">
                  <p:stCondLst>
                    <p:cond delay="0"/>
                  </p:stCondLst>
                  <p:childTnLst>
                    <p:set>
                      <p:cBhvr>
                        <p:cTn dur="1" fill="hold">
                          <p:stCondLst>
                            <p:cond delay="0"/>
                          </p:stCondLst>
                        </p:cTn>
                        <p:tgtEl>
                          <p:spTgt spid="148490"/>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4849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4849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4849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48490"/>
                        </p:tgtEl>
                        <p:attrNameLst>
                          <p:attrName>style.visibility</p:attrName>
                        </p:attrNameLst>
                      </p:cBhvr>
                      <p:to>
                        <p:strVal val="visible"/>
                      </p:to>
                    </p:set>
                  </p:childTnLst>
                </p:cTn>
              </p:par>
            </p:tnLst>
          </p:tmpl>
        </p:tmplLst>
      </p:bldP>
    </p:bldLst>
  </p:timing>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ath.nus.edu.s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aslaksen@math.nus.edu.s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0"/>
            <a:ext cx="9144000" cy="3230563"/>
          </a:xfrm>
        </p:spPr>
        <p:txBody>
          <a:bodyPr/>
          <a:lstStyle/>
          <a:p>
            <a:pPr algn="ctr"/>
            <a:r>
              <a:rPr lang="en-US"/>
              <a:t>How Does the Islamic Calendar Really Work in Different Parts of the World?</a:t>
            </a:r>
          </a:p>
        </p:txBody>
      </p:sp>
      <p:sp>
        <p:nvSpPr>
          <p:cNvPr id="3076" name="Rectangle 4"/>
          <p:cNvSpPr>
            <a:spLocks noGrp="1" noChangeArrowheads="1"/>
          </p:cNvSpPr>
          <p:nvPr>
            <p:ph type="subTitle" idx="1"/>
          </p:nvPr>
        </p:nvSpPr>
        <p:spPr/>
        <p:txBody>
          <a:bodyPr/>
          <a:lstStyle/>
          <a:p>
            <a:r>
              <a:rPr lang="en-US"/>
              <a:t>Helmer Aslaksen</a:t>
            </a:r>
          </a:p>
          <a:p>
            <a:r>
              <a:rPr lang="en-US"/>
              <a:t>Dept. of Mathematics</a:t>
            </a:r>
          </a:p>
          <a:p>
            <a:r>
              <a:rPr lang="en-US"/>
              <a:t>National Univ. of Singapore</a:t>
            </a:r>
          </a:p>
          <a:p>
            <a:r>
              <a:rPr lang="en-US">
                <a:hlinkClick r:id="rId3"/>
              </a:rPr>
              <a:t>www.math.nus.edu.sg</a:t>
            </a:r>
            <a:endParaRPr lang="en-US"/>
          </a:p>
          <a:p>
            <a:r>
              <a:rPr lang="en-US">
                <a:hlinkClick r:id="rId4"/>
              </a:rPr>
              <a:t>aslaksen@math.nus.edu.sg</a:t>
            </a: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Are the rules followed?</a:t>
            </a:r>
          </a:p>
        </p:txBody>
      </p:sp>
      <p:sp>
        <p:nvSpPr>
          <p:cNvPr id="234499" name="Rectangle 3"/>
          <p:cNvSpPr>
            <a:spLocks noGrp="1" noChangeArrowheads="1"/>
          </p:cNvSpPr>
          <p:nvPr>
            <p:ph type="body" idx="1"/>
          </p:nvPr>
        </p:nvSpPr>
        <p:spPr/>
        <p:txBody>
          <a:bodyPr/>
          <a:lstStyle/>
          <a:p>
            <a:r>
              <a:rPr lang="en-US"/>
              <a:t>The Islamic is in principle observational, but what is the practical reality?</a:t>
            </a: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sz="4000"/>
              <a:t>The problem of crescent visibility</a:t>
            </a:r>
          </a:p>
        </p:txBody>
      </p:sp>
      <p:sp>
        <p:nvSpPr>
          <p:cNvPr id="235523" name="Rectangle 3"/>
          <p:cNvSpPr>
            <a:spLocks noGrp="1" noChangeArrowheads="1"/>
          </p:cNvSpPr>
          <p:nvPr>
            <p:ph type="body" idx="1"/>
          </p:nvPr>
        </p:nvSpPr>
        <p:spPr/>
        <p:txBody>
          <a:bodyPr/>
          <a:lstStyle/>
          <a:p>
            <a:r>
              <a:rPr lang="en-US"/>
              <a:t>We know perfectly well where the Moon and the Sun are at any given time, but how light must the Moon be and how dark must the sky be before we can see the crescent? </a:t>
            </a:r>
          </a:p>
          <a:p>
            <a:r>
              <a:rPr lang="en-US"/>
              <a:t>And what if the weather is bad?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Lunar visibility theory</a:t>
            </a:r>
          </a:p>
        </p:txBody>
      </p:sp>
      <p:sp>
        <p:nvSpPr>
          <p:cNvPr id="236547" name="Rectangle 3"/>
          <p:cNvSpPr>
            <a:spLocks noGrp="1" noChangeArrowheads="1"/>
          </p:cNvSpPr>
          <p:nvPr>
            <p:ph type="body" idx="1"/>
          </p:nvPr>
        </p:nvSpPr>
        <p:spPr/>
        <p:txBody>
          <a:bodyPr/>
          <a:lstStyle/>
          <a:p>
            <a:pPr>
              <a:buFont typeface="Wingdings" pitchFamily="2" charset="2"/>
              <a:buNone/>
            </a:pPr>
            <a:endParaRPr lang="en-US"/>
          </a:p>
          <a:p>
            <a:pPr>
              <a:buFont typeface="Wingdings" pitchFamily="2" charset="2"/>
              <a:buNone/>
            </a:pPr>
            <a:endParaRPr lang="en-US"/>
          </a:p>
        </p:txBody>
      </p:sp>
      <p:pic>
        <p:nvPicPr>
          <p:cNvPr id="236549" name="Picture 5" descr="lunvis1"/>
          <p:cNvPicPr>
            <a:picLocks noChangeAspect="1" noChangeArrowheads="1"/>
          </p:cNvPicPr>
          <p:nvPr/>
        </p:nvPicPr>
        <p:blipFill>
          <a:blip r:embed="rId3" cstate="print"/>
          <a:srcRect/>
          <a:stretch>
            <a:fillRect/>
          </a:stretch>
        </p:blipFill>
        <p:spPr bwMode="auto">
          <a:xfrm>
            <a:off x="1143000" y="1828800"/>
            <a:ext cx="7620000" cy="50482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t>MoonCalc by Monzur Ahmed </a:t>
            </a:r>
          </a:p>
        </p:txBody>
      </p:sp>
      <p:sp>
        <p:nvSpPr>
          <p:cNvPr id="226307" name="Rectangle 3"/>
          <p:cNvSpPr>
            <a:spLocks noGrp="1" noChangeArrowheads="1"/>
          </p:cNvSpPr>
          <p:nvPr>
            <p:ph type="body" idx="1"/>
          </p:nvPr>
        </p:nvSpPr>
        <p:spPr/>
        <p:txBody>
          <a:bodyPr/>
          <a:lstStyle/>
          <a:p>
            <a:r>
              <a:rPr lang="en-US"/>
              <a:t>Prediction software, using various criteria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endParaRPr lang="fr-FR"/>
          </a:p>
        </p:txBody>
      </p:sp>
      <p:sp>
        <p:nvSpPr>
          <p:cNvPr id="225283" name="Rectangle 3"/>
          <p:cNvSpPr>
            <a:spLocks noGrp="1" noChangeArrowheads="1"/>
          </p:cNvSpPr>
          <p:nvPr>
            <p:ph type="body" idx="1"/>
          </p:nvPr>
        </p:nvSpPr>
        <p:spPr/>
        <p:txBody>
          <a:bodyPr/>
          <a:lstStyle/>
          <a:p>
            <a:pPr>
              <a:buFont typeface="Wingdings" pitchFamily="2" charset="2"/>
              <a:buNone/>
            </a:pPr>
            <a:endParaRPr lang="fr-FR"/>
          </a:p>
        </p:txBody>
      </p:sp>
      <p:pic>
        <p:nvPicPr>
          <p:cNvPr id="225284" name="Picture 4" descr="vc-instruc"/>
          <p:cNvPicPr>
            <a:picLocks noChangeAspect="1" noChangeArrowheads="1"/>
          </p:cNvPicPr>
          <p:nvPr/>
        </p:nvPicPr>
        <p:blipFill>
          <a:blip r:embed="rId3" cstate="print"/>
          <a:srcRect/>
          <a:stretch>
            <a:fillRect/>
          </a:stretch>
        </p:blipFill>
        <p:spPr bwMode="auto">
          <a:xfrm>
            <a:off x="171450" y="542925"/>
            <a:ext cx="8801100" cy="57721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January 2005</a:t>
            </a:r>
          </a:p>
        </p:txBody>
      </p:sp>
      <p:sp>
        <p:nvSpPr>
          <p:cNvPr id="227331" name="Rectangle 3"/>
          <p:cNvSpPr>
            <a:spLocks noGrp="1" noChangeArrowheads="1"/>
          </p:cNvSpPr>
          <p:nvPr>
            <p:ph type="body" idx="1"/>
          </p:nvPr>
        </p:nvSpPr>
        <p:spPr/>
        <p:txBody>
          <a:bodyPr/>
          <a:lstStyle/>
          <a:p>
            <a:pPr>
              <a:lnSpc>
                <a:spcPct val="90000"/>
              </a:lnSpc>
            </a:pPr>
            <a:r>
              <a:rPr lang="en-US" sz="2400" b="1"/>
              <a:t>Eid ul-Adha: </a:t>
            </a:r>
            <a:r>
              <a:rPr lang="en-US" sz="2400"/>
              <a:t>The moon's conjunction is on January 10, 2005, at 12:04 Universal Time, i.e. 7:04am Eastern Standard Time - 4:04am Pacific Standard Time. On January 10, the moon is going to be 13 hours old on West coast of USA and cannot be seen anywhere in the world with the exception of Polynesian Islands. On January 11, it will be seen in most of the world, as shown by the visibility curves. Therefore, first day of Zul-Hijja is going to be on January 12 in most of the world, and accordingly, 10th Zul-Hijja is going to be on Friday, January 21, 2005.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t>January 10, 2005</a:t>
            </a:r>
          </a:p>
        </p:txBody>
      </p:sp>
      <p:sp>
        <p:nvSpPr>
          <p:cNvPr id="228355" name="Rectangle 3"/>
          <p:cNvSpPr>
            <a:spLocks noGrp="1" noChangeArrowheads="1"/>
          </p:cNvSpPr>
          <p:nvPr>
            <p:ph type="body" idx="1"/>
          </p:nvPr>
        </p:nvSpPr>
        <p:spPr/>
        <p:txBody>
          <a:bodyPr/>
          <a:lstStyle/>
          <a:p>
            <a:pPr>
              <a:buFont typeface="Wingdings" pitchFamily="2" charset="2"/>
              <a:buNone/>
            </a:pPr>
            <a:endParaRPr lang="fr-FR"/>
          </a:p>
        </p:txBody>
      </p:sp>
      <p:pic>
        <p:nvPicPr>
          <p:cNvPr id="228356" name="Picture 4" descr="1425zhj"/>
          <p:cNvPicPr>
            <a:picLocks noChangeAspect="1" noChangeArrowheads="1"/>
          </p:cNvPicPr>
          <p:nvPr/>
        </p:nvPicPr>
        <p:blipFill>
          <a:blip r:embed="rId3" cstate="print"/>
          <a:srcRect/>
          <a:stretch>
            <a:fillRect/>
          </a:stretch>
        </p:blipFill>
        <p:spPr bwMode="auto">
          <a:xfrm>
            <a:off x="1371600" y="2057400"/>
            <a:ext cx="6096000" cy="4572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t>January 11, 2005</a:t>
            </a:r>
          </a:p>
        </p:txBody>
      </p:sp>
      <p:sp>
        <p:nvSpPr>
          <p:cNvPr id="229379" name="Rectangle 3"/>
          <p:cNvSpPr>
            <a:spLocks noGrp="1" noChangeArrowheads="1"/>
          </p:cNvSpPr>
          <p:nvPr>
            <p:ph type="body" idx="1"/>
          </p:nvPr>
        </p:nvSpPr>
        <p:spPr/>
        <p:txBody>
          <a:bodyPr/>
          <a:lstStyle/>
          <a:p>
            <a:pPr>
              <a:buFont typeface="Wingdings" pitchFamily="2" charset="2"/>
              <a:buNone/>
            </a:pPr>
            <a:endParaRPr lang="fr-FR"/>
          </a:p>
        </p:txBody>
      </p:sp>
      <p:pic>
        <p:nvPicPr>
          <p:cNvPr id="229380" name="Picture 4" descr="1425zhj2"/>
          <p:cNvPicPr>
            <a:picLocks noChangeAspect="1" noChangeArrowheads="1"/>
          </p:cNvPicPr>
          <p:nvPr/>
        </p:nvPicPr>
        <p:blipFill>
          <a:blip r:embed="rId3" cstate="print"/>
          <a:srcRect/>
          <a:stretch>
            <a:fillRect/>
          </a:stretch>
        </p:blipFill>
        <p:spPr bwMode="auto">
          <a:xfrm>
            <a:off x="1524000" y="2057400"/>
            <a:ext cx="6096000" cy="4572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sz="3200"/>
              <a:t>Methods of Beginning Islamic Months in Different Countries (Khalid Shaukat,  moonsighting.com)</a:t>
            </a:r>
          </a:p>
        </p:txBody>
      </p:sp>
      <p:sp>
        <p:nvSpPr>
          <p:cNvPr id="230403" name="Rectangle 3"/>
          <p:cNvSpPr>
            <a:spLocks noGrp="1" noChangeArrowheads="1"/>
          </p:cNvSpPr>
          <p:nvPr>
            <p:ph type="body" idx="1"/>
          </p:nvPr>
        </p:nvSpPr>
        <p:spPr/>
        <p:txBody>
          <a:bodyPr/>
          <a:lstStyle/>
          <a:p>
            <a:pPr>
              <a:lnSpc>
                <a:spcPct val="80000"/>
              </a:lnSpc>
            </a:pPr>
            <a:r>
              <a:rPr lang="en-US" sz="1600"/>
              <a:t>Actual Sighting judged by Qadi, or Review Panel. (Bangladesh, India, Pakistan, Oman, Morocco) </a:t>
            </a:r>
          </a:p>
          <a:p>
            <a:pPr>
              <a:lnSpc>
                <a:spcPct val="80000"/>
              </a:lnSpc>
            </a:pPr>
            <a:r>
              <a:rPr lang="en-US" sz="1600"/>
              <a:t>Moon born &amp; moonset after sunset. (Saudi Arabia, sometimes deviates for Ramadan, Shawwal, Zul-Hijja) </a:t>
            </a:r>
          </a:p>
          <a:p>
            <a:pPr>
              <a:lnSpc>
                <a:spcPct val="80000"/>
              </a:lnSpc>
            </a:pPr>
            <a:r>
              <a:rPr lang="en-US" sz="1600"/>
              <a:t>Follow Saudi Arabia. (Qatar, Kuwait, UAE, Bahrain, Yemen, Turkey) </a:t>
            </a:r>
          </a:p>
          <a:p>
            <a:pPr>
              <a:lnSpc>
                <a:spcPct val="80000"/>
              </a:lnSpc>
            </a:pPr>
            <a:r>
              <a:rPr lang="en-US" sz="1600"/>
              <a:t>Moon born &amp; moon sets at least 5 minutes after sunset. (Egypt) </a:t>
            </a:r>
          </a:p>
          <a:p>
            <a:pPr>
              <a:lnSpc>
                <a:spcPct val="80000"/>
              </a:lnSpc>
            </a:pPr>
            <a:r>
              <a:rPr lang="en-US" sz="1600"/>
              <a:t>News from neighboring countries. (New Zealand gets from Australia, and Suriname gets from Guyana) </a:t>
            </a:r>
          </a:p>
          <a:p>
            <a:pPr>
              <a:lnSpc>
                <a:spcPct val="80000"/>
              </a:lnSpc>
            </a:pPr>
            <a:r>
              <a:rPr lang="en-US" sz="1600"/>
              <a:t>Follow first Muslim country that announces it. (Europe, Some Caribbean Islands) </a:t>
            </a:r>
          </a:p>
          <a:p>
            <a:pPr>
              <a:lnSpc>
                <a:spcPct val="80000"/>
              </a:lnSpc>
            </a:pPr>
            <a:r>
              <a:rPr lang="en-US" sz="1600"/>
              <a:t>Criteria, of age, or altitude, or sunset-moonset lag. (Algeria, and Tunisia) </a:t>
            </a:r>
          </a:p>
          <a:p>
            <a:pPr>
              <a:lnSpc>
                <a:spcPct val="80000"/>
              </a:lnSpc>
            </a:pPr>
            <a:r>
              <a:rPr lang="en-US" sz="1600"/>
              <a:t>Age &gt; 8 hours, altitude &gt; 2°, elongation &gt; 3°. (Singapore, Malaysia, Brunei and Indonesia) </a:t>
            </a:r>
          </a:p>
          <a:p>
            <a:pPr>
              <a:lnSpc>
                <a:spcPct val="80000"/>
              </a:lnSpc>
            </a:pPr>
            <a:r>
              <a:rPr lang="en-US" sz="1600"/>
              <a:t>Pre-calculated calendar. Bohra, Ismaiili, and Qadiani community in the world. </a:t>
            </a:r>
          </a:p>
          <a:p>
            <a:pPr>
              <a:lnSpc>
                <a:spcPct val="80000"/>
              </a:lnSpc>
            </a:pPr>
            <a:r>
              <a:rPr lang="en-US" sz="1600"/>
              <a:t>No specific criterion! Decision varies year by year. (Nigeria) </a:t>
            </a:r>
          </a:p>
          <a:p>
            <a:pPr>
              <a:lnSpc>
                <a:spcPct val="80000"/>
              </a:lnSpc>
            </a:pPr>
            <a:r>
              <a:rPr lang="en-US" sz="1600"/>
              <a:t>Actual sighting confirmed by astronomical calculations. (USA, Canada).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sz="4000"/>
              <a:t>The Muslim calendar in Singapore</a:t>
            </a:r>
          </a:p>
        </p:txBody>
      </p:sp>
      <p:sp>
        <p:nvSpPr>
          <p:cNvPr id="240643" name="Rectangle 3"/>
          <p:cNvSpPr>
            <a:spLocks noGrp="1" noChangeArrowheads="1"/>
          </p:cNvSpPr>
          <p:nvPr>
            <p:ph type="body" idx="1"/>
          </p:nvPr>
        </p:nvSpPr>
        <p:spPr/>
        <p:txBody>
          <a:bodyPr/>
          <a:lstStyle/>
          <a:p>
            <a:pPr>
              <a:lnSpc>
                <a:spcPct val="90000"/>
              </a:lnSpc>
            </a:pPr>
            <a:r>
              <a:rPr lang="en-US" sz="2400"/>
              <a:t>MUIS (Majlis Ugama Islam Singapura), the Islamic Religious Council of Singapore determines the calendar</a:t>
            </a:r>
          </a:p>
          <a:p>
            <a:pPr>
              <a:lnSpc>
                <a:spcPct val="90000"/>
              </a:lnSpc>
            </a:pPr>
            <a:r>
              <a:rPr lang="en-US" sz="2400"/>
              <a:t>Before 1974, the Muslim calendar in Singapore was based on sightings from Sultan Shoal, the southernmost part of Singapore.</a:t>
            </a:r>
          </a:p>
          <a:p>
            <a:pPr>
              <a:lnSpc>
                <a:spcPct val="90000"/>
              </a:lnSpc>
            </a:pPr>
            <a:r>
              <a:rPr lang="en-US" sz="2400"/>
              <a:t>After 1974, decided that the new month starts if at sunset on the eve of the 29th day the Moon is above the horizon. (The Muslim calendar in Singapore is based on latitude 1 20' 34'' N and longitude 103 51' 08'' 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sz="4000"/>
              <a:t>Challenges when talking about calendars</a:t>
            </a:r>
          </a:p>
        </p:txBody>
      </p:sp>
      <p:sp>
        <p:nvSpPr>
          <p:cNvPr id="208899" name="Rectangle 3"/>
          <p:cNvSpPr>
            <a:spLocks noGrp="1" noChangeArrowheads="1"/>
          </p:cNvSpPr>
          <p:nvPr>
            <p:ph type="body" idx="1"/>
          </p:nvPr>
        </p:nvSpPr>
        <p:spPr/>
        <p:txBody>
          <a:bodyPr/>
          <a:lstStyle/>
          <a:p>
            <a:pPr>
              <a:lnSpc>
                <a:spcPct val="90000"/>
              </a:lnSpc>
            </a:pPr>
            <a:r>
              <a:rPr lang="en-US"/>
              <a:t>Most historians of science are not interested in calendars</a:t>
            </a:r>
          </a:p>
          <a:p>
            <a:pPr>
              <a:lnSpc>
                <a:spcPct val="90000"/>
              </a:lnSpc>
            </a:pPr>
            <a:r>
              <a:rPr lang="en-US"/>
              <a:t>Many Western scholars don’t realize how important non-Western calendars still are in many cultures</a:t>
            </a:r>
          </a:p>
          <a:p>
            <a:pPr>
              <a:lnSpc>
                <a:spcPct val="90000"/>
              </a:lnSpc>
            </a:pPr>
            <a:r>
              <a:rPr lang="en-US"/>
              <a:t>Many non-Western scholars feel that non-Western calendars are old-fashioned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Singapore after 1980</a:t>
            </a:r>
          </a:p>
        </p:txBody>
      </p:sp>
      <p:sp>
        <p:nvSpPr>
          <p:cNvPr id="241667" name="Rectangle 3"/>
          <p:cNvSpPr>
            <a:spLocks noGrp="1" noChangeArrowheads="1"/>
          </p:cNvSpPr>
          <p:nvPr>
            <p:ph type="body" idx="1"/>
          </p:nvPr>
        </p:nvSpPr>
        <p:spPr/>
        <p:txBody>
          <a:bodyPr/>
          <a:lstStyle/>
          <a:p>
            <a:r>
              <a:rPr lang="en-US"/>
              <a:t>In the 80s they decided to follow a variation of the 1978 Istanbul criterion and require that the altitude of the Moon should be more than 5 degrees at sunset. In the 90s they switched to 2 degrees. </a:t>
            </a:r>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Regional cooperation</a:t>
            </a:r>
          </a:p>
        </p:txBody>
      </p:sp>
      <p:sp>
        <p:nvSpPr>
          <p:cNvPr id="242691" name="Rectangle 3"/>
          <p:cNvSpPr>
            <a:spLocks noGrp="1" noChangeArrowheads="1"/>
          </p:cNvSpPr>
          <p:nvPr>
            <p:ph type="body" idx="1"/>
          </p:nvPr>
        </p:nvSpPr>
        <p:spPr/>
        <p:txBody>
          <a:bodyPr/>
          <a:lstStyle/>
          <a:p>
            <a:pPr>
              <a:lnSpc>
                <a:spcPct val="80000"/>
              </a:lnSpc>
            </a:pPr>
            <a:r>
              <a:rPr lang="en-US" sz="2800"/>
              <a:t>Attempt to coordinate the major holidays with Malaysia, Brunei and Indonesia (MABIMS).</a:t>
            </a:r>
          </a:p>
          <a:p>
            <a:pPr>
              <a:lnSpc>
                <a:spcPct val="80000"/>
              </a:lnSpc>
            </a:pPr>
            <a:r>
              <a:rPr lang="en-US" sz="2800"/>
              <a:t>The altitude of the Moon at sunset is more than 2 degrees. </a:t>
            </a:r>
          </a:p>
          <a:p>
            <a:pPr>
              <a:lnSpc>
                <a:spcPct val="80000"/>
              </a:lnSpc>
            </a:pPr>
            <a:r>
              <a:rPr lang="en-US" sz="2800"/>
              <a:t>The arc of light (elongation of the Moon from the Sun or the apparent angular distance) is more than 3 degrees. </a:t>
            </a:r>
          </a:p>
          <a:p>
            <a:pPr>
              <a:lnSpc>
                <a:spcPct val="80000"/>
              </a:lnSpc>
            </a:pPr>
            <a:r>
              <a:rPr lang="en-US" sz="2800"/>
              <a:t>The age of the moon is more than 8 hours. </a:t>
            </a:r>
          </a:p>
          <a:p>
            <a:pPr>
              <a:lnSpc>
                <a:spcPct val="80000"/>
              </a:lnSpc>
            </a:pPr>
            <a:r>
              <a:rPr lang="en-US" sz="2800"/>
              <a:t>In practice, however, MUIS only looks at the first part of the criterion.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sz="4000"/>
              <a:t>How good are the MABIS criteria?</a:t>
            </a:r>
          </a:p>
        </p:txBody>
      </p:sp>
      <p:sp>
        <p:nvSpPr>
          <p:cNvPr id="243715" name="Rectangle 3"/>
          <p:cNvSpPr>
            <a:spLocks noGrp="1" noChangeArrowheads="1"/>
          </p:cNvSpPr>
          <p:nvPr>
            <p:ph type="body" idx="1"/>
          </p:nvPr>
        </p:nvSpPr>
        <p:spPr/>
        <p:txBody>
          <a:bodyPr/>
          <a:lstStyle/>
          <a:p>
            <a:r>
              <a:rPr lang="en-US"/>
              <a:t>The minimum possible values of the three variables are approximately: </a:t>
            </a:r>
          </a:p>
          <a:p>
            <a:r>
              <a:rPr lang="en-US"/>
              <a:t>Altitude &gt; 6 </a:t>
            </a:r>
          </a:p>
          <a:p>
            <a:r>
              <a:rPr lang="en-US"/>
              <a:t>Arc of light &gt; 7 </a:t>
            </a:r>
          </a:p>
          <a:p>
            <a:r>
              <a:rPr lang="en-US"/>
              <a:t>Age &gt; 16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t>The Saudi calendar</a:t>
            </a:r>
          </a:p>
        </p:txBody>
      </p:sp>
      <p:sp>
        <p:nvSpPr>
          <p:cNvPr id="237571" name="Rectangle 3"/>
          <p:cNvSpPr>
            <a:spLocks noGrp="1" noChangeArrowheads="1"/>
          </p:cNvSpPr>
          <p:nvPr>
            <p:ph type="body" idx="1"/>
          </p:nvPr>
        </p:nvSpPr>
        <p:spPr/>
        <p:txBody>
          <a:bodyPr/>
          <a:lstStyle/>
          <a:p>
            <a:r>
              <a:rPr lang="en-US"/>
              <a:t>For many years, the Saudi calendar was consistently early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sz="4000"/>
              <a:t>Telegram to the Jordanian Astronomical Society</a:t>
            </a:r>
          </a:p>
        </p:txBody>
      </p:sp>
      <p:sp>
        <p:nvSpPr>
          <p:cNvPr id="245763" name="Rectangle 3"/>
          <p:cNvSpPr>
            <a:spLocks noGrp="1" noChangeArrowheads="1"/>
          </p:cNvSpPr>
          <p:nvPr>
            <p:ph type="body" idx="1"/>
          </p:nvPr>
        </p:nvSpPr>
        <p:spPr/>
        <p:txBody>
          <a:bodyPr/>
          <a:lstStyle/>
          <a:p>
            <a:r>
              <a:rPr lang="en-US"/>
              <a:t>It is adopted in Umm-ul-Qura Calendar that if the Moon's age at Sunset is 12 hours or more after the New Moon then the PREVIOUS day is the first day of the Islamic month </a:t>
            </a:r>
          </a:p>
          <a:p>
            <a:endParaRPr lang="en-US"/>
          </a:p>
          <a:p>
            <a:endParaRPr lang="en-US"/>
          </a:p>
        </p:txBody>
      </p:sp>
      <p:pic>
        <p:nvPicPr>
          <p:cNvPr id="245764" name="Picture 4" descr="tele"/>
          <p:cNvPicPr>
            <a:picLocks noChangeAspect="1" noChangeArrowheads="1"/>
          </p:cNvPicPr>
          <p:nvPr/>
        </p:nvPicPr>
        <p:blipFill>
          <a:blip r:embed="rId3" cstate="print"/>
          <a:srcRect/>
          <a:stretch>
            <a:fillRect/>
          </a:stretch>
        </p:blipFill>
        <p:spPr bwMode="auto">
          <a:xfrm>
            <a:off x="3657600" y="4487863"/>
            <a:ext cx="2971800" cy="20494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sz="4000"/>
              <a:t>Challenges when talking about the Islamic calendar</a:t>
            </a:r>
          </a:p>
        </p:txBody>
      </p:sp>
      <p:sp>
        <p:nvSpPr>
          <p:cNvPr id="222211" name="Rectangle 3"/>
          <p:cNvSpPr>
            <a:spLocks noGrp="1" noChangeArrowheads="1"/>
          </p:cNvSpPr>
          <p:nvPr>
            <p:ph type="body" idx="1"/>
          </p:nvPr>
        </p:nvSpPr>
        <p:spPr/>
        <p:txBody>
          <a:bodyPr/>
          <a:lstStyle/>
          <a:p>
            <a:r>
              <a:rPr lang="en-US"/>
              <a:t>Is the Islamic calendar computational or observational?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t>The arithmetical calendar 1</a:t>
            </a:r>
          </a:p>
        </p:txBody>
      </p:sp>
      <p:sp>
        <p:nvSpPr>
          <p:cNvPr id="233475" name="Rectangle 3"/>
          <p:cNvSpPr>
            <a:spLocks noGrp="1" noChangeArrowheads="1"/>
          </p:cNvSpPr>
          <p:nvPr>
            <p:ph type="body" idx="1"/>
          </p:nvPr>
        </p:nvSpPr>
        <p:spPr/>
        <p:txBody>
          <a:bodyPr/>
          <a:lstStyle/>
          <a:p>
            <a:r>
              <a:rPr lang="en-US"/>
              <a:t>Some sources describe an arithmetical (tabular) Islamic calendar. It is sometimes used for approximate conversions for civil purposes, but is not used for religious purposes by Sunnis or Twelver (Ithna Asharia) Shi`ites.</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The arithmetical calendar 2</a:t>
            </a:r>
          </a:p>
        </p:txBody>
      </p:sp>
      <p:sp>
        <p:nvSpPr>
          <p:cNvPr id="269315" name="Rectangle 3"/>
          <p:cNvSpPr>
            <a:spLocks noGrp="1" noChangeArrowheads="1"/>
          </p:cNvSpPr>
          <p:nvPr>
            <p:ph type="body" idx="1"/>
          </p:nvPr>
        </p:nvSpPr>
        <p:spPr/>
        <p:txBody>
          <a:bodyPr/>
          <a:lstStyle/>
          <a:p>
            <a:r>
              <a:rPr lang="en-US"/>
              <a:t>However, it is common among Sevener (Isma`ili) Shi`ites, including the Bohras (Musta'lis) and Nizaris (Isma`ili Khojas, Aga Khanis). </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The arithmetical calendar 3</a:t>
            </a:r>
          </a:p>
        </p:txBody>
      </p:sp>
      <p:sp>
        <p:nvSpPr>
          <p:cNvPr id="271363" name="Rectangle 3"/>
          <p:cNvSpPr>
            <a:spLocks noGrp="1" noChangeArrowheads="1"/>
          </p:cNvSpPr>
          <p:nvPr>
            <p:ph type="body" idx="1"/>
          </p:nvPr>
        </p:nvSpPr>
        <p:spPr/>
        <p:txBody>
          <a:bodyPr/>
          <a:lstStyle/>
          <a:p>
            <a:r>
              <a:rPr lang="en-US"/>
              <a:t>It seems to have been designed to be closer to new Moon than to the first visibility of the lunar crescent, so it often runs a day or two ahead of the regular Islamic calendars.</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The arithmetical calendar 4</a:t>
            </a:r>
          </a:p>
        </p:txBody>
      </p:sp>
      <p:sp>
        <p:nvSpPr>
          <p:cNvPr id="273411" name="Rectangle 3"/>
          <p:cNvSpPr>
            <a:spLocks noGrp="1" noChangeArrowheads="1"/>
          </p:cNvSpPr>
          <p:nvPr>
            <p:ph type="body" idx="1"/>
          </p:nvPr>
        </p:nvSpPr>
        <p:spPr/>
        <p:txBody>
          <a:bodyPr/>
          <a:lstStyle/>
          <a:p>
            <a:pPr>
              <a:lnSpc>
                <a:spcPct val="90000"/>
              </a:lnSpc>
            </a:pPr>
            <a:r>
              <a:rPr lang="en-US" sz="2800"/>
              <a:t>There are currently about one million Bohras and possibly up 20 millions Nizaris, compared to over a billion Sunnis and close to a hundred million Twelver Shi`ites. </a:t>
            </a:r>
          </a:p>
          <a:p>
            <a:pPr>
              <a:lnSpc>
                <a:spcPct val="90000"/>
              </a:lnSpc>
            </a:pPr>
            <a:r>
              <a:rPr lang="en-US" sz="2800"/>
              <a:t>Both of these groups are today primarily Indian Muslim groups, but they trace their history from the Fatimid Caliphate that ruled Egypt from about 970 to 1171. </a:t>
            </a:r>
          </a:p>
          <a:p>
            <a:pPr>
              <a:lnSpc>
                <a:spcPct val="90000"/>
              </a:lnSpc>
            </a:pPr>
            <a:r>
              <a:rPr lang="en-US" sz="2800"/>
              <a:t>The calendar is therefore sometimes referred to as the Fatimid or misr (Egyptian) calendar.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t>The arithmetical calendar 5</a:t>
            </a:r>
          </a:p>
        </p:txBody>
      </p:sp>
      <p:sp>
        <p:nvSpPr>
          <p:cNvPr id="268291" name="Rectangle 3"/>
          <p:cNvSpPr>
            <a:spLocks noGrp="1" noChangeArrowheads="1"/>
          </p:cNvSpPr>
          <p:nvPr>
            <p:ph type="body" idx="1"/>
          </p:nvPr>
        </p:nvSpPr>
        <p:spPr/>
        <p:txBody>
          <a:bodyPr/>
          <a:lstStyle/>
          <a:p>
            <a:r>
              <a:rPr lang="en-US" sz="2800"/>
              <a:t>The calendar is sometimes attributed to the famous astronomer Al-Battani (850-929) and an alternative version to Ulugh Beg (1393-1449). </a:t>
            </a:r>
          </a:p>
          <a:p>
            <a:r>
              <a:rPr lang="en-US" sz="2800"/>
              <a:t>It is also sometimes referred to as hisabi.</a:t>
            </a:r>
          </a:p>
          <a:p>
            <a:r>
              <a:rPr lang="en-US" sz="2800"/>
              <a:t>It is possibly also used by the Qadianis (Ahmadiyyas), but they are not considered to be Muslims by other Muslims.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Rules for the Islamic calendar</a:t>
            </a:r>
          </a:p>
        </p:txBody>
      </p:sp>
      <p:sp>
        <p:nvSpPr>
          <p:cNvPr id="223235" name="Rectangle 3"/>
          <p:cNvSpPr>
            <a:spLocks noGrp="1" noChangeArrowheads="1"/>
          </p:cNvSpPr>
          <p:nvPr>
            <p:ph type="body" idx="1"/>
          </p:nvPr>
        </p:nvSpPr>
        <p:spPr/>
        <p:txBody>
          <a:bodyPr/>
          <a:lstStyle/>
          <a:p>
            <a:r>
              <a:rPr lang="en-US"/>
              <a:t>If the sky is clear, the testimony of at least  two upright Muslim men, or one man and two women, is sufficient to establish  the start of Ramadan, but if the sky is  cloudy then the testimony of a single, upright person will be accepted. </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6367</TotalTime>
  <Words>1083</Words>
  <Application>Microsoft Office PowerPoint</Application>
  <PresentationFormat>Affichage à l'écran (4:3)</PresentationFormat>
  <Paragraphs>97</Paragraphs>
  <Slides>24</Slides>
  <Notes>24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24</vt:i4>
      </vt:variant>
    </vt:vector>
  </HeadingPairs>
  <TitlesOfParts>
    <vt:vector size="28" baseType="lpstr">
      <vt:lpstr>Times New Roman</vt:lpstr>
      <vt:lpstr>Tahoma</vt:lpstr>
      <vt:lpstr>Wingdings</vt:lpstr>
      <vt:lpstr>Blends</vt:lpstr>
      <vt:lpstr>How Does the Islamic Calendar Really Work in Different Parts of the World?</vt:lpstr>
      <vt:lpstr>Challenges when talking about calendars</vt:lpstr>
      <vt:lpstr>Challenges when talking about the Islamic calendar</vt:lpstr>
      <vt:lpstr>The arithmetical calendar 1</vt:lpstr>
      <vt:lpstr>The arithmetical calendar 2</vt:lpstr>
      <vt:lpstr>The arithmetical calendar 3</vt:lpstr>
      <vt:lpstr>The arithmetical calendar 4</vt:lpstr>
      <vt:lpstr>The arithmetical calendar 5</vt:lpstr>
      <vt:lpstr>Rules for the Islamic calendar</vt:lpstr>
      <vt:lpstr>Are the rules followed?</vt:lpstr>
      <vt:lpstr>The problem of crescent visibility</vt:lpstr>
      <vt:lpstr>Lunar visibility theory</vt:lpstr>
      <vt:lpstr>MoonCalc by Monzur Ahmed </vt:lpstr>
      <vt:lpstr>Diapositive 14</vt:lpstr>
      <vt:lpstr>January 2005</vt:lpstr>
      <vt:lpstr>January 10, 2005</vt:lpstr>
      <vt:lpstr>January 11, 2005</vt:lpstr>
      <vt:lpstr>Methods of Beginning Islamic Months in Different Countries (Khalid Shaukat,  moonsighting.com)</vt:lpstr>
      <vt:lpstr>The Muslim calendar in Singapore</vt:lpstr>
      <vt:lpstr>Singapore after 1980</vt:lpstr>
      <vt:lpstr>Regional cooperation</vt:lpstr>
      <vt:lpstr>How good are the MABIS criteria?</vt:lpstr>
      <vt:lpstr>The Saudi calendar</vt:lpstr>
      <vt:lpstr>Telegram to the Jordanian Astronomical Society</vt:lpstr>
    </vt:vector>
  </TitlesOfParts>
  <Company>Patrick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Symmetry Groups in  Arts and Architecture</dc:title>
  <dc:creator>pohkm</dc:creator>
  <cp:lastModifiedBy>cyberbox</cp:lastModifiedBy>
  <cp:revision>248</cp:revision>
  <dcterms:created xsi:type="dcterms:W3CDTF">2002-04-04T19:59:40Z</dcterms:created>
  <dcterms:modified xsi:type="dcterms:W3CDTF">2011-06-12T18:52:58Z</dcterms:modified>
</cp:coreProperties>
</file>