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BFFF"/>
          </a:solidFill>
        </p:spPr>
        <p:txBody>
          <a:bodyPr/>
          <a:lstStyle/>
          <a:p>
            <a:r>
              <a:t>தாவர செயலியல்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83772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- 5  A' </a:t>
            </a:r>
            <a:r>
              <a:rPr dirty="0" err="1"/>
              <a:t>மற்றும்</a:t>
            </a:r>
            <a:r>
              <a:rPr dirty="0"/>
              <a:t> 'B' </a:t>
            </a:r>
            <a:r>
              <a:rPr dirty="0" err="1"/>
              <a:t>ஆகிய</a:t>
            </a:r>
            <a:r>
              <a:rPr dirty="0"/>
              <a:t> </a:t>
            </a:r>
            <a:r>
              <a:rPr dirty="0" err="1"/>
              <a:t>இரு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அமைப்பு</a:t>
            </a:r>
            <a:r>
              <a:rPr dirty="0"/>
              <a:t> </a:t>
            </a:r>
            <a:r>
              <a:rPr dirty="0" err="1"/>
              <a:t>ஒரு</a:t>
            </a:r>
            <a:r>
              <a:rPr dirty="0"/>
              <a:t> </a:t>
            </a:r>
            <a:r>
              <a:rPr dirty="0" err="1"/>
              <a:t>அரைக்கடத்தி</a:t>
            </a:r>
            <a:r>
              <a:rPr dirty="0"/>
              <a:t> </a:t>
            </a:r>
            <a:r>
              <a:rPr dirty="0" err="1"/>
              <a:t>சவ்வினால்</a:t>
            </a:r>
            <a:r>
              <a:rPr dirty="0"/>
              <a:t> </a:t>
            </a:r>
            <a:r>
              <a:rPr dirty="0" err="1"/>
              <a:t>பிரிக்கப்படுள்ளது</a:t>
            </a:r>
            <a:r>
              <a:rPr dirty="0"/>
              <a:t>. </a:t>
            </a:r>
            <a:r>
              <a:rPr dirty="0" err="1"/>
              <a:t>அறை</a:t>
            </a:r>
            <a:r>
              <a:rPr dirty="0"/>
              <a:t> '</a:t>
            </a:r>
            <a:r>
              <a:rPr dirty="0" err="1"/>
              <a:t>A'வின்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திறன்</a:t>
            </a:r>
            <a:r>
              <a:rPr dirty="0"/>
              <a:t> -30 </a:t>
            </a:r>
            <a:r>
              <a:rPr dirty="0" err="1"/>
              <a:t>வளி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விறைப்பழுத்தம்</a:t>
            </a:r>
            <a:r>
              <a:rPr dirty="0"/>
              <a:t> 5 </a:t>
            </a:r>
            <a:r>
              <a:rPr dirty="0" err="1"/>
              <a:t>வளி</a:t>
            </a:r>
            <a:r>
              <a:rPr dirty="0"/>
              <a:t>.  </a:t>
            </a:r>
            <a:r>
              <a:rPr dirty="0" err="1"/>
              <a:t>அறை</a:t>
            </a:r>
            <a:r>
              <a:rPr dirty="0"/>
              <a:t> '</a:t>
            </a:r>
            <a:r>
              <a:rPr dirty="0" err="1"/>
              <a:t>B'யின்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திறன்</a:t>
            </a:r>
            <a:r>
              <a:rPr dirty="0"/>
              <a:t> -10 </a:t>
            </a:r>
            <a:r>
              <a:rPr dirty="0" err="1"/>
              <a:t>வளி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விரைப்பழுத்தம்</a:t>
            </a:r>
            <a:r>
              <a:rPr dirty="0"/>
              <a:t> O </a:t>
            </a:r>
            <a:r>
              <a:rPr dirty="0" err="1"/>
              <a:t>வளி</a:t>
            </a:r>
            <a:r>
              <a:rPr dirty="0"/>
              <a:t>, </a:t>
            </a:r>
            <a:r>
              <a:rPr dirty="0" err="1"/>
              <a:t>இந்நிலையில்</a:t>
            </a:r>
            <a:r>
              <a:rPr dirty="0"/>
              <a:t> </a:t>
            </a:r>
            <a:r>
              <a:rPr dirty="0" err="1"/>
              <a:t>நீரின்</a:t>
            </a:r>
            <a:r>
              <a:rPr dirty="0"/>
              <a:t> </a:t>
            </a:r>
            <a:r>
              <a:rPr dirty="0" err="1"/>
              <a:t>செல்லும்</a:t>
            </a:r>
            <a:r>
              <a:rPr dirty="0"/>
              <a:t> </a:t>
            </a:r>
            <a:r>
              <a:rPr dirty="0" err="1"/>
              <a:t>திசை</a:t>
            </a:r>
            <a:r>
              <a:rPr dirty="0"/>
              <a:t> </a:t>
            </a:r>
            <a:r>
              <a:rPr dirty="0" err="1"/>
              <a:t>யாது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C.E.T. Karnataka - 2002</a:t>
            </a:r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இரு</a:t>
            </a:r>
            <a:r>
              <a:rPr dirty="0"/>
              <a:t> </a:t>
            </a:r>
            <a:r>
              <a:rPr dirty="0" err="1"/>
              <a:t>திசையிலும்</a:t>
            </a:r>
            <a:r>
              <a:rPr dirty="0"/>
              <a:t> </a:t>
            </a:r>
            <a:r>
              <a:rPr dirty="0" err="1"/>
              <a:t>சம</a:t>
            </a:r>
            <a:r>
              <a:rPr dirty="0"/>
              <a:t> </a:t>
            </a:r>
            <a:r>
              <a:rPr dirty="0" err="1"/>
              <a:t>அளவில்</a:t>
            </a:r>
            <a:r>
              <a:rPr dirty="0"/>
              <a:t> </a:t>
            </a:r>
            <a:r>
              <a:rPr dirty="0" err="1"/>
              <a:t>செல்லும்</a:t>
            </a:r>
            <a:endParaRPr dirty="0"/>
          </a:p>
          <a:p>
            <a:endParaRPr dirty="0"/>
          </a:p>
          <a:p>
            <a:r>
              <a:rPr dirty="0"/>
              <a:t>ஆ) B' </a:t>
            </a:r>
            <a:r>
              <a:rPr dirty="0" err="1"/>
              <a:t>இருந்து</a:t>
            </a:r>
            <a:r>
              <a:rPr dirty="0"/>
              <a:t> '</a:t>
            </a:r>
            <a:r>
              <a:rPr dirty="0" err="1"/>
              <a:t>A'விற்கு</a:t>
            </a:r>
            <a:r>
              <a:rPr dirty="0"/>
              <a:t> </a:t>
            </a:r>
            <a:r>
              <a:rPr dirty="0" err="1"/>
              <a:t>செல்லும்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இ) </a:t>
            </a:r>
            <a:r>
              <a:rPr dirty="0" err="1"/>
              <a:t>எவ்வித</a:t>
            </a:r>
            <a:r>
              <a:rPr dirty="0"/>
              <a:t> </a:t>
            </a:r>
            <a:r>
              <a:rPr dirty="0" err="1"/>
              <a:t>இயக்கமும்</a:t>
            </a:r>
            <a:r>
              <a:rPr dirty="0"/>
              <a:t> </a:t>
            </a:r>
            <a:r>
              <a:rPr dirty="0" err="1"/>
              <a:t>இயங்காது</a:t>
            </a:r>
            <a:endParaRPr dirty="0"/>
          </a:p>
          <a:p>
            <a:endParaRPr dirty="0"/>
          </a:p>
          <a:p>
            <a:r>
              <a:rPr dirty="0"/>
              <a:t>ஈ) </a:t>
            </a:r>
            <a:r>
              <a:rPr dirty="0" err="1"/>
              <a:t>A'விலிருந்து</a:t>
            </a:r>
            <a:r>
              <a:rPr dirty="0"/>
              <a:t> </a:t>
            </a:r>
            <a:r>
              <a:rPr dirty="0" err="1"/>
              <a:t>Bக்கு</a:t>
            </a:r>
            <a:r>
              <a:rPr dirty="0"/>
              <a:t> </a:t>
            </a:r>
            <a:r>
              <a:rPr dirty="0" err="1"/>
              <a:t>செல்லும்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r>
              <a:t>CBSE PMT - 2000</a:t>
            </a:r>
          </a:p>
          <a:p>
            <a:endParaRPr/>
          </a:p>
          <a:p>
            <a:r>
              <a:t>அ) நாப்தலீன் அசிடிக் அமிலம்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இண்டோல் அசிடிக் அமிலம் </a:t>
            </a:r>
          </a:p>
          <a:p>
            <a:endParaRPr/>
          </a:p>
          <a:p>
            <a:r>
              <a:t>ஈ) சியாடின்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- 50  கனி பழுத்தலில் பங்கு கொள்ளும் ஹார்மோன் எது?</a:t>
            </a:r>
          </a:p>
          <a:p>
            <a:endParaRPr/>
          </a:p>
          <a:p>
            <a:r>
              <a:t>CBSE PMT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எது?</a:t>
            </a:r>
          </a:p>
          <a:p>
            <a:endParaRPr/>
          </a:p>
          <a:p>
            <a:r>
              <a:t>PMT - 2003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ஜிப்ரலின்கள் </a:t>
            </a:r>
          </a:p>
          <a:p>
            <a:endParaRPr/>
          </a:p>
          <a:p>
            <a:r>
              <a:t>இ) அப்சசிக் அமிலம்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- 51  இளநீரில் காணப்படும் ஹார்மோன் எது?</a:t>
            </a:r>
          </a:p>
          <a:p>
            <a:endParaRPr/>
          </a:p>
          <a:p>
            <a:r>
              <a:t>PMT - 2003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என்ன?</a:t>
            </a:r>
          </a:p>
          <a:p>
            <a:endParaRPr/>
          </a:p>
          <a:p>
            <a:r>
              <a:t>JIPMER - 2004</a:t>
            </a:r>
          </a:p>
          <a:p>
            <a:endParaRPr/>
          </a:p>
          <a:p>
            <a:r>
              <a:t>அ) உடலமுறை உற்பத்தி வாழைக்கனி</a:t>
            </a:r>
          </a:p>
          <a:p>
            <a:endParaRPr/>
          </a:p>
          <a:p>
            <a:r>
              <a:t>ஆ) ஆக்சின் தெளித்தல்</a:t>
            </a:r>
          </a:p>
          <a:p>
            <a:endParaRPr/>
          </a:p>
          <a:p>
            <a:r>
              <a:t>இ) அ மற்றும் ஆ </a:t>
            </a:r>
          </a:p>
          <a:p>
            <a:endParaRPr/>
          </a:p>
          <a:p>
            <a:r>
              <a:t>ஈ) மேற்கூறிய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- 52  விதையில்லா வாழைக்கனி உருவாக காரணம் என்ன?</a:t>
            </a:r>
          </a:p>
          <a:p>
            <a:endParaRPr/>
          </a:p>
          <a:p>
            <a:r>
              <a:t>JIPMER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உடலமுறை உற்பத்தி வாழைக்கனி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 எது? 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r>
              <a:t>அ) எத்திலின் </a:t>
            </a:r>
          </a:p>
          <a:p>
            <a:endParaRPr/>
          </a:p>
          <a:p>
            <a:r>
              <a:t>ஆ) ஜிப்ரானிகள்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- 53  தாவர நுனிகள் துண்டிக்கப்பட்டு சீரமைக்கும் போது, கோண மொட்டின் வளர்ச்சி தூண்டப்பட்டு, கிளைகள் தோன்ற காரணமான ஹார்மோன் எது? </a:t>
            </a:r>
          </a:p>
          <a:p>
            <a:endParaRPr/>
          </a:p>
          <a:p>
            <a:r>
              <a:t>AIIMS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IAA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உயிரியல் ஆய்வு எதனுடைய செயல்பாட்டினை அறிய உதவுகிறது?</a:t>
            </a:r>
          </a:p>
          <a:p>
            <a:endParaRPr/>
          </a:p>
          <a:p>
            <a:r>
              <a:t>AIIMS, NEET - 2006, 2016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எத்திலின் </a:t>
            </a:r>
          </a:p>
          <a:p>
            <a:endParaRPr/>
          </a:p>
          <a:p>
            <a:r>
              <a:t>இ) ஜிப்ரலின்கள் </a:t>
            </a:r>
          </a:p>
          <a:p>
            <a:endParaRPr/>
          </a:p>
          <a:p>
            <a:r>
              <a:t>ஈ) சைட்டோகைனின்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- 54  அவினா வளைவுச் சோதனை எனும் உயிரியல் ஆய்வு எதனுடைய செயல்பாட்டினை அறிய உதவுகிறது?</a:t>
            </a:r>
          </a:p>
          <a:p>
            <a:endParaRPr/>
          </a:p>
          <a:p>
            <a:r>
              <a:t>AIIMS, NEET - 2006,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41784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- 5  A' </a:t>
            </a:r>
            <a:r>
              <a:rPr dirty="0" err="1"/>
              <a:t>மற்றும்</a:t>
            </a:r>
            <a:r>
              <a:rPr dirty="0"/>
              <a:t> 'B' </a:t>
            </a:r>
            <a:r>
              <a:rPr dirty="0" err="1"/>
              <a:t>ஆகிய</a:t>
            </a:r>
            <a:r>
              <a:rPr dirty="0"/>
              <a:t> </a:t>
            </a:r>
            <a:r>
              <a:rPr dirty="0" err="1"/>
              <a:t>இரு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அமைப்பு</a:t>
            </a:r>
            <a:r>
              <a:rPr dirty="0"/>
              <a:t> </a:t>
            </a:r>
            <a:r>
              <a:rPr dirty="0" err="1"/>
              <a:t>ஒரு</a:t>
            </a:r>
            <a:r>
              <a:rPr dirty="0"/>
              <a:t> </a:t>
            </a:r>
            <a:r>
              <a:rPr dirty="0" err="1"/>
              <a:t>அரைக்கடத்தி</a:t>
            </a:r>
            <a:r>
              <a:rPr dirty="0"/>
              <a:t> </a:t>
            </a:r>
            <a:r>
              <a:rPr dirty="0" err="1"/>
              <a:t>சவ்வினால்</a:t>
            </a:r>
            <a:r>
              <a:rPr dirty="0"/>
              <a:t> </a:t>
            </a:r>
            <a:r>
              <a:rPr dirty="0" err="1"/>
              <a:t>பிரிக்கப்படுள்ளது</a:t>
            </a:r>
            <a:r>
              <a:rPr dirty="0"/>
              <a:t>. </a:t>
            </a:r>
            <a:r>
              <a:rPr dirty="0" err="1"/>
              <a:t>அறை</a:t>
            </a:r>
            <a:r>
              <a:rPr dirty="0"/>
              <a:t> '</a:t>
            </a:r>
            <a:r>
              <a:rPr dirty="0" err="1"/>
              <a:t>A'வின்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திறன்</a:t>
            </a:r>
            <a:r>
              <a:rPr dirty="0"/>
              <a:t> -30 </a:t>
            </a:r>
            <a:r>
              <a:rPr dirty="0" err="1"/>
              <a:t>வளி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விறைப்பழுத்தம்</a:t>
            </a:r>
            <a:r>
              <a:rPr dirty="0"/>
              <a:t> 5 </a:t>
            </a:r>
            <a:r>
              <a:rPr dirty="0" err="1"/>
              <a:t>வளி</a:t>
            </a:r>
            <a:r>
              <a:rPr dirty="0"/>
              <a:t>.  </a:t>
            </a:r>
            <a:r>
              <a:rPr dirty="0" err="1"/>
              <a:t>அறை</a:t>
            </a:r>
            <a:r>
              <a:rPr dirty="0"/>
              <a:t> '</a:t>
            </a:r>
            <a:r>
              <a:rPr dirty="0" err="1"/>
              <a:t>B'யின்</a:t>
            </a:r>
            <a:r>
              <a:rPr dirty="0"/>
              <a:t> </a:t>
            </a:r>
            <a:r>
              <a:rPr dirty="0" err="1"/>
              <a:t>சவ்வூடுபரவல்</a:t>
            </a:r>
            <a:r>
              <a:rPr dirty="0"/>
              <a:t> </a:t>
            </a:r>
            <a:r>
              <a:rPr dirty="0" err="1"/>
              <a:t>திறன்</a:t>
            </a:r>
            <a:r>
              <a:rPr dirty="0"/>
              <a:t> -10 </a:t>
            </a:r>
            <a:r>
              <a:rPr dirty="0" err="1"/>
              <a:t>வளி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விரைப்பழுத்தம்</a:t>
            </a:r>
            <a:r>
              <a:rPr dirty="0"/>
              <a:t> O </a:t>
            </a:r>
            <a:r>
              <a:rPr dirty="0" err="1"/>
              <a:t>வளி</a:t>
            </a:r>
            <a:r>
              <a:rPr dirty="0"/>
              <a:t>, </a:t>
            </a:r>
            <a:r>
              <a:rPr dirty="0" err="1"/>
              <a:t>இந்நிலையில்</a:t>
            </a:r>
            <a:r>
              <a:rPr dirty="0"/>
              <a:t> </a:t>
            </a:r>
            <a:r>
              <a:rPr dirty="0" err="1"/>
              <a:t>நீரின்</a:t>
            </a:r>
            <a:r>
              <a:rPr dirty="0"/>
              <a:t> </a:t>
            </a:r>
            <a:r>
              <a:rPr dirty="0" err="1"/>
              <a:t>செல்லும்</a:t>
            </a:r>
            <a:r>
              <a:rPr dirty="0"/>
              <a:t> </a:t>
            </a:r>
            <a:r>
              <a:rPr dirty="0" err="1"/>
              <a:t>திசை</a:t>
            </a:r>
            <a:r>
              <a:rPr dirty="0"/>
              <a:t> </a:t>
            </a:r>
            <a:r>
              <a:rPr dirty="0" err="1"/>
              <a:t>யாது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C.E.T. Karnataka - 2002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ஆ) B' </a:t>
            </a:r>
            <a:r>
              <a:rPr dirty="0" err="1"/>
              <a:t>இருந்து</a:t>
            </a:r>
            <a:r>
              <a:rPr dirty="0"/>
              <a:t> '</a:t>
            </a:r>
            <a:r>
              <a:rPr dirty="0" err="1"/>
              <a:t>A'விற்கு</a:t>
            </a:r>
            <a:r>
              <a:rPr dirty="0"/>
              <a:t> </a:t>
            </a:r>
            <a:r>
              <a:rPr dirty="0" err="1"/>
              <a:t>செல்லும்</a:t>
            </a:r>
            <a:r>
              <a:rPr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ஆக்சின் என்பது எது?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IBA </a:t>
            </a:r>
          </a:p>
          <a:p>
            <a:endParaRPr/>
          </a:p>
          <a:p>
            <a:r>
              <a:t>ஆ) NAA </a:t>
            </a:r>
          </a:p>
          <a:p>
            <a:endParaRPr/>
          </a:p>
          <a:p>
            <a:r>
              <a:t>இ) IAA </a:t>
            </a:r>
          </a:p>
          <a:p>
            <a:endParaRPr/>
          </a:p>
          <a:p>
            <a:r>
              <a:t>ஈ) GA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- 55  செயற்கை ஆக்சின் என்பது எது?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NAA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எது? </a:t>
            </a:r>
          </a:p>
          <a:p>
            <a:endParaRPr/>
          </a:p>
          <a:p>
            <a:r>
              <a:t>AIIPMT - 2009</a:t>
            </a:r>
          </a:p>
          <a:p>
            <a:endParaRPr/>
          </a:p>
          <a:p>
            <a:r>
              <a:t>அ) அப்சசிக் அமிலம்</a:t>
            </a:r>
          </a:p>
          <a:p>
            <a:endParaRPr/>
          </a:p>
          <a:p>
            <a:r>
              <a:t>ஆ) இன்டோல் பியூட்டரிக் அமிலம்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ஜிப்ரலிக்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- 56  கரோட்டினாய்டு எனும் நிறமியிலிருந்து பெறப்படும் ஹார்மோன் எது? </a:t>
            </a:r>
          </a:p>
          <a:p>
            <a:endParaRPr/>
          </a:p>
          <a:p>
            <a:r>
              <a:t>AIIPMT - 2009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தாவரத்தின் பெயர் என்ன?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பருத்தி </a:t>
            </a:r>
          </a:p>
          <a:p>
            <a:endParaRPr/>
          </a:p>
          <a:p>
            <a:r>
              <a:t>ஆ) புகையிலை </a:t>
            </a:r>
          </a:p>
          <a:p>
            <a:endParaRPr/>
          </a:p>
          <a:p>
            <a:r>
              <a:t>இ) உருளை</a:t>
            </a:r>
          </a:p>
          <a:p>
            <a:endParaRPr/>
          </a:p>
          <a:p>
            <a:r>
              <a:t>ஈ) தக்காளி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- 57  ஒளிக்காலத்துவம் முதன் முதலில் கண்டறியப்பட்ட தாவரத்தின் பெயர் என்ன?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புகையிலை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எது பயன்படுத்தப்படும்?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அப்சசிக் அமிலம் </a:t>
            </a:r>
          </a:p>
          <a:p>
            <a:endParaRPr/>
          </a:p>
          <a:p>
            <a:r>
              <a:t>ஆ) சியாடின் </a:t>
            </a:r>
          </a:p>
          <a:p>
            <a:endParaRPr/>
          </a:p>
          <a:p>
            <a:r>
              <a:t>இ) இன்டோல் - 3 அசிடிக் அமிலம் </a:t>
            </a:r>
          </a:p>
          <a:p>
            <a:endParaRPr/>
          </a:p>
          <a:p>
            <a:r>
              <a:t>ஈ) எத்திலின்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- 58  தேயிலை பயிரிடும்போது எது பயன்படுத்தப்படும்?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இன்டோல் - 3 அசிடிக்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எது?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ஆக்சின் </a:t>
            </a:r>
          </a:p>
          <a:p>
            <a:endParaRPr/>
          </a:p>
          <a:p>
            <a:r>
              <a:t>ஆ) ஜிப்ரலின்</a:t>
            </a:r>
          </a:p>
          <a:p>
            <a:endParaRPr/>
          </a:p>
          <a:p>
            <a:r>
              <a:t>இ) எத்திலின் </a:t>
            </a:r>
          </a:p>
          <a:p>
            <a:endParaRPr/>
          </a:p>
          <a:p>
            <a:r>
              <a:t>ஈ) அப்சசிக்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- 59  வேர் வளர்ச்சியை தூண்டுவது எது?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ஆக்சின்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C.M.C. Vellore - 2002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சுவர் அழுத்தம்</a:t>
            </a:r>
          </a:p>
          <a:p>
            <a:endParaRPr/>
          </a:p>
          <a:p>
            <a:r>
              <a:t>இ) விறைப்பழுத்தம் </a:t>
            </a:r>
          </a:p>
          <a:p>
            <a:endParaRPr/>
          </a:p>
          <a:p>
            <a:r>
              <a:t>ஈ) பரவல் அழுத்தப் பற்றாக்குறை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எந்த நிகழ்வு தாவர வளர்ச்சியில் நடைபெறும் மூப்படைதல் எனும் நிகழ்ச்சியை தெரிவிக்கிறது?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ஓராண்டுத் தாவரங்கள் </a:t>
            </a:r>
          </a:p>
          <a:p>
            <a:endParaRPr/>
          </a:p>
          <a:p>
            <a:r>
              <a:t>ஆ) மலர்கள் </a:t>
            </a:r>
          </a:p>
          <a:p>
            <a:endParaRPr/>
          </a:p>
          <a:p>
            <a:r>
              <a:t>இ) சைலக்குழாய் மற்றும் டிரக்கிடு வேறுபாடு அடைதல்</a:t>
            </a:r>
          </a:p>
          <a:p>
            <a:endParaRPr/>
          </a:p>
          <a:p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- 60  எந்த நிகழ்வு தாவர வளர்ச்சியில் நடைபெறும் மூப்படைதல் எனும் நிகழ்ச்சியை தெரிவிக்கிறது?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இலை உதிர்தல்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885" y="704461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- 61  </a:t>
            </a:r>
            <a:r>
              <a:rPr dirty="0" err="1"/>
              <a:t>ஓர்</a:t>
            </a:r>
            <a:r>
              <a:rPr dirty="0"/>
              <a:t> </a:t>
            </a:r>
            <a:r>
              <a:rPr dirty="0" err="1"/>
              <a:t>செயற்கையான</a:t>
            </a:r>
            <a:r>
              <a:rPr dirty="0"/>
              <a:t> </a:t>
            </a:r>
            <a:r>
              <a:rPr dirty="0" err="1"/>
              <a:t>வளர்ப்பு</a:t>
            </a:r>
            <a:r>
              <a:rPr dirty="0"/>
              <a:t> </a:t>
            </a:r>
            <a:r>
              <a:rPr dirty="0" err="1"/>
              <a:t>முறையில்</a:t>
            </a:r>
            <a:r>
              <a:rPr dirty="0"/>
              <a:t> </a:t>
            </a:r>
            <a:r>
              <a:rPr dirty="0" err="1"/>
              <a:t>வேறுபாடு</a:t>
            </a:r>
            <a:r>
              <a:rPr dirty="0"/>
              <a:t> </a:t>
            </a:r>
            <a:r>
              <a:rPr dirty="0" err="1"/>
              <a:t>அடையச்</a:t>
            </a:r>
            <a:r>
              <a:rPr dirty="0"/>
              <a:t> </a:t>
            </a:r>
            <a:r>
              <a:rPr dirty="0" err="1"/>
              <a:t>செய்வதற்கு</a:t>
            </a:r>
            <a:r>
              <a:rPr dirty="0"/>
              <a:t>,  </a:t>
            </a:r>
            <a:r>
              <a:rPr dirty="0" err="1"/>
              <a:t>உங்களிடம்</a:t>
            </a:r>
            <a:r>
              <a:rPr dirty="0"/>
              <a:t> </a:t>
            </a:r>
            <a:r>
              <a:rPr dirty="0" err="1"/>
              <a:t>திசு</a:t>
            </a:r>
            <a:r>
              <a:rPr dirty="0"/>
              <a:t> </a:t>
            </a:r>
            <a:r>
              <a:rPr dirty="0" err="1"/>
              <a:t>கொடுக்கப்படுகிறது</a:t>
            </a:r>
            <a:r>
              <a:rPr dirty="0"/>
              <a:t>. </a:t>
            </a:r>
            <a:r>
              <a:rPr dirty="0" err="1"/>
              <a:t>கீழ்க்கண்ட</a:t>
            </a:r>
            <a:r>
              <a:rPr dirty="0"/>
              <a:t> </a:t>
            </a:r>
            <a:r>
              <a:rPr dirty="0" err="1"/>
              <a:t>எந்த</a:t>
            </a:r>
            <a:r>
              <a:rPr dirty="0"/>
              <a:t> </a:t>
            </a:r>
            <a:r>
              <a:rPr dirty="0" err="1"/>
              <a:t>இரண்டு</a:t>
            </a:r>
            <a:r>
              <a:rPr dirty="0"/>
              <a:t> </a:t>
            </a:r>
            <a:r>
              <a:rPr dirty="0" err="1"/>
              <a:t>ஹார்மோன்களை</a:t>
            </a:r>
            <a:r>
              <a:rPr dirty="0"/>
              <a:t> </a:t>
            </a:r>
            <a:r>
              <a:rPr dirty="0" err="1"/>
              <a:t>வளர்ப்பு</a:t>
            </a:r>
            <a:r>
              <a:rPr dirty="0"/>
              <a:t> </a:t>
            </a:r>
            <a:r>
              <a:rPr dirty="0" err="1"/>
              <a:t>ஊடகத்தில்</a:t>
            </a:r>
            <a:r>
              <a:rPr dirty="0"/>
              <a:t> </a:t>
            </a:r>
            <a:r>
              <a:rPr dirty="0" err="1"/>
              <a:t>நீங்கள்</a:t>
            </a:r>
            <a:r>
              <a:rPr dirty="0"/>
              <a:t> </a:t>
            </a:r>
            <a:r>
              <a:rPr dirty="0" err="1"/>
              <a:t>சேர்ப்பதால்</a:t>
            </a:r>
            <a:r>
              <a:rPr dirty="0"/>
              <a:t>, </a:t>
            </a:r>
            <a:r>
              <a:rPr dirty="0" err="1"/>
              <a:t>திசுவிலிருந்து</a:t>
            </a:r>
            <a:r>
              <a:rPr dirty="0"/>
              <a:t> </a:t>
            </a:r>
            <a:r>
              <a:rPr dirty="0" err="1"/>
              <a:t>வேர்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தண்டுத்தொகுப்பு</a:t>
            </a:r>
            <a:r>
              <a:rPr dirty="0"/>
              <a:t> </a:t>
            </a:r>
            <a:r>
              <a:rPr dirty="0" err="1"/>
              <a:t>உருவாக்கப்படுகிறது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ஜிப்ரலின்கள்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அப்சசிக்</a:t>
            </a:r>
            <a:r>
              <a:rPr dirty="0"/>
              <a:t> </a:t>
            </a:r>
            <a:r>
              <a:rPr dirty="0" err="1"/>
              <a:t>அமிலம்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ஆ) IAA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ஜிப்ரலின்</a:t>
            </a:r>
            <a:endParaRPr dirty="0"/>
          </a:p>
          <a:p>
            <a:endParaRPr dirty="0"/>
          </a:p>
          <a:p>
            <a:r>
              <a:rPr dirty="0"/>
              <a:t>இ) </a:t>
            </a:r>
            <a:r>
              <a:rPr dirty="0" err="1"/>
              <a:t>ஆக்சின்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சைட்டோகைனின்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ஈ) </a:t>
            </a:r>
            <a:r>
              <a:rPr dirty="0" err="1"/>
              <a:t>ஆக்சின்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ஜிப்ரலின்கள்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1094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- 61  </a:t>
            </a:r>
            <a:r>
              <a:rPr dirty="0" err="1"/>
              <a:t>ஓர்</a:t>
            </a:r>
            <a:r>
              <a:rPr dirty="0"/>
              <a:t> </a:t>
            </a:r>
            <a:r>
              <a:rPr dirty="0" err="1"/>
              <a:t>செயற்கையான</a:t>
            </a:r>
            <a:r>
              <a:rPr dirty="0"/>
              <a:t> </a:t>
            </a:r>
            <a:r>
              <a:rPr dirty="0" err="1"/>
              <a:t>வளர்ப்பு</a:t>
            </a:r>
            <a:r>
              <a:rPr dirty="0"/>
              <a:t> </a:t>
            </a:r>
            <a:r>
              <a:rPr dirty="0" err="1"/>
              <a:t>முறையில்</a:t>
            </a:r>
            <a:r>
              <a:rPr dirty="0"/>
              <a:t> </a:t>
            </a:r>
            <a:r>
              <a:rPr dirty="0" err="1"/>
              <a:t>வேறுபாடு</a:t>
            </a:r>
            <a:r>
              <a:rPr dirty="0"/>
              <a:t> </a:t>
            </a:r>
            <a:r>
              <a:rPr dirty="0" err="1"/>
              <a:t>அடையச்</a:t>
            </a:r>
            <a:r>
              <a:rPr dirty="0"/>
              <a:t> </a:t>
            </a:r>
            <a:r>
              <a:rPr dirty="0" err="1"/>
              <a:t>செய்வதற்கு</a:t>
            </a:r>
            <a:r>
              <a:rPr dirty="0"/>
              <a:t>,  </a:t>
            </a:r>
            <a:r>
              <a:rPr dirty="0" err="1"/>
              <a:t>உங்களிடம்</a:t>
            </a:r>
            <a:r>
              <a:rPr dirty="0"/>
              <a:t> </a:t>
            </a:r>
            <a:r>
              <a:rPr dirty="0" err="1"/>
              <a:t>திசு</a:t>
            </a:r>
            <a:r>
              <a:rPr dirty="0"/>
              <a:t> </a:t>
            </a:r>
            <a:r>
              <a:rPr dirty="0" err="1"/>
              <a:t>கொடுக்கப்படுகிறது</a:t>
            </a:r>
            <a:r>
              <a:rPr dirty="0"/>
              <a:t>. </a:t>
            </a:r>
            <a:r>
              <a:rPr dirty="0" err="1"/>
              <a:t>கீழ்க்கண்ட</a:t>
            </a:r>
            <a:r>
              <a:rPr dirty="0"/>
              <a:t> </a:t>
            </a:r>
            <a:r>
              <a:rPr dirty="0" err="1"/>
              <a:t>எந்த</a:t>
            </a:r>
            <a:r>
              <a:rPr dirty="0"/>
              <a:t> </a:t>
            </a:r>
            <a:r>
              <a:rPr dirty="0" err="1"/>
              <a:t>இரண்டு</a:t>
            </a:r>
            <a:r>
              <a:rPr dirty="0"/>
              <a:t> </a:t>
            </a:r>
            <a:r>
              <a:rPr dirty="0" err="1"/>
              <a:t>ஹார்மோன்களை</a:t>
            </a:r>
            <a:r>
              <a:rPr dirty="0"/>
              <a:t> </a:t>
            </a:r>
            <a:r>
              <a:rPr dirty="0" err="1"/>
              <a:t>வளர்ப்பு</a:t>
            </a:r>
            <a:r>
              <a:rPr dirty="0"/>
              <a:t> </a:t>
            </a:r>
            <a:r>
              <a:rPr dirty="0" err="1"/>
              <a:t>ஊடகத்தில்</a:t>
            </a:r>
            <a:r>
              <a:rPr dirty="0"/>
              <a:t> </a:t>
            </a:r>
            <a:r>
              <a:rPr dirty="0" err="1"/>
              <a:t>நீங்கள்</a:t>
            </a:r>
            <a:r>
              <a:rPr dirty="0"/>
              <a:t> </a:t>
            </a:r>
            <a:r>
              <a:rPr dirty="0" err="1"/>
              <a:t>சேர்ப்பதால்</a:t>
            </a:r>
            <a:r>
              <a:rPr dirty="0"/>
              <a:t>, </a:t>
            </a:r>
            <a:r>
              <a:rPr dirty="0" err="1"/>
              <a:t>திசுவிலிருந்து</a:t>
            </a:r>
            <a:r>
              <a:rPr dirty="0"/>
              <a:t> </a:t>
            </a:r>
            <a:r>
              <a:rPr dirty="0" err="1"/>
              <a:t>வேர்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தண்டுத்தொகுப்பு</a:t>
            </a:r>
            <a:r>
              <a:rPr dirty="0"/>
              <a:t> </a:t>
            </a:r>
            <a:r>
              <a:rPr dirty="0" err="1"/>
              <a:t>உருவாக்கப்படுகிறது</a:t>
            </a:r>
            <a:r>
              <a:rPr dirty="0"/>
              <a:t>?</a:t>
            </a: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இ) </a:t>
            </a:r>
            <a:r>
              <a:rPr dirty="0" err="1"/>
              <a:t>ஆக்சின்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சைட்டோகைனின்</a:t>
            </a:r>
            <a:r>
              <a:rPr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என்ன?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குரோமோபுரோட்டீன் </a:t>
            </a:r>
          </a:p>
          <a:p>
            <a:endParaRPr/>
          </a:p>
          <a:p>
            <a:r>
              <a:t>ஆ) பிளாவோபுரதம் </a:t>
            </a:r>
          </a:p>
          <a:p>
            <a:endParaRPr/>
          </a:p>
          <a:p>
            <a:r>
              <a:t>இ) கிளைக்கோ புரதம் </a:t>
            </a:r>
          </a:p>
          <a:p>
            <a:endParaRPr/>
          </a:p>
          <a:p>
            <a:r>
              <a:t>ஈ) லிப்போபுரதம்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- 62  பைட்டோகுரோம் என்பது என்ன?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குரோமோபுரோட்டீன்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lang="en-US" sz="1600" dirty="0"/>
              <a:t>Q - 63  </a:t>
            </a:r>
            <a:r>
              <a:rPr lang="ta-IN" sz="1600" dirty="0"/>
              <a:t>தாவரங்களின் வளர்ச்சி வளைவின் வடிவம் என்ன?</a:t>
            </a: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r>
              <a:rPr dirty="0"/>
              <a:t>அ) </a:t>
            </a:r>
            <a:r>
              <a:rPr dirty="0" err="1"/>
              <a:t>நேரான</a:t>
            </a:r>
            <a:r>
              <a:rPr dirty="0"/>
              <a:t> </a:t>
            </a:r>
            <a:r>
              <a:rPr dirty="0" err="1"/>
              <a:t>வடிவம்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ஆ) </a:t>
            </a:r>
            <a:r>
              <a:rPr dirty="0" err="1"/>
              <a:t>படி</a:t>
            </a:r>
            <a:r>
              <a:rPr dirty="0"/>
              <a:t> </a:t>
            </a:r>
            <a:r>
              <a:rPr dirty="0" err="1"/>
              <a:t>வடிவம்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இ) </a:t>
            </a:r>
            <a:r>
              <a:rPr dirty="0" err="1"/>
              <a:t>பரவளைய</a:t>
            </a:r>
            <a:r>
              <a:rPr dirty="0"/>
              <a:t> </a:t>
            </a:r>
            <a:r>
              <a:rPr dirty="0" err="1"/>
              <a:t>வடிவம்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ஈ) </a:t>
            </a:r>
            <a:r>
              <a:rPr dirty="0" err="1"/>
              <a:t>சிக்மாய்டு</a:t>
            </a:r>
            <a:r>
              <a:rPr dirty="0"/>
              <a:t> </a:t>
            </a:r>
            <a:r>
              <a:rPr dirty="0" err="1"/>
              <a:t>வடிவம்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Q - 63  </a:t>
            </a:r>
            <a:r>
              <a:rPr sz="1600" dirty="0" err="1">
                <a:latin typeface="Latha" panose="020B0604020202020204" pitchFamily="34" charset="0"/>
                <a:cs typeface="Latha" panose="020B0604020202020204" pitchFamily="34" charset="0"/>
              </a:rPr>
              <a:t>தாவரங்களி</a:t>
            </a:r>
            <a:r>
              <a:rPr lang="ta-IN" sz="1600" dirty="0"/>
              <a:t>ன்</a:t>
            </a: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sz="1600" dirty="0" err="1">
                <a:latin typeface="Latha" panose="020B0604020202020204" pitchFamily="34" charset="0"/>
                <a:cs typeface="Latha" panose="020B0604020202020204" pitchFamily="34" charset="0"/>
              </a:rPr>
              <a:t>வளர்ச்சி</a:t>
            </a: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sz="1600" dirty="0" err="1">
                <a:latin typeface="Latha" panose="020B0604020202020204" pitchFamily="34" charset="0"/>
                <a:cs typeface="Latha" panose="020B0604020202020204" pitchFamily="34" charset="0"/>
              </a:rPr>
              <a:t>வளைவின்</a:t>
            </a: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sz="1600" dirty="0" err="1">
                <a:latin typeface="Latha" panose="020B0604020202020204" pitchFamily="34" charset="0"/>
                <a:cs typeface="Latha" panose="020B0604020202020204" pitchFamily="34" charset="0"/>
              </a:rPr>
              <a:t>வடிவம்</a:t>
            </a: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sz="1600" dirty="0" err="1">
                <a:latin typeface="Latha" panose="020B0604020202020204" pitchFamily="34" charset="0"/>
                <a:cs typeface="Latha" panose="020B0604020202020204" pitchFamily="34" charset="0"/>
              </a:rPr>
              <a:t>என்ன</a:t>
            </a:r>
            <a:r>
              <a:rPr sz="1600" dirty="0">
                <a:latin typeface="Latha" panose="020B0604020202020204" pitchFamily="34" charset="0"/>
                <a:cs typeface="Latha" panose="020B0604020202020204" pitchFamily="34" charset="0"/>
              </a:rPr>
              <a:t>?</a:t>
            </a:r>
          </a:p>
          <a:p>
            <a:endParaRPr dirty="0"/>
          </a:p>
          <a:p>
            <a:r>
              <a:rPr dirty="0"/>
              <a:t>NEET - 2016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ஈ) </a:t>
            </a:r>
            <a:r>
              <a:rPr dirty="0" err="1"/>
              <a:t>சிக்மாய்டு</a:t>
            </a:r>
            <a:r>
              <a:rPr dirty="0"/>
              <a:t> </a:t>
            </a:r>
            <a:r>
              <a:rPr dirty="0" err="1"/>
              <a:t>வடிவம்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- 6  பெருக்கமடைந்த வாக்குவோல்களால் செல்சுவர் மீது ஏற்படுத்தும் அழுத்தம்</a:t>
            </a:r>
          </a:p>
          <a:p>
            <a:endParaRPr/>
          </a:p>
          <a:p>
            <a:r>
              <a:t>C.M.C. Vellore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விறைப்பழுத்தம்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r>
              <a:t>அ) கர்டிஸ்</a:t>
            </a:r>
          </a:p>
          <a:p>
            <a:endParaRPr/>
          </a:p>
          <a:p>
            <a:r>
              <a:t>ஆ) ஸ்டீவார்ட்</a:t>
            </a:r>
          </a:p>
          <a:p>
            <a:endParaRPr/>
          </a:p>
          <a:p>
            <a:r>
              <a:t>இ) ஆண்டர்சன்</a:t>
            </a:r>
          </a:p>
          <a:p>
            <a:endParaRPr/>
          </a:p>
          <a:p>
            <a:r>
              <a:t>ஈ) ஜே.சி.போஸ்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- 7   நீராவிப்போக்கு ஒரு தேவையான தீமை என குறிப்பிட்டவர் </a:t>
            </a:r>
          </a:p>
          <a:p>
            <a:endParaRPr/>
          </a:p>
          <a:p>
            <a:r>
              <a:t>JIPMER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கர்டிஸ்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r>
              <a:t>அ) நீராவிப்போக்கு</a:t>
            </a:r>
          </a:p>
          <a:p>
            <a:endParaRPr/>
          </a:p>
          <a:p>
            <a:r>
              <a:t>ஆ) பொட்டாசியத்தின் உட்புகல் மற்றும் வெளிப்புகல் </a:t>
            </a:r>
          </a:p>
          <a:p>
            <a:endParaRPr/>
          </a:p>
          <a:p>
            <a:r>
              <a:t>இ) தரசத்தின் நீரார்பகுத்தல்</a:t>
            </a:r>
          </a:p>
          <a:p>
            <a:endParaRPr/>
          </a:p>
          <a:p>
            <a:r>
              <a:t>ஈ) காப்பு செல்களில் ஒளிசேர்க்கை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- 8  கீழ்கண்டவற்றுள் எது இலைத்துளை இயக்கத்தினைப் பற்றிய சரியான தற்கால  விளக்கம்?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பொட்டாசியத்தின் உட்புகல் மற்றும் வெளிப்புகல்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r>
              <a:t>PMT-UP - 1998</a:t>
            </a:r>
          </a:p>
          <a:p>
            <a:endParaRPr/>
          </a:p>
          <a:p>
            <a:r>
              <a:t>அ) அயனிகளின் ஆற்றல்சார்  கடத்தல்</a:t>
            </a:r>
          </a:p>
          <a:p>
            <a:endParaRPr/>
          </a:p>
          <a:p>
            <a:r>
              <a:t>ஆ) அயனிகளின் ஆற்றல்சாரா கடத்தல்</a:t>
            </a:r>
          </a:p>
          <a:p>
            <a:endParaRPr/>
          </a:p>
          <a:p>
            <a:r>
              <a:t>இ) நீர் கடத்தல்</a:t>
            </a:r>
          </a:p>
          <a:p>
            <a:endParaRPr/>
          </a:p>
          <a:p>
            <a:r>
              <a:t>ஈ) நீர் ஆவியாதல்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- 9  தாங்கிப்புரதங்களுடன் தொடர்புடையது எது?</a:t>
            </a:r>
          </a:p>
          <a:p>
            <a:endParaRPr/>
          </a:p>
          <a:p>
            <a:r>
              <a:t>PMT-UP - 1998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அயனிகளின் ஆற்றல்சார் 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பூச்சியத்தினை விட குறைவு</a:t>
            </a:r>
          </a:p>
          <a:p>
            <a:endParaRPr/>
          </a:p>
          <a:p>
            <a:r>
              <a:t>ஆ) பூச்சியத்தினை விட அதிகம், ஆனால் ஒன்றை விட குறைவு</a:t>
            </a:r>
          </a:p>
          <a:p>
            <a:endParaRPr/>
          </a:p>
          <a:p>
            <a:r>
              <a:t>இ) ஒன்றை விட அதிகம் </a:t>
            </a:r>
          </a:p>
          <a:p>
            <a:endParaRPr/>
          </a:p>
          <a:p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r>
              <a:t>PMT MP - 2002</a:t>
            </a:r>
          </a:p>
          <a:p>
            <a:endParaRPr/>
          </a:p>
          <a:p>
            <a:r>
              <a:t>அ) அதிக வெப்பநிலை</a:t>
            </a:r>
          </a:p>
          <a:p>
            <a:endParaRPr/>
          </a:p>
          <a:p>
            <a:r>
              <a:t>ஆ) ஏ.டி.பி (ATP)</a:t>
            </a:r>
          </a:p>
          <a:p>
            <a:endParaRPr/>
          </a:p>
          <a:p>
            <a:r>
              <a:t>இ) காரத்தன்மை கொண்ட PH</a:t>
            </a:r>
          </a:p>
          <a:p>
            <a:endParaRPr/>
          </a:p>
          <a:p>
            <a:r>
              <a:t>ஈ) உப்பு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- 10  செல்லில் ஆற்றல் சார் அயனிக்  கடத்தலுக்கு தேவை </a:t>
            </a:r>
          </a:p>
          <a:p>
            <a:endParaRPr/>
          </a:p>
          <a:p>
            <a:r>
              <a:t>PMT MP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ஏ.டி.பி (ATP)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r>
              <a:t>AFMC - 2002</a:t>
            </a:r>
          </a:p>
          <a:p>
            <a:endParaRPr/>
          </a:p>
          <a:p>
            <a:r>
              <a:t>அ) தூய நீர் </a:t>
            </a:r>
          </a:p>
          <a:p>
            <a:endParaRPr/>
          </a:p>
          <a:p>
            <a:r>
              <a:t>ஆ) நீர் மற்றும் கனிம உப்புகள் சேர்ந்தது </a:t>
            </a:r>
          </a:p>
          <a:p>
            <a:endParaRPr/>
          </a:p>
          <a:p>
            <a:r>
              <a:t>இ) நீர் மற்றும் நொதிகள் சேர்ந்தது</a:t>
            </a:r>
          </a:p>
          <a:p>
            <a:endParaRPr/>
          </a:p>
          <a:p>
            <a:r>
              <a:t>ஈ) மேற்கூறிய அனைத்தும்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- 11  நீர்வடிதலின்போது உருவாகும் திரவம்</a:t>
            </a:r>
          </a:p>
          <a:p>
            <a:endParaRPr/>
          </a:p>
          <a:p>
            <a:r>
              <a:t>AFMC - 2002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மற்றும் கனிம உப்புகள் சேர்ந்தது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CBSE - 2003</a:t>
            </a:r>
          </a:p>
          <a:p>
            <a:endParaRPr/>
          </a:p>
          <a:p>
            <a:r>
              <a:t>அ) பொட்டாசியம் அயனியின் உட்புகல்</a:t>
            </a:r>
          </a:p>
          <a:p>
            <a:endParaRPr/>
          </a:p>
          <a:p>
            <a:r>
              <a:t>ஆ) பொட்டாசியம் அயனியின் வெளிப்புகல்</a:t>
            </a:r>
          </a:p>
          <a:p>
            <a:endParaRPr/>
          </a:p>
          <a:p>
            <a:r>
              <a:t>இ) ஹைட்ரஜன்  அயனியின் உட்புகல்</a:t>
            </a:r>
          </a:p>
          <a:p>
            <a:endParaRPr/>
          </a:p>
          <a:p>
            <a:r>
              <a:t>ஈ) கால்சியம்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- 12  தாவரங்களில் இலைத் துளைத் திறப்பிற்கு காரணமாவது</a:t>
            </a:r>
          </a:p>
          <a:p>
            <a:endParaRPr/>
          </a:p>
          <a:p>
            <a:r>
              <a:t>CBSE - 2003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பொட்டாசியம் அயனியின் உட்புகல்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r>
              <a:t>அ) சவ்வூடுபரவல் அழுத்தம்</a:t>
            </a:r>
          </a:p>
          <a:p>
            <a:endParaRPr/>
          </a:p>
          <a:p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  <a:p>
            <a:endParaRPr/>
          </a:p>
          <a:p>
            <a:r>
              <a:t>இ) குழாயின் முனைக்கும் தாவரத்திற்கும் இடையே உள்ள திறன் வேறுபாடு காரணமாக </a:t>
            </a:r>
          </a:p>
          <a:p>
            <a:endParaRPr/>
          </a:p>
          <a:p>
            <a:r>
              <a:t>ஈ) வேர் அழுத்தம்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- 13  போட்டோமீட்டர் எதன் அடிப்படையில் இயங்குகிறது?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நீர் உறிஞ்சப்படுவதன் சமமான அளவிற்கு நீராவிப்போக்கு நடைபெறும் காரணத்தால்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r>
              <a:t>CBSE, CPMT-UP - 1991, 1995</a:t>
            </a:r>
          </a:p>
          <a:p>
            <a:endParaRPr/>
          </a:p>
          <a:p>
            <a:r>
              <a:t>அ) நீராவிப்போக்கின் இழுவை மற்றும் டிக்ஸன் - ஜாலியின் ஒட்டிணைவு  கொள்கை</a:t>
            </a:r>
          </a:p>
          <a:p>
            <a:endParaRPr/>
          </a:p>
          <a:p>
            <a:r>
              <a:t>ஆ) ஜே.சி.போஸின் உயிர்துடிப்பு கொள்கை </a:t>
            </a:r>
          </a:p>
          <a:p>
            <a:endParaRPr/>
          </a:p>
          <a:p>
            <a:r>
              <a:t>இ) காட்லிவிஸ்கியின் ரிலே-பம்ப் கோட்பாடு </a:t>
            </a:r>
          </a:p>
          <a:p>
            <a:endParaRPr/>
          </a:p>
          <a:p>
            <a:r>
              <a:t>ஈ) மேற்கண்டவற்றுள் ஏதுமில்லை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- 14  சாற்றேற்றத்தினை விளக்கும் சரியான கோட்பாடு,</a:t>
            </a:r>
          </a:p>
          <a:p>
            <a:endParaRPr/>
          </a:p>
          <a:p>
            <a:r>
              <a:t>CBSE, CPMT-UP - 1991, 1995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நீராவிப்போக்கின் இழுவை மற்றும் டிக்ஸன் - ஜாலியின் ஒட்டிணைவு  கொள்கை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  தூய நீரின் நீரியல் திறன்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பூச்சியம்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>
            <a:endParaRPr/>
          </a:p>
          <a:p>
            <a:r>
              <a:t>CPMT-UP - 1996</a:t>
            </a:r>
          </a:p>
          <a:p>
            <a:endParaRPr/>
          </a:p>
          <a:p>
            <a:r>
              <a:t>அ) செறிவற்றது </a:t>
            </a:r>
          </a:p>
          <a:p>
            <a:endParaRPr/>
          </a:p>
          <a:p>
            <a:r>
              <a:t>ஆ) ஹைப்பர்டானிக்</a:t>
            </a:r>
          </a:p>
          <a:p>
            <a:endParaRPr/>
          </a:p>
          <a:p>
            <a:r>
              <a:t>இ) ஐசோடானிக்</a:t>
            </a:r>
          </a:p>
          <a:p>
            <a:endParaRPr/>
          </a:p>
          <a:p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- 15  செல்லின் உட்புறத்தே காணப்படுகின்ற கரைசல்?</a:t>
            </a:r>
          </a:p>
          <a:p>
            <a:endParaRPr/>
          </a:p>
          <a:p>
            <a:r>
              <a:t>CPMT-UP - 1996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ஹைப்போடானிக்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r>
              <a:t>NEET Phase I - 2016</a:t>
            </a:r>
          </a:p>
          <a:p>
            <a:endParaRPr/>
          </a:p>
          <a:p>
            <a:r>
              <a:t>அ) zn</a:t>
            </a:r>
          </a:p>
          <a:p>
            <a:endParaRPr/>
          </a:p>
          <a:p>
            <a:r>
              <a:t>ஆ) Fe</a:t>
            </a:r>
          </a:p>
          <a:p>
            <a:endParaRPr/>
          </a:p>
          <a:p>
            <a:r>
              <a:t>இ) Ca</a:t>
            </a:r>
          </a:p>
          <a:p>
            <a:endParaRPr/>
          </a:p>
          <a:p>
            <a:r>
              <a:t>ஈ) Mn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- 16  வேர்நுனியின் வளர்ச்சிக்கு அவசியமான தனிமம்</a:t>
            </a:r>
          </a:p>
          <a:p>
            <a:endParaRPr/>
          </a:p>
          <a:p>
            <a:r>
              <a:t>NEET Phase I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r>
              <a:t>அ) வயதான இலைகள் </a:t>
            </a:r>
          </a:p>
          <a:p>
            <a:endParaRPr/>
          </a:p>
          <a:p>
            <a:r>
              <a:t>ஆ) இளம் இலைகள் </a:t>
            </a:r>
          </a:p>
          <a:p>
            <a:endParaRPr/>
          </a:p>
          <a:p>
            <a:r>
              <a:t>இ) இளம் இலைகள் முதலிலும் அதனை தொடர்ந்து முதிரிந்த இலைகள்    </a:t>
            </a:r>
          </a:p>
          <a:p>
            <a:endParaRPr/>
          </a:p>
          <a:p>
            <a:r>
              <a:t>ஈ) முதிரிந்த இலைகள்  தொடர்ந்து இளம்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- 17  பச்சைய சோகை அறிகுறிகள் இலையில் தோன்றுவது நைட்ரஜன் குறைபாட்டினால் என்பதனை மாணவன் அறிந்தபின் அதனை உறுதிபடுத்தும்படி மஞ்சள் நிறம் முதலில் தோன்றுவது</a:t>
            </a:r>
          </a:p>
          <a:p>
            <a:endParaRPr/>
          </a:p>
          <a:p>
            <a:r>
              <a:t>AIIMS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r>
              <a:t>அ) இரும்பு </a:t>
            </a:r>
          </a:p>
          <a:p>
            <a:endParaRPr/>
          </a:p>
          <a:p>
            <a:r>
              <a:t>ஆ) மெக்னீசியம்</a:t>
            </a:r>
          </a:p>
          <a:p>
            <a:endParaRPr/>
          </a:p>
          <a:p>
            <a:r>
              <a:t>இ) துத்தநாகம் </a:t>
            </a:r>
          </a:p>
          <a:p>
            <a:endParaRPr/>
          </a:p>
          <a:p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- 18  சைட்டோகுரோம் ஆக்ஸிடேஸில் காணப்படும் கனிமம் 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தாமிரம்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r>
              <a:t>அ) உடலுக்கு வெளியே நொதியை சுரந்து உறிஞ்சுகிறது.  </a:t>
            </a:r>
          </a:p>
          <a:p>
            <a:endParaRPr/>
          </a:p>
          <a:p>
            <a:r>
              <a:t>ஆ) வேர் பூஞ்சையை கொண்டவை </a:t>
            </a:r>
          </a:p>
          <a:p>
            <a:endParaRPr/>
          </a:p>
          <a:p>
            <a:r>
              <a:t>இ) உணவை எடுத்துக்கொண்டு பின்னர் சொரிமானம் செய்கிறது </a:t>
            </a:r>
          </a:p>
          <a:p>
            <a:endParaRPr/>
          </a:p>
          <a:p>
            <a:r>
              <a:t>ஈ) ஒளிச்சேர்க்கை செய்பவை.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- 19  சாறுண்ணி  ஆஞ்ஜியோஸ்பெர்ம் பற்றிய சரியான கூற்று</a:t>
            </a:r>
          </a:p>
          <a:p>
            <a:endParaRPr/>
          </a:p>
          <a:p>
            <a:r>
              <a:t>UP CPMT - 2006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உடலுக்கு வெளியே நொதியை சுரந்து உறிஞ்சுகிறது.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r>
              <a:t>அ) மேல் நோக்கி இழுக்கின்றன</a:t>
            </a:r>
          </a:p>
          <a:p>
            <a:endParaRPr/>
          </a:p>
          <a:p>
            <a:r>
              <a:t>ஆ) முறையே இழுத்தல் மற்றும் தள்ளுதல்</a:t>
            </a:r>
          </a:p>
          <a:p>
            <a:endParaRPr/>
          </a:p>
          <a:p>
            <a:r>
              <a:t>இ) மேல் நோக்கி தள்ளுதல் </a:t>
            </a:r>
          </a:p>
          <a:p>
            <a:endParaRPr/>
          </a:p>
          <a:p>
            <a:r>
              <a:t>ஈ) முறையே தள்ளுதல் மற்றும் இழுத்தல்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r>
              <a:t>அ) பூச்சிகளின் வேதி தூண்டல் </a:t>
            </a:r>
          </a:p>
          <a:p>
            <a:endParaRPr/>
          </a:p>
          <a:p>
            <a:r>
              <a:t>ஆ) செயலற்ற முறை சிறப்பு அமைப்புகள் இல்லை </a:t>
            </a:r>
          </a:p>
          <a:p>
            <a:endParaRPr/>
          </a:p>
          <a:p>
            <a:r>
              <a:t>இ) தசைபோன்ற செல்கள் </a:t>
            </a:r>
          </a:p>
          <a:p>
            <a:endParaRPr/>
          </a:p>
          <a:p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- 20  வீனஸ் பிளை ட்ரப் பூச்சிகளை பிடிப்பதற்கு காரணமாக இருப்பது </a:t>
            </a:r>
          </a:p>
          <a:p>
            <a:endParaRPr/>
          </a:p>
          <a:p>
            <a:r>
              <a:t>JIPMER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விரைவான விறைப்பழுத்த மாற்றம்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r>
              <a:t> - </a:t>
            </a:r>
          </a:p>
          <a:p>
            <a:endParaRPr/>
          </a:p>
          <a:p>
            <a:r>
              <a:t>அ) ஒளிச்சேர்க்கை </a:t>
            </a:r>
          </a:p>
          <a:p>
            <a:endParaRPr/>
          </a:p>
          <a:p>
            <a:r>
              <a:t>ஆ) சர்க்கரை கடத்தல் </a:t>
            </a:r>
          </a:p>
          <a:p>
            <a:endParaRPr/>
          </a:p>
          <a:p>
            <a:r>
              <a:t>இ) நொதிகளின் செயல்பாட்டினை தூண்டுதல்   </a:t>
            </a:r>
          </a:p>
          <a:p>
            <a:endParaRPr/>
          </a:p>
          <a:p>
            <a:r>
              <a:t>ஈ) துணை நொதியாக செயல்படுதல்.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- 21   தாவரங்களில் போரானின் செயல்பாட்டு பங்களிப்பு </a:t>
            </a:r>
          </a:p>
          <a:p>
            <a:endParaRPr/>
          </a:p>
          <a:p>
            <a:r>
              <a:t> - 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சர்க்கரை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r>
              <a:t>அ) பாஸ்பரஸ் </a:t>
            </a:r>
          </a:p>
          <a:p>
            <a:endParaRPr/>
          </a:p>
          <a:p>
            <a:r>
              <a:t>ஆ) மாலிப்டினம்</a:t>
            </a:r>
          </a:p>
          <a:p>
            <a:endParaRPr/>
          </a:p>
          <a:p>
            <a:r>
              <a:t>இ) மாங்கனீசு </a:t>
            </a:r>
          </a:p>
          <a:p>
            <a:endParaRPr/>
          </a:p>
          <a:p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- 22  Ca 2+ உறிஞ்சுதல் மற்றும் பிளாஸ்மா சவ்வின் செயல்பாட்டிற்கு காரணமான கனிமம்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போரான்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r>
              <a:t>AMU - 2011</a:t>
            </a:r>
          </a:p>
          <a:p>
            <a:endParaRPr/>
          </a:p>
          <a:p>
            <a:r>
              <a:t>அ) சிஸ்டின் </a:t>
            </a:r>
          </a:p>
          <a:p>
            <a:endParaRPr/>
          </a:p>
          <a:p>
            <a:r>
              <a:t>ஆ) மெதியோனின் </a:t>
            </a:r>
          </a:p>
          <a:p>
            <a:endParaRPr/>
          </a:p>
          <a:p>
            <a:r>
              <a:t>இ) பெர்ரடாக்ஸின் </a:t>
            </a:r>
          </a:p>
          <a:p>
            <a:endParaRPr/>
          </a:p>
          <a:p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- 23  கீழ்கண்டவற்றில் சல்பர் இல்லாதது </a:t>
            </a:r>
          </a:p>
          <a:p>
            <a:endParaRPr/>
          </a:p>
          <a:p>
            <a:r>
              <a:t>AMU - 2011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பைரிடாக்ஸின்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வயதான இலைகள்  </a:t>
            </a:r>
          </a:p>
          <a:p>
            <a:endParaRPr/>
          </a:p>
          <a:p>
            <a:r>
              <a:t>ஆ) இளம் இலைகள்</a:t>
            </a:r>
          </a:p>
          <a:p>
            <a:endParaRPr/>
          </a:p>
          <a:p>
            <a:r>
              <a:t>இ) வேர்கள் </a:t>
            </a:r>
          </a:p>
          <a:p>
            <a:endParaRPr/>
          </a:p>
          <a:p>
            <a:r>
              <a:t>ஈ) மொட்டுகள்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- 24  நைட்ரஜன் மற்றும் பொட்டாசியத்தின் குறைபாட்டு அறிகுறிகள் முதலில் தோன்றுவது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வயதான இலைகள்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  நீராவிப்போக்கு மற்றும் வேரழுத்தம் ஆகியவை தாவரத்தில் நீரினை.</a:t>
            </a:r>
          </a:p>
          <a:p>
            <a:endParaRPr/>
          </a:p>
          <a:p>
            <a:r>
              <a:t>NEET - 2015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முறையே இழுத்தல் மற்றும் தள்ளுதல்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r>
              <a:t>AIPMT - 2013</a:t>
            </a:r>
          </a:p>
          <a:p>
            <a:endParaRPr/>
          </a:p>
          <a:p>
            <a:r>
              <a:t>அ) NO-3</a:t>
            </a:r>
          </a:p>
          <a:p>
            <a:endParaRPr/>
          </a:p>
          <a:p>
            <a:r>
              <a:t>ஆ) குளுட்டாமேட்</a:t>
            </a:r>
          </a:p>
          <a:p>
            <a:endParaRPr/>
          </a:p>
          <a:p>
            <a:r>
              <a:t>இ) NO-2</a:t>
            </a:r>
          </a:p>
          <a:p>
            <a:endParaRPr/>
          </a:p>
          <a:p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- 25  லெகூம்  தாவரங்களின் வளிமண்டல நைட்ரஜன் நிலைநிறுத்தத்தில் தோன்றும் முதல் நிலையான பொருள்  </a:t>
            </a:r>
          </a:p>
          <a:p>
            <a:endParaRPr/>
          </a:p>
          <a:p>
            <a:r>
              <a:t>AIPMT - 2013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அம்மோனியா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மெல்லிய கியுடிக்கிள் பெற்றிருத்தல் </a:t>
            </a:r>
          </a:p>
          <a:p>
            <a:endParaRPr/>
          </a:p>
          <a:p>
            <a:r>
              <a:t>ஆ) குறைந்த ஒளிச்சுவாசம் </a:t>
            </a:r>
          </a:p>
          <a:p>
            <a:endParaRPr/>
          </a:p>
          <a:p>
            <a:r>
              <a:t>இ) அதிக இலைப்பரப்பு </a:t>
            </a:r>
          </a:p>
          <a:p>
            <a:endParaRPr/>
          </a:p>
          <a:p>
            <a:r>
              <a:t>ஈ) இலையின் அதிக எண்ணிக்கையிலான பசுங்கணிகங்கள்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- 26  C3  தாவரங்களைவிட C4 தாவரங்கள் அதிக ஒளிச்சேர்க்கைதிறன் பெற்றிருப்பதன் காரணம்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குறைந்த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r>
              <a:t>JIPMER - 1980</a:t>
            </a:r>
          </a:p>
          <a:p>
            <a:endParaRPr/>
          </a:p>
          <a:p>
            <a:r>
              <a:t>அ) C54 H70 O5 N4 Mg</a:t>
            </a:r>
          </a:p>
          <a:p>
            <a:endParaRPr/>
          </a:p>
          <a:p>
            <a:r>
              <a:t>ஆ) C55 H70 O6 N4 Mg</a:t>
            </a:r>
          </a:p>
          <a:p>
            <a:endParaRPr/>
          </a:p>
          <a:p>
            <a:r>
              <a:t>இ) C55 H72 O5 N4 Mg</a:t>
            </a:r>
          </a:p>
          <a:p>
            <a:endParaRPr/>
          </a:p>
          <a:p>
            <a:r>
              <a:t>ஈ) C45 H72 O5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- 27  பச்சையம் b மூலக்கூறு வாய்பாடு......</a:t>
            </a:r>
          </a:p>
          <a:p>
            <a:endParaRPr/>
          </a:p>
          <a:p>
            <a:r>
              <a:t>JIPMER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C55 H70 O6 N4 Mg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AIIMS - 1993</a:t>
            </a:r>
          </a:p>
          <a:p>
            <a:endParaRPr/>
          </a:p>
          <a:p>
            <a:r>
              <a:t>அ) பாஸ்பரிகரணம் </a:t>
            </a:r>
          </a:p>
          <a:p>
            <a:endParaRPr/>
          </a:p>
          <a:p>
            <a:r>
              <a:t>ஆ) ஒளி பாஸ்சபரிகரணம்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நீரின் ஒளிபிளத்தல்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- 28  பசுங்கணிக கிரானாவில் ADP + Pi ATP உருவாகும் நிகழ்வு </a:t>
            </a:r>
          </a:p>
          <a:p>
            <a:endParaRPr/>
          </a:p>
          <a:p>
            <a:r>
              <a:t>AIIMS - 1993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ஒளி பாஸ்சபரிகரணம்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r>
              <a:t>அ) ஸ்ட்ரோமா </a:t>
            </a:r>
          </a:p>
          <a:p>
            <a:endParaRPr/>
          </a:p>
          <a:p>
            <a:r>
              <a:t>ஆ) வெளிச்சவ்வு</a:t>
            </a:r>
          </a:p>
          <a:p>
            <a:endParaRPr/>
          </a:p>
          <a:p>
            <a:r>
              <a:t>இ) உள்சவ்வு </a:t>
            </a:r>
          </a:p>
          <a:p>
            <a:endParaRPr/>
          </a:p>
          <a:p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- 29  பசுங்கணிகத்தில் பச்சையம் காணப்படும் இடம் </a:t>
            </a:r>
          </a:p>
          <a:p>
            <a:endParaRPr/>
          </a:p>
          <a:p>
            <a:r>
              <a:t>AIPMT - 2004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தைலகாய்டுகள்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r>
              <a:t>அ) ஆற்றல்சார் கடத்தல் </a:t>
            </a:r>
          </a:p>
          <a:p>
            <a:endParaRPr/>
          </a:p>
          <a:p>
            <a:r>
              <a:t>ஆ) பினோசைட்டோஸிஸ்</a:t>
            </a:r>
          </a:p>
          <a:p>
            <a:endParaRPr/>
          </a:p>
          <a:p>
            <a:r>
              <a:t>இ) பிரௌனியன்  இயக்கம்</a:t>
            </a:r>
          </a:p>
          <a:p>
            <a:endParaRPr/>
          </a:p>
          <a:p>
            <a:r>
              <a:t>ஈ) பரவல்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r>
              <a:t>அ) குயினோன் </a:t>
            </a:r>
          </a:p>
          <a:p>
            <a:endParaRPr/>
          </a:p>
          <a:p>
            <a:r>
              <a:t>ஆ) பெர்ரடாக்சின்</a:t>
            </a:r>
          </a:p>
          <a:p>
            <a:endParaRPr/>
          </a:p>
          <a:p>
            <a:r>
              <a:t>இ) சைட்டோகுரோம் - b  </a:t>
            </a:r>
          </a:p>
          <a:p>
            <a:endParaRPr/>
          </a:p>
          <a:p>
            <a:r>
              <a:t>ஈ) சைட்டோகுரோம் - 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- 30  நிறமி  அமைப்பு  II-இல் கிளர்வற்ற பச்சைய மூலக்கூறிலிருந்து  விடுபடும் எலக்ட்ரான்களை ஏற்கும் முதல் பொருள்.....</a:t>
            </a:r>
          </a:p>
          <a:p>
            <a:endParaRPr/>
          </a:p>
          <a:p>
            <a:r>
              <a:t>AIPMT - 2008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குயினோன்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- 31  </a:t>
            </a:r>
            <a:r>
              <a:rPr dirty="0" err="1"/>
              <a:t>கீழ்க்கண்ட</a:t>
            </a:r>
            <a:r>
              <a:rPr dirty="0"/>
              <a:t> </a:t>
            </a:r>
            <a:r>
              <a:rPr dirty="0" err="1"/>
              <a:t>நான்கு</a:t>
            </a:r>
            <a:r>
              <a:rPr dirty="0"/>
              <a:t> </a:t>
            </a:r>
            <a:r>
              <a:rPr dirty="0" err="1"/>
              <a:t>கூற்றுகளில்</a:t>
            </a:r>
            <a:r>
              <a:rPr dirty="0"/>
              <a:t> </a:t>
            </a:r>
            <a:r>
              <a:rPr dirty="0" err="1"/>
              <a:t>எது</a:t>
            </a:r>
            <a:r>
              <a:rPr dirty="0"/>
              <a:t> </a:t>
            </a:r>
            <a:r>
              <a:rPr dirty="0" err="1"/>
              <a:t>சரியானது</a:t>
            </a:r>
            <a:r>
              <a:rPr dirty="0"/>
              <a:t> </a:t>
            </a:r>
            <a:r>
              <a:rPr dirty="0" err="1"/>
              <a:t>என</a:t>
            </a:r>
            <a:r>
              <a:rPr dirty="0"/>
              <a:t> </a:t>
            </a:r>
            <a:r>
              <a:rPr dirty="0" err="1"/>
              <a:t>கண்டறிக</a:t>
            </a:r>
            <a:r>
              <a:rPr dirty="0"/>
              <a:t>: அ. z </a:t>
            </a:r>
            <a:r>
              <a:rPr dirty="0" err="1"/>
              <a:t>வழி</a:t>
            </a:r>
            <a:r>
              <a:rPr dirty="0"/>
              <a:t> </a:t>
            </a:r>
            <a:r>
              <a:rPr dirty="0" err="1"/>
              <a:t>ஒளிவினை</a:t>
            </a:r>
            <a:r>
              <a:rPr dirty="0"/>
              <a:t> </a:t>
            </a:r>
            <a:r>
              <a:rPr dirty="0" err="1"/>
              <a:t>நிகழ்வில்</a:t>
            </a:r>
            <a:r>
              <a:rPr dirty="0"/>
              <a:t> </a:t>
            </a:r>
            <a:r>
              <a:rPr dirty="0" err="1"/>
              <a:t>பங்கு</a:t>
            </a:r>
            <a:r>
              <a:rPr dirty="0"/>
              <a:t> </a:t>
            </a:r>
            <a:r>
              <a:rPr dirty="0" err="1"/>
              <a:t>பெறுவது</a:t>
            </a:r>
            <a:r>
              <a:rPr dirty="0"/>
              <a:t> PS I </a:t>
            </a:r>
            <a:r>
              <a:rPr dirty="0" err="1"/>
              <a:t>மட்டும்</a:t>
            </a:r>
            <a:r>
              <a:rPr dirty="0"/>
              <a:t>, ஆ . </a:t>
            </a:r>
            <a:r>
              <a:rPr dirty="0" err="1"/>
              <a:t>சுழல்</a:t>
            </a:r>
            <a:r>
              <a:rPr dirty="0"/>
              <a:t> </a:t>
            </a:r>
            <a:r>
              <a:rPr dirty="0" err="1"/>
              <a:t>ஒளிபாஸ்பரிகரணத்தில்</a:t>
            </a:r>
            <a:r>
              <a:rPr dirty="0"/>
              <a:t> PS I </a:t>
            </a:r>
            <a:r>
              <a:rPr dirty="0" err="1"/>
              <a:t>மட்டும்</a:t>
            </a:r>
            <a:r>
              <a:rPr dirty="0"/>
              <a:t> </a:t>
            </a:r>
            <a:r>
              <a:rPr dirty="0" err="1"/>
              <a:t>பங்கேற்கிறது</a:t>
            </a:r>
            <a:r>
              <a:rPr dirty="0"/>
              <a:t>, இ.  </a:t>
            </a:r>
            <a:r>
              <a:rPr dirty="0" err="1"/>
              <a:t>சுழல்</a:t>
            </a:r>
            <a:r>
              <a:rPr dirty="0"/>
              <a:t> </a:t>
            </a:r>
            <a:r>
              <a:rPr dirty="0" err="1"/>
              <a:t>ஒளிபாஸ்பரிகரணத்தில்</a:t>
            </a:r>
            <a:r>
              <a:rPr dirty="0"/>
              <a:t> ATP </a:t>
            </a:r>
            <a:r>
              <a:rPr dirty="0" err="1"/>
              <a:t>மற்றும்</a:t>
            </a:r>
            <a:r>
              <a:rPr dirty="0"/>
              <a:t> NADPH2 </a:t>
            </a:r>
            <a:r>
              <a:rPr dirty="0" err="1"/>
              <a:t>உருவாகிறது</a:t>
            </a:r>
            <a:r>
              <a:rPr dirty="0"/>
              <a:t>, ஈ. </a:t>
            </a:r>
            <a:r>
              <a:rPr dirty="0" err="1"/>
              <a:t>ஸ்ட்ரோமா</a:t>
            </a:r>
            <a:r>
              <a:rPr dirty="0"/>
              <a:t> </a:t>
            </a:r>
            <a:r>
              <a:rPr dirty="0" err="1"/>
              <a:t>லாமெல்லாக்களில்</a:t>
            </a:r>
            <a:r>
              <a:rPr dirty="0"/>
              <a:t> PS II </a:t>
            </a:r>
            <a:r>
              <a:rPr dirty="0" err="1"/>
              <a:t>மற்றும்</a:t>
            </a:r>
            <a:r>
              <a:rPr dirty="0"/>
              <a:t> NADP </a:t>
            </a:r>
            <a:r>
              <a:rPr dirty="0" err="1"/>
              <a:t>காணப்படுவதில்லை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AIPMT - 2010</a:t>
            </a:r>
          </a:p>
          <a:p>
            <a:endParaRPr dirty="0"/>
          </a:p>
          <a:p>
            <a:r>
              <a:rPr dirty="0"/>
              <a:t>அ) அ </a:t>
            </a:r>
            <a:r>
              <a:rPr dirty="0" err="1"/>
              <a:t>மற்றும்</a:t>
            </a:r>
            <a:r>
              <a:rPr dirty="0"/>
              <a:t> ஆ</a:t>
            </a:r>
          </a:p>
          <a:p>
            <a:endParaRPr dirty="0"/>
          </a:p>
          <a:p>
            <a:r>
              <a:rPr dirty="0"/>
              <a:t>ஆ) ஆ </a:t>
            </a:r>
            <a:r>
              <a:rPr dirty="0" err="1"/>
              <a:t>மற்றும்</a:t>
            </a:r>
            <a:r>
              <a:rPr dirty="0"/>
              <a:t> இ</a:t>
            </a:r>
          </a:p>
          <a:p>
            <a:endParaRPr dirty="0"/>
          </a:p>
          <a:p>
            <a:r>
              <a:rPr dirty="0"/>
              <a:t>இ) இ </a:t>
            </a:r>
            <a:r>
              <a:rPr dirty="0" err="1"/>
              <a:t>மற்றும்</a:t>
            </a:r>
            <a:r>
              <a:rPr dirty="0"/>
              <a:t>  ஈ</a:t>
            </a:r>
          </a:p>
          <a:p>
            <a:endParaRPr dirty="0"/>
          </a:p>
          <a:p>
            <a:r>
              <a:rPr dirty="0"/>
              <a:t>ஈ) ஆ </a:t>
            </a:r>
            <a:r>
              <a:rPr dirty="0" err="1"/>
              <a:t>மற்றும்</a:t>
            </a:r>
            <a:r>
              <a:rPr dirty="0"/>
              <a:t>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39755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- 31  </a:t>
            </a:r>
            <a:r>
              <a:rPr dirty="0" err="1"/>
              <a:t>கீழ்க்கண்ட</a:t>
            </a:r>
            <a:r>
              <a:rPr dirty="0"/>
              <a:t> </a:t>
            </a:r>
            <a:r>
              <a:rPr dirty="0" err="1"/>
              <a:t>நான்கு</a:t>
            </a:r>
            <a:r>
              <a:rPr dirty="0"/>
              <a:t> </a:t>
            </a:r>
            <a:r>
              <a:rPr dirty="0" err="1"/>
              <a:t>கூற்றுகளில்</a:t>
            </a:r>
            <a:r>
              <a:rPr dirty="0"/>
              <a:t> </a:t>
            </a:r>
            <a:r>
              <a:rPr dirty="0" err="1"/>
              <a:t>எது</a:t>
            </a:r>
            <a:r>
              <a:rPr dirty="0"/>
              <a:t> </a:t>
            </a:r>
            <a:r>
              <a:rPr dirty="0" err="1"/>
              <a:t>சரியானது</a:t>
            </a:r>
            <a:r>
              <a:rPr dirty="0"/>
              <a:t> </a:t>
            </a:r>
            <a:r>
              <a:rPr dirty="0" err="1"/>
              <a:t>என</a:t>
            </a:r>
            <a:r>
              <a:rPr dirty="0"/>
              <a:t> </a:t>
            </a:r>
            <a:r>
              <a:rPr dirty="0" err="1"/>
              <a:t>கண்டறிக</a:t>
            </a:r>
            <a:r>
              <a:rPr dirty="0"/>
              <a:t>: அ. z </a:t>
            </a:r>
            <a:r>
              <a:rPr dirty="0" err="1"/>
              <a:t>வழி</a:t>
            </a:r>
            <a:r>
              <a:rPr dirty="0"/>
              <a:t> </a:t>
            </a:r>
            <a:r>
              <a:rPr dirty="0" err="1"/>
              <a:t>ஒளிவினை</a:t>
            </a:r>
            <a:r>
              <a:rPr dirty="0"/>
              <a:t> </a:t>
            </a:r>
            <a:r>
              <a:rPr dirty="0" err="1"/>
              <a:t>நிகழ்வில்</a:t>
            </a:r>
            <a:r>
              <a:rPr dirty="0"/>
              <a:t> </a:t>
            </a:r>
            <a:r>
              <a:rPr dirty="0" err="1"/>
              <a:t>பங்கு</a:t>
            </a:r>
            <a:r>
              <a:rPr dirty="0"/>
              <a:t> </a:t>
            </a:r>
            <a:r>
              <a:rPr dirty="0" err="1"/>
              <a:t>பெறுவது</a:t>
            </a:r>
            <a:r>
              <a:rPr dirty="0"/>
              <a:t> PS I </a:t>
            </a:r>
            <a:r>
              <a:rPr dirty="0" err="1"/>
              <a:t>மட்டும்</a:t>
            </a:r>
            <a:r>
              <a:rPr dirty="0"/>
              <a:t>, ஆ . </a:t>
            </a:r>
            <a:r>
              <a:rPr dirty="0" err="1"/>
              <a:t>சுழல்</a:t>
            </a:r>
            <a:r>
              <a:rPr dirty="0"/>
              <a:t> </a:t>
            </a:r>
            <a:r>
              <a:rPr dirty="0" err="1"/>
              <a:t>ஒளிபாஸ்பரிகரணத்தில்</a:t>
            </a:r>
            <a:r>
              <a:rPr dirty="0"/>
              <a:t> PS I </a:t>
            </a:r>
            <a:r>
              <a:rPr dirty="0" err="1"/>
              <a:t>மட்டும்</a:t>
            </a:r>
            <a:r>
              <a:rPr dirty="0"/>
              <a:t> </a:t>
            </a:r>
            <a:r>
              <a:rPr dirty="0" err="1"/>
              <a:t>பங்கேற்கிறது</a:t>
            </a:r>
            <a:r>
              <a:rPr dirty="0"/>
              <a:t>, இ.  </a:t>
            </a:r>
            <a:r>
              <a:rPr dirty="0" err="1"/>
              <a:t>சுழல்</a:t>
            </a:r>
            <a:r>
              <a:rPr dirty="0"/>
              <a:t> </a:t>
            </a:r>
            <a:r>
              <a:rPr dirty="0" err="1"/>
              <a:t>ஒளிபாஸ்பரிகரணத்தில்</a:t>
            </a:r>
            <a:r>
              <a:rPr dirty="0"/>
              <a:t> ATP </a:t>
            </a:r>
            <a:r>
              <a:rPr dirty="0" err="1"/>
              <a:t>மற்றும்</a:t>
            </a:r>
            <a:r>
              <a:rPr dirty="0"/>
              <a:t> NADPH2 </a:t>
            </a:r>
            <a:r>
              <a:rPr dirty="0" err="1"/>
              <a:t>உருவாகிறது</a:t>
            </a:r>
            <a:r>
              <a:rPr dirty="0"/>
              <a:t>, ஈ. </a:t>
            </a:r>
            <a:r>
              <a:rPr dirty="0" err="1"/>
              <a:t>ஸ்ட்ரோமா</a:t>
            </a:r>
            <a:r>
              <a:rPr dirty="0"/>
              <a:t> </a:t>
            </a:r>
            <a:r>
              <a:rPr dirty="0" err="1"/>
              <a:t>லாமெல்லாக்களில்</a:t>
            </a:r>
            <a:r>
              <a:rPr dirty="0"/>
              <a:t> PS II </a:t>
            </a:r>
            <a:r>
              <a:rPr dirty="0" err="1"/>
              <a:t>மற்றும்</a:t>
            </a:r>
            <a:r>
              <a:rPr dirty="0"/>
              <a:t> NADP </a:t>
            </a:r>
            <a:r>
              <a:rPr dirty="0" err="1"/>
              <a:t>காணப்படுவதில்லை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AIPMT - 2010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ஈ) ஆ </a:t>
            </a:r>
            <a:r>
              <a:rPr dirty="0" err="1"/>
              <a:t>மற்றும்</a:t>
            </a:r>
            <a:r>
              <a:rPr dirty="0"/>
              <a:t>  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r>
              <a:t>அ) 2 எலக்ட்ரான் 4 புரோட்டான் </a:t>
            </a:r>
          </a:p>
          <a:p>
            <a:endParaRPr/>
          </a:p>
          <a:p>
            <a:r>
              <a:t>ஆ) 4 எலக்ட்ரான் 4 புரோட்டான்</a:t>
            </a:r>
          </a:p>
          <a:p>
            <a:endParaRPr/>
          </a:p>
          <a:p>
            <a:r>
              <a:t>இ) 4 எலக்ட்ரான் 3 புரோட்டான்</a:t>
            </a:r>
          </a:p>
          <a:p>
            <a:endParaRPr/>
          </a:p>
          <a:p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- 32  ஒளிவினையின் ஒளியின் நீராற்பகுத்தலின் போது ஒரு நீர் மூலக்கூறிலிருந்து உருவாவது</a:t>
            </a:r>
          </a:p>
          <a:p>
            <a:endParaRPr/>
          </a:p>
          <a:p>
            <a:r>
              <a:t>Kerala CEE - 2007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2 எலக்ட்ரான் 2 புரோட்டான்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r>
              <a:t>அ) 400 - 700 nm</a:t>
            </a:r>
          </a:p>
          <a:p>
            <a:endParaRPr/>
          </a:p>
          <a:p>
            <a:r>
              <a:t>ஆ) 450 - 920 nm </a:t>
            </a:r>
          </a:p>
          <a:p>
            <a:endParaRPr/>
          </a:p>
          <a:p>
            <a:r>
              <a:t>இ) 340 - 450 nm </a:t>
            </a:r>
          </a:p>
          <a:p>
            <a:endParaRPr/>
          </a:p>
          <a:p>
            <a:r>
              <a:t>ஈ) 500 - 600 nm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- 33  ஒளிச்சேர்க்கையின் செயல்படு கதிர்வீச்சின் (PAR) அலைநீளத்தின் அளவு </a:t>
            </a:r>
          </a:p>
          <a:p>
            <a:endParaRPr/>
          </a:p>
          <a:p>
            <a:r>
              <a:t>AIPMT - 2005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400 - 700 nm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- 34  </a:t>
            </a:r>
            <a:r>
              <a:rPr dirty="0" err="1"/>
              <a:t>பாஸ்போ</a:t>
            </a:r>
            <a:r>
              <a:rPr dirty="0"/>
              <a:t> </a:t>
            </a:r>
            <a:r>
              <a:rPr dirty="0" err="1"/>
              <a:t>ஈனால்</a:t>
            </a:r>
            <a:r>
              <a:rPr dirty="0"/>
              <a:t> </a:t>
            </a:r>
            <a:r>
              <a:rPr dirty="0" err="1"/>
              <a:t>பைருவேட்</a:t>
            </a:r>
            <a:r>
              <a:rPr dirty="0"/>
              <a:t> (PEP) </a:t>
            </a:r>
            <a:r>
              <a:rPr dirty="0" err="1"/>
              <a:t>முதன்மை</a:t>
            </a:r>
            <a:r>
              <a:rPr dirty="0"/>
              <a:t> CO2 </a:t>
            </a:r>
            <a:r>
              <a:rPr dirty="0" err="1"/>
              <a:t>ஏற்பியாக</a:t>
            </a:r>
            <a:r>
              <a:rPr dirty="0"/>
              <a:t> </a:t>
            </a:r>
            <a:r>
              <a:rPr dirty="0" err="1"/>
              <a:t>செயல்படுவது</a:t>
            </a:r>
            <a:r>
              <a:rPr dirty="0"/>
              <a:t>. </a:t>
            </a:r>
            <a:r>
              <a:rPr dirty="0" err="1"/>
              <a:t>தாவரம்</a:t>
            </a:r>
            <a:r>
              <a:rPr dirty="0"/>
              <a:t> </a:t>
            </a:r>
          </a:p>
          <a:p>
            <a:endParaRPr dirty="0"/>
          </a:p>
          <a:p>
            <a:r>
              <a:rPr dirty="0"/>
              <a:t>NEET - 2017</a:t>
            </a:r>
          </a:p>
          <a:p>
            <a:endParaRPr dirty="0"/>
          </a:p>
          <a:p>
            <a:r>
              <a:rPr dirty="0"/>
              <a:t>அ) C3</a:t>
            </a:r>
          </a:p>
          <a:p>
            <a:endParaRPr dirty="0"/>
          </a:p>
          <a:p>
            <a:r>
              <a:rPr dirty="0"/>
              <a:t>ஆ) C4</a:t>
            </a:r>
          </a:p>
          <a:p>
            <a:endParaRPr dirty="0"/>
          </a:p>
          <a:p>
            <a:r>
              <a:rPr dirty="0"/>
              <a:t>இ) C2</a:t>
            </a:r>
          </a:p>
          <a:p>
            <a:endParaRPr dirty="0"/>
          </a:p>
          <a:p>
            <a:r>
              <a:rPr dirty="0"/>
              <a:t>ஈ) C3 </a:t>
            </a:r>
            <a:r>
              <a:rPr dirty="0" err="1"/>
              <a:t>மற்றும்</a:t>
            </a:r>
            <a:r>
              <a:rPr dirty="0"/>
              <a:t>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- 34  பாஸ்போ ஈனால் பைருவேட் (PEP) முதன்மை CO2 ஏற்பியாக செயல்படுவது. தாவரம்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  மின் - வேதி சரிவு வாட்டத்திற்கு எதிரான திசையில் அயனிகளும் மூலக்கூறுகளும் செல்வது</a:t>
            </a:r>
          </a:p>
          <a:p>
            <a:endParaRPr/>
          </a:p>
          <a:p>
            <a:r>
              <a:t>CBSE - 2000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ஆற்றல்சார் கடத்தல்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CO2 நிலைநிறுத்தத்திற்கான ஒளியின் செறிவூட்டல் 10% சூரிய ஒளியின் நிகழ்கிறது .</a:t>
            </a:r>
          </a:p>
          <a:p>
            <a:endParaRPr/>
          </a:p>
          <a:p>
            <a:r>
              <a:t>ஆ) கார்பன்டை ஆக்ஸைடு நிலைநிறுத்தம் வளிமண்டல CO2 அதிகரிப்பு 0.05% வரை அதிகரிக்கிறது.</a:t>
            </a:r>
          </a:p>
          <a:p>
            <a:endParaRPr/>
          </a:p>
          <a:p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  <a:p>
            <a:endParaRPr/>
          </a:p>
          <a:p>
            <a:r>
              <a:t>ஈ) தக்காளியானது ஒரு பசுமை இல்ல தாவரமாகும் CO2 செறிவு அதிகமான இடங்களில் விளைச்சல் அதிகரிக்கும்.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- 35  ஒளிச்சேர்க்கையை பாதிக்கும் காரணிகளுக்கான கூற்றுகளில் எது தவறான கூற்று 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ஒளிச்சேர்க்கை வீதம் அதிகரிப்பு C3 தாவரங்களில் அதிக வெப்பநிலையிலும் C4 தாவரங்களில் குறைந்த வெப்பநிலையிலும் நிகழ்கிறது.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C4</a:t>
            </a:r>
          </a:p>
          <a:p>
            <a:endParaRPr/>
          </a:p>
          <a:p>
            <a:r>
              <a:t>ஆ) CAM </a:t>
            </a:r>
          </a:p>
          <a:p>
            <a:endParaRPr/>
          </a:p>
          <a:p>
            <a:r>
              <a:t>இ) நைட்ரஜன் நிலைநிறுத்தி </a:t>
            </a:r>
          </a:p>
          <a:p>
            <a:endParaRPr/>
          </a:p>
          <a:p>
            <a:r>
              <a:t>ஈ) C3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- 36  உனது தோட்டத்தில் வளரும் ஒரு தாவரமானது ஒளிசுவாச இழப்பினை தவிர்க்கிறது. நீரை பயன்படுத்தும் திறன், அதிக வெப்பத்தில் அதிக ஒளிசேர்க்கை வீதம் மற்றும் அதிக நைட்ரஜன் பயன்படுத்தும் திறன் பெற்றுள்ள இத்தாவரத்தினை கண்டறிக.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C4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இரண்டு ஒளிஅமைப்புகள் ஓரே நேரத்தில் செயல்படுகிறது </a:t>
            </a:r>
          </a:p>
          <a:p>
            <a:endParaRPr/>
          </a:p>
          <a:p>
            <a:r>
              <a:t>ஆ) ஒளிபாஸ்பரிகரணம் மற்றும் சுழற்சி எலக்ட்ரான் கடத்தல் </a:t>
            </a:r>
          </a:p>
          <a:p>
            <a:endParaRPr/>
          </a:p>
          <a:p>
            <a:r>
              <a:t>இ) ஆக்ஸிஜனேற்ற பாஸ்பரிகரணம்</a:t>
            </a:r>
          </a:p>
          <a:p>
            <a:endParaRPr/>
          </a:p>
          <a:p>
            <a:r>
              <a:t>ஈ) ஒளிபாஸ்பரிகரணம் மற்றும் சுழலா எலக்ட்ரான் கடத்தல்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- 37  எமர்சன் மேம்படுத்தப்பட்ட விளைவு மற்றும் சிவப்பு வீழ்ச்சி இரண்டும் இதனை கண்டறிய தூண்டுகோலாய் இருந்தது.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இரண்டு ஒளிஅமைப்புகள் ஓரே நேரத்தில் செயல்படுகிறது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கிளைக்காலிசிஸ் </a:t>
            </a:r>
          </a:p>
          <a:p>
            <a:endParaRPr/>
          </a:p>
          <a:p>
            <a:r>
              <a:t>ஆ) கால்வின் சுழற்சி</a:t>
            </a:r>
          </a:p>
          <a:p>
            <a:endParaRPr/>
          </a:p>
          <a:p>
            <a:r>
              <a:t>இ) ஒளிச்சுவாசம் </a:t>
            </a:r>
          </a:p>
          <a:p>
            <a:endParaRPr/>
          </a:p>
          <a:p>
            <a:r>
              <a:t>ஈ)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- 38  C3 மற்றும் C4 தாவரங்களுக்கிடையே முக்கிய வேறுபாட்டினை உருவாக்கும் செயல்முறை 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ஒளிச்சுவாசம்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r>
              <a:t>அ) தைலகாய்டு உள் இடைவெளி </a:t>
            </a:r>
          </a:p>
          <a:p>
            <a:endParaRPr/>
          </a:p>
          <a:p>
            <a:r>
              <a:t>ஆ) சவ்வுகளுக்கு இடைப்பட்ட இடைவெளி </a:t>
            </a:r>
          </a:p>
          <a:p>
            <a:endParaRPr/>
          </a:p>
          <a:p>
            <a:r>
              <a:t>இ) ஏற்பி கூட்டமைப்பு </a:t>
            </a:r>
          </a:p>
          <a:p>
            <a:endParaRPr/>
          </a:p>
          <a:p>
            <a:r>
              <a:t>ஈ) ஸ்ட்ரோமா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- 39  பசுங்கணிகத்தில் அதிக எண்ணிக்கையிலான புரோட்டான்கள் காணப்படுவது</a:t>
            </a:r>
          </a:p>
          <a:p>
            <a:endParaRPr/>
          </a:p>
          <a:p>
            <a:r>
              <a:t>NEET Phase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தைலகாய்டு உள் இடைவெளி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r>
              <a:t>P.M.T. Kerela - 2001</a:t>
            </a:r>
          </a:p>
          <a:p>
            <a:endParaRPr/>
          </a:p>
          <a:p>
            <a:r>
              <a:t>அ) வெளிச்சவ்வூடுபரவல் - பிளாஸ்மா சிதைவு மீட்சி - தற்காலிக மற்றும் நிரந்தர வாடல்</a:t>
            </a:r>
          </a:p>
          <a:p>
            <a:endParaRPr/>
          </a:p>
          <a:p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  <a:p>
            <a:endParaRPr/>
          </a:p>
          <a:p>
            <a:r>
              <a:t>இ) உட்சவ்வூடுபரவல் - பிளாஸ்மா சிதைவு  - தற்காலிக மற்றும் நிரந்தர வாடல் </a:t>
            </a:r>
          </a:p>
          <a:p>
            <a:endParaRPr/>
          </a:p>
          <a:p>
            <a:r>
              <a:t>ஈ) வெளிச்சவ்வூடுபரவல் - பிளாஸ்மா சிதைவு மீட்சி - பிளாஸ்மாசிதைவு - தற்காலிக மற்றும் நிரந்தர வாடல்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என்ன?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r>
              <a:t>அ) தளப்பொருளிலிருந்து பாஸ்பேட் தொகுதி ADP க்கு மாற்றப்பட்டு ATP உருவாகிறது </a:t>
            </a:r>
          </a:p>
          <a:p>
            <a:endParaRPr/>
          </a:p>
          <a:p>
            <a:r>
              <a:t>ஆ) ATP யில் பாஸ்பேட் தொகுதி ஆக்ஸிஜனேற்றமடைதல் </a:t>
            </a:r>
          </a:p>
          <a:p>
            <a:endParaRPr/>
          </a:p>
          <a:p>
            <a:r>
              <a:t>இ) ATP யில் பாஸ்பேட் தொகுதி சேர்க்கப்படுதல் </a:t>
            </a:r>
          </a:p>
          <a:p>
            <a:endParaRPr/>
          </a:p>
          <a:p>
            <a:r>
              <a:t>ஈ) தளப்பொருள் ஆக்ஸிஜனேற்றத்தின் போது எலக்ட்ரான்களில் வெளியேறும்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- 40  ஆக்ஸிஜனேற்ற பாஸ்பரிகரணம் என்பது என்ன?</a:t>
            </a:r>
          </a:p>
          <a:p>
            <a:endParaRPr/>
          </a:p>
          <a:p>
            <a:r>
              <a:t>NEET - 2016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தளப்பொருள் ஆக்ஸிஜனேற்றத்தின் போது எலக்ட்ரான்களில் வெளியேறும் ஆற்றலைப் பயன்படுத்தி ATP உருவாகிறது.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r>
              <a:t>NEET  - 2013, 2016</a:t>
            </a:r>
          </a:p>
          <a:p>
            <a:endParaRPr/>
          </a:p>
          <a:p>
            <a:r>
              <a:t>அ) குளுக்கோஸ்-6-பாஸ்பேட் </a:t>
            </a:r>
          </a:p>
          <a:p>
            <a:endParaRPr/>
          </a:p>
          <a:p>
            <a:r>
              <a:t>ஆ) ப்ரக்டோஸ்-1,6-பிஸ்பாஸ்பேட்</a:t>
            </a:r>
          </a:p>
          <a:p>
            <a:endParaRPr/>
          </a:p>
          <a:p>
            <a:r>
              <a:t>இ) பைருவிக்அமிலம் </a:t>
            </a:r>
          </a:p>
          <a:p>
            <a:endParaRPr/>
          </a:p>
          <a:p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- 41  கொழுப்பு, கார்போஹைட்ரேட்கள் மற்றும் புரதங்களின் சுவாசித்தல் வழி உடைதலுக்கு எந்த உயிரி மூலக்கூறு பொதுவானது?</a:t>
            </a:r>
          </a:p>
          <a:p>
            <a:endParaRPr/>
          </a:p>
          <a:p>
            <a:r>
              <a:t>NEET  - 2013, 2016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அசிட்டைல்CoA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 பொருத்தவரை எது தவறான கூற்று?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r>
              <a:t>அ) இந்த சுழற்சியில் ஒரு புள்ளியில் FAD வானது FADH2வாக ஒடுக்கமடைகிறது </a:t>
            </a:r>
          </a:p>
          <a:p>
            <a:endParaRPr/>
          </a:p>
          <a:p>
            <a:r>
              <a:t>ஆ) சக்சினைல் CoA சக்சினிக் அமிலமாக மாறும்போது GTP என்ற மூலக்கூறு உருவாகிறது</a:t>
            </a:r>
          </a:p>
          <a:p>
            <a:endParaRPr/>
          </a:p>
          <a:p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 அமிலம் உருவாகிறது </a:t>
            </a:r>
          </a:p>
          <a:p>
            <a:endParaRPr/>
          </a:p>
          <a:p>
            <a:r>
              <a:t>ஈ) இந்த சுழற்சியில் மூன்று இடங்களில் NAD+ ஆனது NADH+ H+ ஆக ஒடுக்கமடைகிறது.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- 42  கிரப்ஸ் சுழற்சியை பொருத்தவரை எது தவறான கூற்று?</a:t>
            </a:r>
          </a:p>
          <a:p>
            <a:endParaRPr/>
          </a:p>
          <a:p>
            <a:r>
              <a:t>NEET - 2017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இந்த சுழற்சியில் அசிட்டைல் தொகுதியுடன் (அசிட்டைல் CoA) பைருவிக் அமிலத்துடன் இணைந்து சிட்ரிக் அமிலம் உருவாகிறது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41784"/>
            <a:ext cx="73152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- 43  </a:t>
            </a:r>
            <a:r>
              <a:rPr dirty="0" err="1"/>
              <a:t>காற்று</a:t>
            </a:r>
            <a:r>
              <a:rPr dirty="0"/>
              <a:t>  </a:t>
            </a:r>
            <a:r>
              <a:rPr dirty="0" err="1"/>
              <a:t>சுவாசித்தலின்போது</a:t>
            </a:r>
            <a:r>
              <a:rPr dirty="0"/>
              <a:t> </a:t>
            </a:r>
            <a:r>
              <a:rPr dirty="0" err="1"/>
              <a:t>இந்த</a:t>
            </a:r>
            <a:r>
              <a:rPr dirty="0"/>
              <a:t> </a:t>
            </a:r>
            <a:r>
              <a:rPr dirty="0" err="1"/>
              <a:t>வரைபடத்தில்</a:t>
            </a:r>
            <a:br>
              <a:rPr dirty="0"/>
            </a:br>
            <a:r>
              <a:rPr dirty="0" err="1"/>
              <a:t>உள்ள</a:t>
            </a:r>
            <a:r>
              <a:rPr dirty="0"/>
              <a:t> </a:t>
            </a:r>
            <a:r>
              <a:rPr dirty="0" err="1"/>
              <a:t>பெட்டியானது</a:t>
            </a:r>
            <a:r>
              <a:rPr dirty="0"/>
              <a:t> </a:t>
            </a:r>
            <a:r>
              <a:rPr dirty="0" err="1"/>
              <a:t>மூன்று</a:t>
            </a:r>
            <a:r>
              <a:rPr dirty="0"/>
              <a:t> </a:t>
            </a:r>
            <a:r>
              <a:rPr dirty="0" err="1"/>
              <a:t>முக்கிய</a:t>
            </a:r>
            <a:br>
              <a:rPr dirty="0"/>
            </a:br>
            <a:r>
              <a:rPr dirty="0" err="1"/>
              <a:t>உயிரிவழித்தடத்தினை</a:t>
            </a:r>
            <a:r>
              <a:rPr dirty="0"/>
              <a:t> </a:t>
            </a:r>
            <a:r>
              <a:rPr dirty="0" err="1"/>
              <a:t>குறிக்கிறது</a:t>
            </a:r>
            <a:r>
              <a:rPr dirty="0"/>
              <a:t> </a:t>
            </a:r>
            <a:r>
              <a:rPr dirty="0" err="1"/>
              <a:t>மற்றும்</a:t>
            </a:r>
            <a:br>
              <a:rPr dirty="0"/>
            </a:br>
            <a:r>
              <a:rPr dirty="0" err="1"/>
              <a:t>அம்புக்குறி</a:t>
            </a:r>
            <a:r>
              <a:rPr dirty="0"/>
              <a:t> </a:t>
            </a:r>
            <a:r>
              <a:rPr dirty="0" err="1"/>
              <a:t>நிகரவினை</a:t>
            </a:r>
            <a:r>
              <a:rPr dirty="0"/>
              <a:t> </a:t>
            </a:r>
            <a:r>
              <a:rPr dirty="0" err="1"/>
              <a:t>அல்லது</a:t>
            </a:r>
            <a:r>
              <a:rPr dirty="0"/>
              <a:t> </a:t>
            </a:r>
            <a:r>
              <a:rPr dirty="0" err="1"/>
              <a:t>விளைபொருளை</a:t>
            </a:r>
            <a:br>
              <a:rPr dirty="0"/>
            </a:br>
            <a:r>
              <a:rPr dirty="0" err="1"/>
              <a:t>குறிக்கிறது</a:t>
            </a:r>
            <a:endParaRPr dirty="0"/>
          </a:p>
          <a:p>
            <a:endParaRPr dirty="0"/>
          </a:p>
          <a:p>
            <a:r>
              <a:rPr dirty="0"/>
              <a:t>NEET - 2013</a:t>
            </a:r>
          </a:p>
          <a:p>
            <a:endParaRPr dirty="0"/>
          </a:p>
          <a:p>
            <a:r>
              <a:rPr dirty="0"/>
              <a:t>அ) ATP</a:t>
            </a:r>
          </a:p>
          <a:p>
            <a:endParaRPr dirty="0"/>
          </a:p>
          <a:p>
            <a:r>
              <a:rPr dirty="0"/>
              <a:t>ஆ) H2O</a:t>
            </a:r>
          </a:p>
          <a:p>
            <a:endParaRPr dirty="0"/>
          </a:p>
          <a:p>
            <a:r>
              <a:rPr dirty="0"/>
              <a:t>இ) FAD (</a:t>
            </a:r>
            <a:r>
              <a:rPr dirty="0" err="1"/>
              <a:t>அல்லது</a:t>
            </a:r>
            <a:r>
              <a:rPr dirty="0"/>
              <a:t>) FADH2</a:t>
            </a:r>
          </a:p>
          <a:p>
            <a:endParaRPr dirty="0"/>
          </a:p>
          <a:p>
            <a:r>
              <a:rPr dirty="0"/>
              <a:t>ஈ) NADH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EC624-26BD-456C-B24B-753163C0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53" y="2618954"/>
            <a:ext cx="5037947" cy="2777574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49086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rPr dirty="0"/>
              <a:t>Q - 43  </a:t>
            </a:r>
            <a:r>
              <a:rPr dirty="0" err="1"/>
              <a:t>காற்று</a:t>
            </a:r>
            <a:r>
              <a:rPr dirty="0"/>
              <a:t>  </a:t>
            </a:r>
            <a:r>
              <a:rPr dirty="0" err="1"/>
              <a:t>சுவாசித்தலின்போது</a:t>
            </a:r>
            <a:r>
              <a:rPr dirty="0"/>
              <a:t> </a:t>
            </a:r>
            <a:r>
              <a:rPr dirty="0" err="1"/>
              <a:t>இந்த</a:t>
            </a:r>
            <a:r>
              <a:rPr dirty="0"/>
              <a:t> </a:t>
            </a:r>
            <a:r>
              <a:rPr dirty="0" err="1"/>
              <a:t>வரைபடத்தில்</a:t>
            </a:r>
            <a:br>
              <a:rPr dirty="0"/>
            </a:br>
            <a:r>
              <a:rPr dirty="0" err="1"/>
              <a:t>உள்ள</a:t>
            </a:r>
            <a:r>
              <a:rPr dirty="0"/>
              <a:t> </a:t>
            </a:r>
            <a:r>
              <a:rPr dirty="0" err="1"/>
              <a:t>பெட்டியானது</a:t>
            </a:r>
            <a:r>
              <a:rPr dirty="0"/>
              <a:t> </a:t>
            </a:r>
            <a:r>
              <a:rPr dirty="0" err="1"/>
              <a:t>மூன்று</a:t>
            </a:r>
            <a:r>
              <a:rPr dirty="0"/>
              <a:t> </a:t>
            </a:r>
            <a:r>
              <a:rPr dirty="0" err="1"/>
              <a:t>முக்கிய</a:t>
            </a:r>
            <a:br>
              <a:rPr dirty="0"/>
            </a:br>
            <a:r>
              <a:rPr dirty="0" err="1"/>
              <a:t>உயிரிவழித்தடத்தினை</a:t>
            </a:r>
            <a:r>
              <a:rPr dirty="0"/>
              <a:t> </a:t>
            </a:r>
            <a:r>
              <a:rPr dirty="0" err="1"/>
              <a:t>குறிக்கிறது</a:t>
            </a:r>
            <a:r>
              <a:rPr dirty="0"/>
              <a:t> </a:t>
            </a:r>
            <a:r>
              <a:rPr dirty="0" err="1"/>
              <a:t>மற்றும்</a:t>
            </a:r>
            <a:br>
              <a:rPr dirty="0"/>
            </a:br>
            <a:r>
              <a:rPr dirty="0" err="1"/>
              <a:t>அம்புக்குறி</a:t>
            </a:r>
            <a:r>
              <a:rPr dirty="0"/>
              <a:t> </a:t>
            </a:r>
            <a:r>
              <a:rPr dirty="0" err="1"/>
              <a:t>நிகரவினை</a:t>
            </a:r>
            <a:r>
              <a:rPr dirty="0"/>
              <a:t> </a:t>
            </a:r>
            <a:r>
              <a:rPr dirty="0" err="1"/>
              <a:t>அல்லது</a:t>
            </a:r>
            <a:r>
              <a:rPr dirty="0"/>
              <a:t> </a:t>
            </a:r>
            <a:r>
              <a:rPr dirty="0" err="1"/>
              <a:t>விளைபொருளை</a:t>
            </a:r>
            <a:br>
              <a:rPr dirty="0"/>
            </a:br>
            <a:r>
              <a:rPr dirty="0" err="1"/>
              <a:t>குறிக்கிறது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NEET - 2013</a:t>
            </a:r>
          </a:p>
          <a:p>
            <a:endParaRPr dirty="0"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rPr dirty="0"/>
              <a:t>அ) ATP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F7D26-637E-4EAD-813B-B8B0379B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168" y="2677886"/>
            <a:ext cx="5037947" cy="2777574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r>
              <a:t>அ) கிளைக்காலைசிஸ்</a:t>
            </a:r>
          </a:p>
          <a:p>
            <a:endParaRPr/>
          </a:p>
          <a:p>
            <a:r>
              <a:t>ஆ) நொதித்தல் </a:t>
            </a:r>
          </a:p>
          <a:p>
            <a:endParaRPr/>
          </a:p>
          <a:p>
            <a:r>
              <a:t>இ) காற்று சுவாசித்தல் </a:t>
            </a:r>
          </a:p>
          <a:p>
            <a:endParaRPr/>
          </a:p>
          <a:p>
            <a:r>
              <a:t>ஈ) ஒளி சுவாசித்தல்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- 44  வளர்சிதை மாற்றத்தின் போது தளப்பொருள் ஆக்ஸிஜனேற்றத்தின் வெளியேறும் ஆற்றலை எலக்ட்ரான் ஏற்கும் நிகழ்விற்கு பெயர் </a:t>
            </a:r>
          </a:p>
          <a:p>
            <a:endParaRPr/>
          </a:p>
          <a:p>
            <a:r>
              <a:t>AIPMT - 2010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நொதித்தல்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  வாடல் ஏற்படும் நிகழ்வின்  சரியான வரிசை.</a:t>
            </a:r>
          </a:p>
          <a:p>
            <a:endParaRPr/>
          </a:p>
          <a:p>
            <a:r>
              <a:t>P.M.T. Kerela - 2001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வெளிச்சவ்வூடுபரவல் - பிளாஸ்மாசிதைவு  - தற்காலிக மற்றும் நிரந்தர வாடல்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r>
              <a:t>அ) மாலிக்அமிலம் , அசிட்டைல் இணைநொதி </a:t>
            </a:r>
          </a:p>
          <a:p>
            <a:endParaRPr/>
          </a:p>
          <a:p>
            <a:r>
              <a:t>ஆ) ஆக்சலோ அசிட்டிக் அமிலம், அசிட்டைல் இணைநொதி </a:t>
            </a:r>
          </a:p>
          <a:p>
            <a:endParaRPr/>
          </a:p>
          <a:p>
            <a:r>
              <a:t>இ) சக்சினிக் அமிலம், பைருவிக் அமிலம் </a:t>
            </a:r>
          </a:p>
          <a:p>
            <a:endParaRPr/>
          </a:p>
          <a:p>
            <a:r>
              <a:t>ஈ) பியுமாரிக்அமிலம், பைருவிக் அமிலம்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- 45  கிரப்ஸ் சுழற்சி ஆறு கார்பன் கொண்ட சேர்மம் உருவாவதற்கு 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ஆ) ஆக்சலோ அசிட்டிக் அமிலம், அசிட்டைல் இணைநொதி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என்ன நிகழ்கிறது?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r>
              <a:t>அ) ஆற்றல் பயன்படுத்தப்படுகிறது </a:t>
            </a:r>
          </a:p>
          <a:p>
            <a:endParaRPr/>
          </a:p>
          <a:p>
            <a:r>
              <a:t>ஆ) ஆற்றல் ADP வடிவத்தில் சேமிக்கப்படுகிறது </a:t>
            </a:r>
          </a:p>
          <a:p>
            <a:endParaRPr/>
          </a:p>
          <a:p>
            <a:r>
              <a:t>இ) ஆற்றல் ATP வடிவத்தில் வெளியிடப்படுகிறது மற்றும் சேமிக்கப்படுகிறது </a:t>
            </a:r>
          </a:p>
          <a:p>
            <a:endParaRPr/>
          </a:p>
          <a:p>
            <a:r>
              <a:t>ஈ) ஆற்றல் ஒரு போதும் வெளியிடப்படுவதில்லை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- 46  சுவாசித்தல் என்ற வினையில் என்ன நிகழ்கிறது?</a:t>
            </a:r>
          </a:p>
          <a:p>
            <a:endParaRPr/>
          </a:p>
          <a:p>
            <a:r>
              <a:t>CPMT - 1980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ஆற்றல் ATP வடிவத்தில் வெளியிடப்படுகிறது மற்றும் சேமிக்கப்படுகிறது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எனப்படுவது?</a:t>
            </a:r>
          </a:p>
          <a:p>
            <a:endParaRPr/>
          </a:p>
          <a:p>
            <a:r>
              <a:t>CPMT - 1984</a:t>
            </a:r>
          </a:p>
          <a:p>
            <a:endParaRPr/>
          </a:p>
          <a:p>
            <a:r>
              <a:t>அ) கிளைக்காலைசிஸ் </a:t>
            </a:r>
          </a:p>
          <a:p>
            <a:endParaRPr/>
          </a:p>
          <a:p>
            <a:r>
              <a:t>ஆ) கிரப்ஸ் சுழற்சி </a:t>
            </a:r>
          </a:p>
          <a:p>
            <a:endParaRPr/>
          </a:p>
          <a:p>
            <a:r>
              <a:t>இ) ட்ரைகார்பாக்ஸிலிக் அமிலசுழற்சி</a:t>
            </a:r>
          </a:p>
          <a:p>
            <a:endParaRPr/>
          </a:p>
          <a:p>
            <a:r>
              <a:t>ஈ) ஆக்ஸிஜனேற்ற பாஸ்பரிகரணம்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- 47  காற்று மற்றும் காற்றிலா சுவாசித்தலில் பொதுவான நிலை எனப்படுவது?</a:t>
            </a:r>
          </a:p>
          <a:p>
            <a:endParaRPr/>
          </a:p>
          <a:p>
            <a:r>
              <a:t>CPMT - 1984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அ) கிளைக்காலைசிஸ்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 எங்கு நடைபெறுகிறது?</a:t>
            </a:r>
          </a:p>
          <a:p>
            <a:endParaRPr/>
          </a:p>
          <a:p>
            <a:r>
              <a:t>AIIMS - 1984</a:t>
            </a:r>
          </a:p>
          <a:p>
            <a:endParaRPr/>
          </a:p>
          <a:p>
            <a:r>
              <a:t>அ) உட்கூழ்மம்</a:t>
            </a:r>
          </a:p>
          <a:p>
            <a:endParaRPr/>
          </a:p>
          <a:p>
            <a:r>
              <a:t>ஆ) மைட்டோகாண்ட்ரிய வெளிச்சவ்வு </a:t>
            </a:r>
          </a:p>
          <a:p>
            <a:endParaRPr/>
          </a:p>
          <a:p>
            <a:r>
              <a:t>இ) மைட்டோகாண்ட்ரிய உட்சவ்வு </a:t>
            </a:r>
          </a:p>
          <a:p>
            <a:endParaRPr/>
          </a:p>
          <a:p>
            <a:r>
              <a:t>ஈ) இவற்றில் எதுவுமில்லை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- 48  ATP உற்பத்தி எங்கு நடைபெறுகிறது?</a:t>
            </a:r>
          </a:p>
          <a:p>
            <a:endParaRPr/>
          </a:p>
          <a:p>
            <a:r>
              <a:t>AIIMS - 1984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இ) மைட்டோகாண்ட்ரிய உட்சவ்வு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உள்ளது?</a:t>
            </a:r>
          </a:p>
          <a:p>
            <a:endParaRPr/>
          </a:p>
          <a:p>
            <a:r>
              <a:t>AIIMS - 1989</a:t>
            </a:r>
          </a:p>
          <a:p>
            <a:endParaRPr/>
          </a:p>
          <a:p>
            <a:r>
              <a:t>அ) சிட்ரிக் அமிலம் </a:t>
            </a:r>
          </a:p>
          <a:p>
            <a:endParaRPr/>
          </a:p>
          <a:p>
            <a:r>
              <a:t>ஆ) பியூமாரிக் அமிலம் </a:t>
            </a:r>
          </a:p>
          <a:p>
            <a:endParaRPr/>
          </a:p>
          <a:p>
            <a:r>
              <a:t>இ) ஆக்சலோசக்சினிக் அமிலம் </a:t>
            </a:r>
          </a:p>
          <a:p>
            <a:endParaRPr/>
          </a:p>
          <a:p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57200"/>
            <a:ext cx="9144000" cy="45720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>
                <a:latin typeface="Calibri"/>
              </a:rPr>
              <a:t>தாவர செயலியல்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400" b="1">
                <a:solidFill>
                  <a:srgbClr val="FF0000"/>
                </a:solidFill>
                <a:latin typeface="Calibri"/>
              </a:defRPr>
            </a:pPr>
            <a:r>
              <a:t>Q - 49  கிரப்ஸ் சுழற்சியில் உள்ள எந்த 5-கார்பன் கரிமசேர்மம் N2 வளர்சிதை மாற்றத்தில் முக்கிய சேர்மமாக உள்ளது?</a:t>
            </a:r>
          </a:p>
          <a:p>
            <a:endParaRPr/>
          </a:p>
          <a:p>
            <a:r>
              <a:t>AIIMS - 1989</a:t>
            </a:r>
          </a:p>
          <a:p>
            <a:endParaRPr/>
          </a:p>
          <a:p>
            <a:pPr>
              <a:defRPr sz="2400" b="1">
                <a:solidFill>
                  <a:srgbClr val="006400"/>
                </a:solidFill>
                <a:latin typeface="Calibri"/>
              </a:defRPr>
            </a:pPr>
            <a:r>
              <a:t>ஈ) கீட்டோகுளுட்டாரிக் அமிலம்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4686</Words>
  <Application>Microsoft Office PowerPoint</Application>
  <PresentationFormat>On-screen Show (4:3)</PresentationFormat>
  <Paragraphs>1388</Paragraphs>
  <Slides>127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1" baseType="lpstr">
      <vt:lpstr>Arial</vt:lpstr>
      <vt:lpstr>Calibri</vt:lpstr>
      <vt:lpstr>Latha</vt:lpstr>
      <vt:lpstr>Office Theme</vt:lpstr>
      <vt:lpstr>தாவர செயலியல்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தாவர செயலியல்</dc:title>
  <dc:subject/>
  <dc:creator>venkatasubban</dc:creator>
  <cp:keywords/>
  <dc:description>generated using python-pptx</dc:description>
  <cp:lastModifiedBy>venkatasubban</cp:lastModifiedBy>
  <cp:revision>17</cp:revision>
  <dcterms:created xsi:type="dcterms:W3CDTF">2013-01-27T09:14:16Z</dcterms:created>
  <dcterms:modified xsi:type="dcterms:W3CDTF">2020-08-28T00:11:28Z</dcterms:modified>
  <cp:category/>
</cp:coreProperties>
</file>