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CEF9E2-690B-4F71-9D5A-EDB921E22EDF}"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AC309-58BA-4F7C-A2B1-72D719AF7563}" type="slidenum">
              <a:rPr lang="en-IN" smtClean="0"/>
              <a:t>‹#›</a:t>
            </a:fld>
            <a:endParaRPr lang="en-IN"/>
          </a:p>
        </p:txBody>
      </p:sp>
    </p:spTree>
    <p:extLst>
      <p:ext uri="{BB962C8B-B14F-4D97-AF65-F5344CB8AC3E}">
        <p14:creationId xmlns:p14="http://schemas.microsoft.com/office/powerpoint/2010/main" val="154394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EF9E2-690B-4F71-9D5A-EDB921E22EDF}"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CAC309-58BA-4F7C-A2B1-72D719AF7563}" type="slidenum">
              <a:rPr lang="en-IN" smtClean="0"/>
              <a:t>‹#›</a:t>
            </a:fld>
            <a:endParaRPr lang="en-IN"/>
          </a:p>
        </p:txBody>
      </p:sp>
    </p:spTree>
    <p:extLst>
      <p:ext uri="{BB962C8B-B14F-4D97-AF65-F5344CB8AC3E}">
        <p14:creationId xmlns:p14="http://schemas.microsoft.com/office/powerpoint/2010/main" val="235474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EF9E2-690B-4F71-9D5A-EDB921E22EDF}"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CAC309-58BA-4F7C-A2B1-72D719AF7563}" type="slidenum">
              <a:rPr lang="en-IN" smtClean="0"/>
              <a:t>‹#›</a:t>
            </a:fld>
            <a:endParaRPr lang="en-IN"/>
          </a:p>
        </p:txBody>
      </p:sp>
    </p:spTree>
    <p:extLst>
      <p:ext uri="{BB962C8B-B14F-4D97-AF65-F5344CB8AC3E}">
        <p14:creationId xmlns:p14="http://schemas.microsoft.com/office/powerpoint/2010/main" val="3583356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EF9E2-690B-4F71-9D5A-EDB921E22EDF}"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CAC309-58BA-4F7C-A2B1-72D719AF7563}"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3991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EF9E2-690B-4F71-9D5A-EDB921E22EDF}"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CAC309-58BA-4F7C-A2B1-72D719AF7563}" type="slidenum">
              <a:rPr lang="en-IN" smtClean="0"/>
              <a:t>‹#›</a:t>
            </a:fld>
            <a:endParaRPr lang="en-IN"/>
          </a:p>
        </p:txBody>
      </p:sp>
    </p:spTree>
    <p:extLst>
      <p:ext uri="{BB962C8B-B14F-4D97-AF65-F5344CB8AC3E}">
        <p14:creationId xmlns:p14="http://schemas.microsoft.com/office/powerpoint/2010/main" val="2656859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CEF9E2-690B-4F71-9D5A-EDB921E22EDF}"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CAC309-58BA-4F7C-A2B1-72D719AF7563}" type="slidenum">
              <a:rPr lang="en-IN" smtClean="0"/>
              <a:t>‹#›</a:t>
            </a:fld>
            <a:endParaRPr lang="en-IN"/>
          </a:p>
        </p:txBody>
      </p:sp>
    </p:spTree>
    <p:extLst>
      <p:ext uri="{BB962C8B-B14F-4D97-AF65-F5344CB8AC3E}">
        <p14:creationId xmlns:p14="http://schemas.microsoft.com/office/powerpoint/2010/main" val="1612857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CEF9E2-690B-4F71-9D5A-EDB921E22EDF}"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CAC309-58BA-4F7C-A2B1-72D719AF7563}" type="slidenum">
              <a:rPr lang="en-IN" smtClean="0"/>
              <a:t>‹#›</a:t>
            </a:fld>
            <a:endParaRPr lang="en-IN"/>
          </a:p>
        </p:txBody>
      </p:sp>
    </p:spTree>
    <p:extLst>
      <p:ext uri="{BB962C8B-B14F-4D97-AF65-F5344CB8AC3E}">
        <p14:creationId xmlns:p14="http://schemas.microsoft.com/office/powerpoint/2010/main" val="2187698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EF9E2-690B-4F71-9D5A-EDB921E22EDF}"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AC309-58BA-4F7C-A2B1-72D719AF7563}" type="slidenum">
              <a:rPr lang="en-IN" smtClean="0"/>
              <a:t>‹#›</a:t>
            </a:fld>
            <a:endParaRPr lang="en-IN"/>
          </a:p>
        </p:txBody>
      </p:sp>
    </p:spTree>
    <p:extLst>
      <p:ext uri="{BB962C8B-B14F-4D97-AF65-F5344CB8AC3E}">
        <p14:creationId xmlns:p14="http://schemas.microsoft.com/office/powerpoint/2010/main" val="397736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EF9E2-690B-4F71-9D5A-EDB921E22EDF}"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AC309-58BA-4F7C-A2B1-72D719AF7563}" type="slidenum">
              <a:rPr lang="en-IN" smtClean="0"/>
              <a:t>‹#›</a:t>
            </a:fld>
            <a:endParaRPr lang="en-IN"/>
          </a:p>
        </p:txBody>
      </p:sp>
    </p:spTree>
    <p:extLst>
      <p:ext uri="{BB962C8B-B14F-4D97-AF65-F5344CB8AC3E}">
        <p14:creationId xmlns:p14="http://schemas.microsoft.com/office/powerpoint/2010/main" val="173002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EF9E2-690B-4F71-9D5A-EDB921E22EDF}"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AC309-58BA-4F7C-A2B1-72D719AF7563}" type="slidenum">
              <a:rPr lang="en-IN" smtClean="0"/>
              <a:t>‹#›</a:t>
            </a:fld>
            <a:endParaRPr lang="en-IN"/>
          </a:p>
        </p:txBody>
      </p:sp>
    </p:spTree>
    <p:extLst>
      <p:ext uri="{BB962C8B-B14F-4D97-AF65-F5344CB8AC3E}">
        <p14:creationId xmlns:p14="http://schemas.microsoft.com/office/powerpoint/2010/main" val="1662877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CEF9E2-690B-4F71-9D5A-EDB921E22EDF}"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CAC309-58BA-4F7C-A2B1-72D719AF7563}" type="slidenum">
              <a:rPr lang="en-IN" smtClean="0"/>
              <a:t>‹#›</a:t>
            </a:fld>
            <a:endParaRPr lang="en-IN"/>
          </a:p>
        </p:txBody>
      </p:sp>
    </p:spTree>
    <p:extLst>
      <p:ext uri="{BB962C8B-B14F-4D97-AF65-F5344CB8AC3E}">
        <p14:creationId xmlns:p14="http://schemas.microsoft.com/office/powerpoint/2010/main" val="112223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CEF9E2-690B-4F71-9D5A-EDB921E22EDF}"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CAC309-58BA-4F7C-A2B1-72D719AF7563}" type="slidenum">
              <a:rPr lang="en-IN" smtClean="0"/>
              <a:t>‹#›</a:t>
            </a:fld>
            <a:endParaRPr lang="en-IN"/>
          </a:p>
        </p:txBody>
      </p:sp>
    </p:spTree>
    <p:extLst>
      <p:ext uri="{BB962C8B-B14F-4D97-AF65-F5344CB8AC3E}">
        <p14:creationId xmlns:p14="http://schemas.microsoft.com/office/powerpoint/2010/main" val="4088528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CEF9E2-690B-4F71-9D5A-EDB921E22EDF}"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CAC309-58BA-4F7C-A2B1-72D719AF7563}" type="slidenum">
              <a:rPr lang="en-IN" smtClean="0"/>
              <a:t>‹#›</a:t>
            </a:fld>
            <a:endParaRPr lang="en-IN"/>
          </a:p>
        </p:txBody>
      </p:sp>
    </p:spTree>
    <p:extLst>
      <p:ext uri="{BB962C8B-B14F-4D97-AF65-F5344CB8AC3E}">
        <p14:creationId xmlns:p14="http://schemas.microsoft.com/office/powerpoint/2010/main" val="181769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CEF9E2-690B-4F71-9D5A-EDB921E22EDF}"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CAC309-58BA-4F7C-A2B1-72D719AF7563}" type="slidenum">
              <a:rPr lang="en-IN" smtClean="0"/>
              <a:t>‹#›</a:t>
            </a:fld>
            <a:endParaRPr lang="en-IN"/>
          </a:p>
        </p:txBody>
      </p:sp>
    </p:spTree>
    <p:extLst>
      <p:ext uri="{BB962C8B-B14F-4D97-AF65-F5344CB8AC3E}">
        <p14:creationId xmlns:p14="http://schemas.microsoft.com/office/powerpoint/2010/main" val="3584283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CCEF9E2-690B-4F71-9D5A-EDB921E22EDF}"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CAC309-58BA-4F7C-A2B1-72D719AF7563}" type="slidenum">
              <a:rPr lang="en-IN" smtClean="0"/>
              <a:t>‹#›</a:t>
            </a:fld>
            <a:endParaRPr lang="en-IN"/>
          </a:p>
        </p:txBody>
      </p:sp>
    </p:spTree>
    <p:extLst>
      <p:ext uri="{BB962C8B-B14F-4D97-AF65-F5344CB8AC3E}">
        <p14:creationId xmlns:p14="http://schemas.microsoft.com/office/powerpoint/2010/main" val="274265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EF9E2-690B-4F71-9D5A-EDB921E22EDF}"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CAC309-58BA-4F7C-A2B1-72D719AF7563}" type="slidenum">
              <a:rPr lang="en-IN" smtClean="0"/>
              <a:t>‹#›</a:t>
            </a:fld>
            <a:endParaRPr lang="en-IN"/>
          </a:p>
        </p:txBody>
      </p:sp>
    </p:spTree>
    <p:extLst>
      <p:ext uri="{BB962C8B-B14F-4D97-AF65-F5344CB8AC3E}">
        <p14:creationId xmlns:p14="http://schemas.microsoft.com/office/powerpoint/2010/main" val="407238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EF9E2-690B-4F71-9D5A-EDB921E22EDF}"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CAC309-58BA-4F7C-A2B1-72D719AF7563}" type="slidenum">
              <a:rPr lang="en-IN" smtClean="0"/>
              <a:t>‹#›</a:t>
            </a:fld>
            <a:endParaRPr lang="en-IN"/>
          </a:p>
        </p:txBody>
      </p:sp>
    </p:spTree>
    <p:extLst>
      <p:ext uri="{BB962C8B-B14F-4D97-AF65-F5344CB8AC3E}">
        <p14:creationId xmlns:p14="http://schemas.microsoft.com/office/powerpoint/2010/main" val="115976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CCEF9E2-690B-4F71-9D5A-EDB921E22EDF}" type="datetimeFigureOut">
              <a:rPr lang="en-IN" smtClean="0"/>
              <a:t>27-09-2023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6CAC309-58BA-4F7C-A2B1-72D719AF7563}" type="slidenum">
              <a:rPr lang="en-IN" smtClean="0"/>
              <a:t>‹#›</a:t>
            </a:fld>
            <a:endParaRPr lang="en-IN"/>
          </a:p>
        </p:txBody>
      </p:sp>
    </p:spTree>
    <p:extLst>
      <p:ext uri="{BB962C8B-B14F-4D97-AF65-F5344CB8AC3E}">
        <p14:creationId xmlns:p14="http://schemas.microsoft.com/office/powerpoint/2010/main" val="15375354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09EF-E207-469C-9463-264D0A0DB6DE}"/>
              </a:ext>
            </a:extLst>
          </p:cNvPr>
          <p:cNvSpPr>
            <a:spLocks noGrp="1"/>
          </p:cNvSpPr>
          <p:nvPr>
            <p:ph type="ctrTitle"/>
          </p:nvPr>
        </p:nvSpPr>
        <p:spPr>
          <a:xfrm>
            <a:off x="1171832" y="1408670"/>
            <a:ext cx="9848335" cy="1037966"/>
          </a:xfrm>
        </p:spPr>
        <p:txBody>
          <a:bodyPr>
            <a:normAutofit/>
          </a:bodyPr>
          <a:lstStyle/>
          <a:p>
            <a:r>
              <a:rPr lang="en-IN" sz="5400" dirty="0">
                <a:solidFill>
                  <a:srgbClr val="FF0000"/>
                </a:solidFill>
                <a:latin typeface="Times New Roman" panose="02020603050405020304" pitchFamily="18" charset="0"/>
                <a:cs typeface="Times New Roman" panose="02020603050405020304" pitchFamily="18" charset="0"/>
              </a:rPr>
              <a:t>smart public restroom</a:t>
            </a:r>
          </a:p>
        </p:txBody>
      </p:sp>
      <p:sp>
        <p:nvSpPr>
          <p:cNvPr id="3" name="Subtitle 2">
            <a:extLst>
              <a:ext uri="{FF2B5EF4-FFF2-40B4-BE49-F238E27FC236}">
                <a16:creationId xmlns:a16="http://schemas.microsoft.com/office/drawing/2014/main" id="{039E5831-7AD8-4D3D-BAA7-B5794CB51EDB}"/>
              </a:ext>
            </a:extLst>
          </p:cNvPr>
          <p:cNvSpPr>
            <a:spLocks noGrp="1"/>
          </p:cNvSpPr>
          <p:nvPr>
            <p:ph type="subTitle" idx="1"/>
          </p:nvPr>
        </p:nvSpPr>
        <p:spPr>
          <a:xfrm>
            <a:off x="1751012" y="3886200"/>
            <a:ext cx="8689976" cy="1958546"/>
          </a:xfrm>
        </p:spPr>
        <p:txBody>
          <a:bodyPr>
            <a:noAutofit/>
          </a:bodyPr>
          <a:lstStyle/>
          <a:p>
            <a:r>
              <a:rPr lang="en-US" sz="3200" dirty="0">
                <a:solidFill>
                  <a:srgbClr val="0070C0"/>
                </a:solidFill>
                <a:latin typeface="Times New Roman" panose="02020603050405020304" pitchFamily="18" charset="0"/>
                <a:cs typeface="Times New Roman" panose="02020603050405020304" pitchFamily="18" charset="0"/>
              </a:rPr>
              <a:t>Problem Definition and Design Thinking </a:t>
            </a:r>
          </a:p>
          <a:p>
            <a:r>
              <a:rPr lang="en-US" sz="3200" dirty="0">
                <a:solidFill>
                  <a:srgbClr val="0070C0"/>
                </a:solidFill>
                <a:latin typeface="Times New Roman" panose="02020603050405020304" pitchFamily="18" charset="0"/>
                <a:cs typeface="Times New Roman" panose="02020603050405020304" pitchFamily="18" charset="0"/>
              </a:rPr>
              <a:t>about our project </a:t>
            </a:r>
            <a:endParaRPr lang="en-IN" sz="3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077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1DB7-C96A-410B-8659-6A2C41D0B9F2}"/>
              </a:ext>
            </a:extLst>
          </p:cNvPr>
          <p:cNvSpPr>
            <a:spLocks noGrp="1"/>
          </p:cNvSpPr>
          <p:nvPr>
            <p:ph type="title"/>
          </p:nvPr>
        </p:nvSpPr>
        <p:spPr>
          <a:xfrm>
            <a:off x="913774" y="459862"/>
            <a:ext cx="10363825" cy="2394548"/>
          </a:xfrm>
        </p:spPr>
        <p:txBody>
          <a:bodyPr>
            <a:normAutofit fontScale="90000"/>
          </a:bodyPr>
          <a:lstStyle/>
          <a:p>
            <a:pPr algn="l">
              <a:lnSpc>
                <a:spcPct val="100000"/>
              </a:lnSpc>
              <a:spcBef>
                <a:spcPts val="600"/>
              </a:spcBef>
            </a:pPr>
            <a:r>
              <a:rPr lang="en-IN" dirty="0">
                <a:solidFill>
                  <a:schemeClr val="accent6">
                    <a:lumMod val="75000"/>
                  </a:schemeClr>
                </a:solidFill>
                <a:latin typeface="Times New Roman" panose="02020603050405020304" pitchFamily="18" charset="0"/>
                <a:cs typeface="Times New Roman" panose="02020603050405020304" pitchFamily="18" charset="0"/>
              </a:rPr>
              <a:t>PROBLEM</a:t>
            </a:r>
            <a:br>
              <a:rPr lang="en-IN" dirty="0"/>
            </a:br>
            <a:r>
              <a:rPr lang="en-IN" sz="2000" dirty="0"/>
              <a:t>	</a:t>
            </a:r>
            <a:r>
              <a:rPr lang="en-US" sz="2000" cap="none" dirty="0">
                <a:latin typeface="Times New Roman" panose="02020603050405020304" pitchFamily="18" charset="0"/>
                <a:cs typeface="Times New Roman" panose="02020603050405020304" pitchFamily="18" charset="0"/>
              </a:rPr>
              <a:t>Users may leave the tap running longer than necessary when manually flushing the sink. This results in unnecessary water wastage, leading to higher water bills and environmental concerns in areas with water scarcity.</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Washing hands with water without using soap is more likely to harbor germs.</a:t>
            </a:r>
            <a:r>
              <a:rPr lang="en-IN" sz="2000" cap="none" dirty="0">
                <a:latin typeface="Times New Roman" panose="02020603050405020304" pitchFamily="18" charset="0"/>
                <a:cs typeface="Times New Roman" panose="02020603050405020304" pitchFamily="18" charset="0"/>
              </a:rPr>
              <a:t>	</a:t>
            </a:r>
            <a:br>
              <a:rPr lang="en-IN" sz="2000" cap="none" dirty="0">
                <a:latin typeface="Times New Roman" panose="02020603050405020304" pitchFamily="18" charset="0"/>
                <a:cs typeface="Times New Roman" panose="02020603050405020304" pitchFamily="18" charset="0"/>
              </a:rPr>
            </a:br>
            <a:r>
              <a:rPr lang="en-IN" sz="2000" cap="none" dirty="0">
                <a:latin typeface="Times New Roman" panose="02020603050405020304" pitchFamily="18" charset="0"/>
                <a:cs typeface="Times New Roman" panose="02020603050405020304" pitchFamily="18" charset="0"/>
              </a:rPr>
              <a:t>	</a:t>
            </a:r>
            <a:r>
              <a:rPr lang="en-US" sz="2000" cap="none" dirty="0">
                <a:latin typeface="Times New Roman" panose="02020603050405020304" pitchFamily="18" charset="0"/>
                <a:cs typeface="Times New Roman" panose="02020603050405020304" pitchFamily="18" charset="0"/>
              </a:rPr>
              <a:t>Manual flushing relies on user behavior, which can be inconsistent. Some individuals may not flush the sink after use, leading to hygiene issues and potential blockages in the plumbing.</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Users may not be mindful of water conservation, leading to excessive water use. This can be particularly problematic in public restrooms, where many people use the facilities throughout the day</a:t>
            </a:r>
            <a:r>
              <a:rPr lang="en-US" sz="2000"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F8640E71-06EA-4455-ACA7-4B460467C0C4}"/>
              </a:ext>
            </a:extLst>
          </p:cNvPr>
          <p:cNvSpPr>
            <a:spLocks noGrp="1"/>
          </p:cNvSpPr>
          <p:nvPr>
            <p:ph sz="quarter" idx="13"/>
          </p:nvPr>
        </p:nvSpPr>
        <p:spPr>
          <a:xfrm>
            <a:off x="913774" y="3429000"/>
            <a:ext cx="8722595" cy="2077328"/>
          </a:xfrm>
        </p:spPr>
        <p:txBody>
          <a:bodyPr>
            <a:normAutofit/>
          </a:bodyPr>
          <a:lstStyle/>
          <a:p>
            <a:pPr marL="0" indent="0">
              <a:buNone/>
            </a:pPr>
            <a:r>
              <a:rPr lang="en-IN" sz="3200" dirty="0">
                <a:solidFill>
                  <a:schemeClr val="accent6">
                    <a:lumMod val="75000"/>
                  </a:schemeClr>
                </a:solidFill>
                <a:latin typeface="Times New Roman" panose="02020603050405020304" pitchFamily="18" charset="0"/>
                <a:ea typeface="+mj-ea"/>
                <a:cs typeface="Times New Roman" panose="02020603050405020304" pitchFamily="18" charset="0"/>
              </a:rPr>
              <a:t>Solutions</a:t>
            </a:r>
          </a:p>
          <a:p>
            <a:pPr marL="0" indent="0">
              <a:buNone/>
            </a:pPr>
            <a:r>
              <a:rPr lang="en-IN" sz="1800" cap="none" dirty="0">
                <a:latin typeface="Times New Roman" panose="02020603050405020304" pitchFamily="18" charset="0"/>
                <a:ea typeface="+mj-ea"/>
                <a:cs typeface="Times New Roman" panose="02020603050405020304" pitchFamily="18" charset="0"/>
              </a:rPr>
              <a:t>	To over come the above problems we can use the </a:t>
            </a:r>
            <a:r>
              <a:rPr lang="en-US" sz="1800" cap="none" dirty="0">
                <a:latin typeface="Times New Roman" panose="02020603050405020304" pitchFamily="18" charset="0"/>
                <a:ea typeface="+mj-ea"/>
                <a:cs typeface="Times New Roman" panose="02020603050405020304" pitchFamily="18" charset="0"/>
              </a:rPr>
              <a:t>Sensors (infrared, ultrasonic, or other types),Microcontroller or programmable logic controller (PLC) or Arduino boards we can create the automated water flush </a:t>
            </a:r>
            <a:r>
              <a:rPr lang="en-US" sz="1800" cap="none" dirty="0">
                <a:latin typeface="Times New Roman" panose="02020603050405020304" pitchFamily="18" charset="0"/>
                <a:cs typeface="Times New Roman" panose="02020603050405020304" pitchFamily="18" charset="0"/>
              </a:rPr>
              <a:t>with soup(liquid)</a:t>
            </a:r>
            <a:r>
              <a:rPr lang="en-US" sz="1800" cap="none" dirty="0">
                <a:latin typeface="Times New Roman" panose="02020603050405020304" pitchFamily="18" charset="0"/>
                <a:ea typeface="+mj-ea"/>
                <a:cs typeface="Times New Roman" panose="02020603050405020304" pitchFamily="18" charset="0"/>
              </a:rPr>
              <a:t> systems for hand wash in sinks.</a:t>
            </a:r>
          </a:p>
          <a:p>
            <a:pPr marL="0" indent="0">
              <a:buNone/>
            </a:pPr>
            <a:endParaRPr lang="en-IN" sz="3200" dirty="0">
              <a:solidFill>
                <a:schemeClr val="accent6">
                  <a:lumMod val="75000"/>
                </a:schemeClr>
              </a:solidFill>
              <a:latin typeface="+mj-lt"/>
              <a:ea typeface="+mj-ea"/>
              <a:cs typeface="+mj-cs"/>
            </a:endParaRPr>
          </a:p>
          <a:p>
            <a:pPr marL="0" indent="0">
              <a:buNone/>
            </a:pPr>
            <a:endParaRPr lang="en-IN" sz="3200" dirty="0">
              <a:solidFill>
                <a:schemeClr val="accent6">
                  <a:lumMod val="75000"/>
                </a:schemeClr>
              </a:solidFill>
              <a:latin typeface="+mj-lt"/>
              <a:ea typeface="+mj-ea"/>
              <a:cs typeface="+mj-cs"/>
            </a:endParaRPr>
          </a:p>
        </p:txBody>
      </p:sp>
    </p:spTree>
    <p:extLst>
      <p:ext uri="{BB962C8B-B14F-4D97-AF65-F5344CB8AC3E}">
        <p14:creationId xmlns:p14="http://schemas.microsoft.com/office/powerpoint/2010/main" val="191796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975B-7765-4949-BB3D-5B3A184E7201}"/>
              </a:ext>
            </a:extLst>
          </p:cNvPr>
          <p:cNvSpPr>
            <a:spLocks noGrp="1"/>
          </p:cNvSpPr>
          <p:nvPr>
            <p:ph type="title"/>
          </p:nvPr>
        </p:nvSpPr>
        <p:spPr>
          <a:xfrm>
            <a:off x="913774" y="268712"/>
            <a:ext cx="10364451" cy="1596177"/>
          </a:xfrm>
        </p:spPr>
        <p:txBody>
          <a:bodyPr>
            <a:normAutofit fontScale="90000"/>
          </a:bodyPr>
          <a:lstStyle/>
          <a:p>
            <a:pPr algn="l"/>
            <a:r>
              <a:rPr lang="en-IN" dirty="0">
                <a:solidFill>
                  <a:schemeClr val="accent6">
                    <a:lumMod val="75000"/>
                  </a:schemeClr>
                </a:solidFill>
                <a:latin typeface="Times New Roman" panose="02020603050405020304" pitchFamily="18" charset="0"/>
                <a:cs typeface="Times New Roman" panose="02020603050405020304" pitchFamily="18" charset="0"/>
              </a:rPr>
              <a:t>PROBLEM</a:t>
            </a:r>
            <a:br>
              <a:rPr lang="en-IN" dirty="0">
                <a:solidFill>
                  <a:schemeClr val="accent6">
                    <a:lumMod val="75000"/>
                  </a:schemeClr>
                </a:solidFill>
                <a:latin typeface="Times New Roman" panose="02020603050405020304" pitchFamily="18" charset="0"/>
                <a:cs typeface="Times New Roman" panose="02020603050405020304" pitchFamily="18" charset="0"/>
              </a:rPr>
            </a:br>
            <a:r>
              <a:rPr lang="en-IN" sz="2000" cap="none" dirty="0">
                <a:solidFill>
                  <a:schemeClr val="accent6">
                    <a:lumMod val="75000"/>
                  </a:schemeClr>
                </a:solidFill>
                <a:latin typeface="Times New Roman" panose="02020603050405020304" pitchFamily="18" charset="0"/>
                <a:ea typeface="+mn-ea"/>
                <a:cs typeface="Times New Roman" panose="02020603050405020304" pitchFamily="18" charset="0"/>
              </a:rPr>
              <a:t>	</a:t>
            </a:r>
            <a:r>
              <a:rPr lang="en-IN" sz="2000" cap="none" dirty="0">
                <a:latin typeface="Times New Roman" panose="02020603050405020304" pitchFamily="18" charset="0"/>
                <a:cs typeface="Times New Roman" panose="02020603050405020304" pitchFamily="18" charset="0"/>
              </a:rPr>
              <a:t>With using latches or other type manual locks in the public restrooms or toilets are having lot of issues like Misalignment, Sticking or Jamming Loose Screws or Hardware ,etc...</a:t>
            </a:r>
            <a:br>
              <a:rPr lang="en-IN" sz="2000" cap="none" dirty="0">
                <a:latin typeface="Times New Roman" panose="02020603050405020304" pitchFamily="18" charset="0"/>
                <a:cs typeface="Times New Roman" panose="02020603050405020304" pitchFamily="18" charset="0"/>
              </a:rPr>
            </a:br>
            <a:r>
              <a:rPr lang="en-IN" sz="2000" cap="none" dirty="0">
                <a:latin typeface="Times New Roman" panose="02020603050405020304" pitchFamily="18" charset="0"/>
                <a:cs typeface="Times New Roman" panose="02020603050405020304" pitchFamily="18" charset="0"/>
              </a:rPr>
              <a:t>	 Opening the seat cover of the western toilets in empty hands is a ways to spreading infectious disease.</a:t>
            </a:r>
            <a:br>
              <a:rPr lang="en-IN" sz="2000" cap="none" dirty="0">
                <a:latin typeface="Times New Roman" panose="02020603050405020304" pitchFamily="18" charset="0"/>
                <a:cs typeface="Times New Roman" panose="02020603050405020304" pitchFamily="18" charset="0"/>
              </a:rPr>
            </a:br>
            <a:r>
              <a:rPr lang="en-IN" sz="2000" cap="none" dirty="0">
                <a:latin typeface="Times New Roman" panose="02020603050405020304" pitchFamily="18" charset="0"/>
                <a:cs typeface="Times New Roman" panose="02020603050405020304" pitchFamily="18" charset="0"/>
              </a:rPr>
              <a:t>	In some public restrooms doors of the toilets are improperly locked or damaged.</a:t>
            </a:r>
            <a:br>
              <a:rPr lang="en-IN" sz="2000" cap="none" dirty="0">
                <a:latin typeface="Times New Roman" panose="02020603050405020304" pitchFamily="18" charset="0"/>
                <a:cs typeface="Times New Roman" panose="02020603050405020304" pitchFamily="18" charset="0"/>
              </a:rPr>
            </a:br>
            <a:r>
              <a:rPr lang="en-IN" sz="2000" cap="none" dirty="0">
                <a:latin typeface="Times New Roman" panose="02020603050405020304" pitchFamily="18" charset="0"/>
                <a:cs typeface="Times New Roman" panose="02020603050405020304" pitchFamily="18" charset="0"/>
              </a:rPr>
              <a:t>	</a:t>
            </a:r>
            <a:br>
              <a:rPr lang="en-IN" sz="2000" cap="none" dirty="0">
                <a:latin typeface="Times New Roman" panose="02020603050405020304" pitchFamily="18" charset="0"/>
                <a:cs typeface="Times New Roman" panose="02020603050405020304" pitchFamily="18" charset="0"/>
              </a:rPr>
            </a:br>
            <a:endParaRPr lang="en-IN" sz="20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949A4C-2454-4367-8430-BCE2080A8C1C}"/>
              </a:ext>
            </a:extLst>
          </p:cNvPr>
          <p:cNvSpPr>
            <a:spLocks noGrp="1"/>
          </p:cNvSpPr>
          <p:nvPr>
            <p:ph sz="quarter" idx="13"/>
          </p:nvPr>
        </p:nvSpPr>
        <p:spPr>
          <a:xfrm>
            <a:off x="914399" y="1864889"/>
            <a:ext cx="10363826" cy="4724399"/>
          </a:xfrm>
        </p:spPr>
        <p:txBody>
          <a:bodyPr>
            <a:normAutofit fontScale="92500" lnSpcReduction="20000"/>
          </a:bodyPr>
          <a:lstStyle/>
          <a:p>
            <a:pPr marL="0" indent="0">
              <a:buNone/>
            </a:pPr>
            <a:r>
              <a:rPr lang="en-IN" sz="3200" dirty="0">
                <a:solidFill>
                  <a:schemeClr val="accent6">
                    <a:lumMod val="75000"/>
                  </a:schemeClr>
                </a:solidFill>
                <a:latin typeface="Times New Roman" panose="02020603050405020304" pitchFamily="18" charset="0"/>
                <a:ea typeface="+mj-ea"/>
                <a:cs typeface="Times New Roman" panose="02020603050405020304" pitchFamily="18" charset="0"/>
              </a:rPr>
              <a:t>Solutions</a:t>
            </a:r>
          </a:p>
          <a:p>
            <a:pPr marL="0" indent="0">
              <a:buNone/>
            </a:pPr>
            <a:r>
              <a:rPr lang="en-US" sz="1800" cap="none" dirty="0">
                <a:latin typeface="Times New Roman" panose="02020603050405020304" pitchFamily="18" charset="0"/>
                <a:ea typeface="+mj-ea"/>
                <a:cs typeface="Times New Roman" panose="02020603050405020304" pitchFamily="18" charset="0"/>
              </a:rPr>
              <a:t>Using the below electronic components we can overcome the above problems. </a:t>
            </a:r>
          </a:p>
          <a:p>
            <a:r>
              <a:rPr lang="en-US" sz="1800" cap="none" dirty="0">
                <a:latin typeface="Times New Roman" panose="02020603050405020304" pitchFamily="18" charset="0"/>
                <a:ea typeface="+mj-ea"/>
                <a:cs typeface="Times New Roman" panose="02020603050405020304" pitchFamily="18" charset="0"/>
              </a:rPr>
              <a:t>Arduino board (e.g., Arduino Uno) and microcontrollers</a:t>
            </a:r>
          </a:p>
          <a:p>
            <a:r>
              <a:rPr lang="en-US" sz="1800" cap="none" dirty="0">
                <a:latin typeface="Times New Roman" panose="02020603050405020304" pitchFamily="18" charset="0"/>
                <a:ea typeface="+mj-ea"/>
                <a:cs typeface="Times New Roman" panose="02020603050405020304" pitchFamily="18" charset="0"/>
              </a:rPr>
              <a:t>Servo motor</a:t>
            </a:r>
          </a:p>
          <a:p>
            <a:r>
              <a:rPr lang="en-US" sz="1800" cap="none" dirty="0">
                <a:latin typeface="Times New Roman" panose="02020603050405020304" pitchFamily="18" charset="0"/>
                <a:ea typeface="+mj-ea"/>
                <a:cs typeface="Times New Roman" panose="02020603050405020304" pitchFamily="18" charset="0"/>
              </a:rPr>
              <a:t>Push button</a:t>
            </a:r>
          </a:p>
          <a:p>
            <a:r>
              <a:rPr lang="en-US" sz="1800" cap="none" dirty="0">
                <a:latin typeface="Times New Roman" panose="02020603050405020304" pitchFamily="18" charset="0"/>
                <a:ea typeface="+mj-ea"/>
                <a:cs typeface="Times New Roman" panose="02020603050405020304" pitchFamily="18" charset="0"/>
              </a:rPr>
              <a:t>Jumper wires</a:t>
            </a:r>
          </a:p>
          <a:p>
            <a:r>
              <a:rPr lang="en-IN" sz="1800" cap="none" dirty="0">
                <a:latin typeface="Times New Roman" panose="02020603050405020304" pitchFamily="18" charset="0"/>
                <a:ea typeface="+mj-ea"/>
                <a:cs typeface="Times New Roman" panose="02020603050405020304" pitchFamily="18" charset="0"/>
              </a:rPr>
              <a:t>Electronic Door Lock</a:t>
            </a:r>
          </a:p>
          <a:p>
            <a:pPr marL="0" indent="0">
              <a:buNone/>
            </a:pPr>
            <a:r>
              <a:rPr lang="en-IN" sz="1800" cap="none" dirty="0">
                <a:latin typeface="Times New Roman" panose="02020603050405020304" pitchFamily="18" charset="0"/>
                <a:ea typeface="+mj-ea"/>
                <a:cs typeface="Times New Roman" panose="02020603050405020304" pitchFamily="18" charset="0"/>
              </a:rPr>
              <a:t>	If the people enters the toilets by pressing push button to open the door automatically seat cover of the western toilet will be opened during the action of door opening.</a:t>
            </a:r>
          </a:p>
          <a:p>
            <a:pPr marL="0" indent="0">
              <a:buNone/>
            </a:pPr>
            <a:r>
              <a:rPr lang="en-US" sz="1800" cap="none" dirty="0">
                <a:latin typeface="Times New Roman" panose="02020603050405020304" pitchFamily="18" charset="0"/>
                <a:ea typeface="+mj-ea"/>
                <a:cs typeface="Times New Roman" panose="02020603050405020304" pitchFamily="18" charset="0"/>
              </a:rPr>
              <a:t>	If the people into the toilet automatically the door will be closed. Then they thought to leave from the toilets press the push button attached to open the door and to close the seat cover. When the closing of the seat cover after which time frame we need to flushing the water into the toilets it can be achieved by using above components.</a:t>
            </a:r>
          </a:p>
          <a:p>
            <a:pPr marL="0" indent="0">
              <a:buNone/>
            </a:pPr>
            <a:endParaRPr lang="en-IN" sz="1800" cap="none"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11940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74F35-9E08-4971-A524-06694F1C559D}"/>
              </a:ext>
            </a:extLst>
          </p:cNvPr>
          <p:cNvSpPr>
            <a:spLocks noGrp="1"/>
          </p:cNvSpPr>
          <p:nvPr>
            <p:ph type="title"/>
          </p:nvPr>
        </p:nvSpPr>
        <p:spPr>
          <a:xfrm>
            <a:off x="913774" y="572531"/>
            <a:ext cx="10364451" cy="1596177"/>
          </a:xfrm>
        </p:spPr>
        <p:txBody>
          <a:bodyPr>
            <a:normAutofit/>
          </a:bodyPr>
          <a:lstStyle/>
          <a:p>
            <a:pPr algn="l"/>
            <a:r>
              <a:rPr lang="en-IN" dirty="0">
                <a:solidFill>
                  <a:schemeClr val="accent6">
                    <a:lumMod val="75000"/>
                  </a:schemeClr>
                </a:solidFill>
                <a:latin typeface="Times New Roman" panose="02020603050405020304" pitchFamily="18" charset="0"/>
                <a:cs typeface="Times New Roman" panose="02020603050405020304" pitchFamily="18" charset="0"/>
              </a:rPr>
              <a:t>PROBLEM</a:t>
            </a:r>
            <a:br>
              <a:rPr lang="en-IN" dirty="0">
                <a:solidFill>
                  <a:schemeClr val="accent6">
                    <a:lumMod val="75000"/>
                  </a:schemeClr>
                </a:solidFill>
                <a:latin typeface="Times New Roman" panose="02020603050405020304" pitchFamily="18" charset="0"/>
                <a:cs typeface="Times New Roman" panose="02020603050405020304" pitchFamily="18" charset="0"/>
              </a:rPr>
            </a:br>
            <a:r>
              <a:rPr lang="en-IN" sz="2000" cap="none" dirty="0">
                <a:latin typeface="Times New Roman" panose="02020603050405020304" pitchFamily="18" charset="0"/>
                <a:cs typeface="Times New Roman" panose="02020603050405020304" pitchFamily="18" charset="0"/>
              </a:rPr>
              <a:t>   	</a:t>
            </a:r>
            <a:r>
              <a:rPr lang="en-US" sz="2000" cap="none" dirty="0">
                <a:latin typeface="Times New Roman" panose="02020603050405020304" pitchFamily="18" charset="0"/>
                <a:cs typeface="Times New Roman" panose="02020603050405020304" pitchFamily="18" charset="0"/>
              </a:rPr>
              <a:t>Flushing toilets are one of the primary water consumers in public restrooms.</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Urinals are often found in men's restrooms and also consume water when flushed.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Handwashing is essential for hygiene and typically requires both hot and cold water.</a:t>
            </a:r>
            <a:r>
              <a:rPr lang="en-IN" sz="2000" cap="none"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5E506C7B-8382-47CB-B287-9ED8CD9474E2}"/>
              </a:ext>
            </a:extLst>
          </p:cNvPr>
          <p:cNvSpPr>
            <a:spLocks noGrp="1"/>
          </p:cNvSpPr>
          <p:nvPr>
            <p:ph sz="quarter" idx="13"/>
          </p:nvPr>
        </p:nvSpPr>
        <p:spPr>
          <a:xfrm>
            <a:off x="913774" y="2861362"/>
            <a:ext cx="10363826" cy="3424107"/>
          </a:xfrm>
        </p:spPr>
        <p:txBody>
          <a:bodyPr>
            <a:normAutofit fontScale="92500" lnSpcReduction="20000"/>
          </a:bodyPr>
          <a:lstStyle/>
          <a:p>
            <a:pPr marL="0" indent="0">
              <a:lnSpc>
                <a:spcPct val="90000"/>
              </a:lnSpc>
              <a:spcBef>
                <a:spcPct val="0"/>
              </a:spcBef>
              <a:buNone/>
            </a:pPr>
            <a:r>
              <a:rPr lang="en-IN" sz="3600" dirty="0">
                <a:solidFill>
                  <a:schemeClr val="accent6">
                    <a:lumMod val="75000"/>
                  </a:schemeClr>
                </a:solidFill>
                <a:latin typeface="Times New Roman" panose="02020603050405020304" pitchFamily="18" charset="0"/>
                <a:ea typeface="+mj-ea"/>
                <a:cs typeface="Times New Roman" panose="02020603050405020304" pitchFamily="18" charset="0"/>
              </a:rPr>
              <a:t>Solutions</a:t>
            </a:r>
          </a:p>
          <a:p>
            <a:pPr marL="0" indent="0">
              <a:buNone/>
            </a:pPr>
            <a:r>
              <a:rPr lang="en-IN" sz="1800" cap="none" dirty="0">
                <a:solidFill>
                  <a:schemeClr val="accent6">
                    <a:lumMod val="75000"/>
                  </a:schemeClr>
                </a:solidFill>
                <a:latin typeface="Times New Roman" panose="02020603050405020304" pitchFamily="18" charset="0"/>
                <a:cs typeface="Times New Roman" panose="02020603050405020304" pitchFamily="18" charset="0"/>
              </a:rPr>
              <a:t>  	</a:t>
            </a:r>
            <a:r>
              <a:rPr lang="en-US" cap="none" dirty="0">
                <a:latin typeface="Times New Roman" panose="02020603050405020304" pitchFamily="18" charset="0"/>
                <a:ea typeface="+mj-ea"/>
                <a:cs typeface="Times New Roman" panose="02020603050405020304" pitchFamily="18" charset="0"/>
              </a:rPr>
              <a:t>Some public restrooms are equipped with automatic-flush toilets and urinals. These fixtures use sensors to determine when to flush, which can help conserve water by preventing unnecessary flushing.</a:t>
            </a:r>
          </a:p>
          <a:p>
            <a:pPr marL="0" indent="0">
              <a:buNone/>
            </a:pPr>
            <a:r>
              <a:rPr lang="en-US" cap="none" dirty="0">
                <a:latin typeface="Times New Roman" panose="02020603050405020304" pitchFamily="18" charset="0"/>
                <a:ea typeface="+mj-ea"/>
                <a:cs typeface="Times New Roman" panose="02020603050405020304" pitchFamily="18" charset="0"/>
              </a:rPr>
              <a:t> 	It can be this is only possible if there is water in the water tank, Without water we cannot use the toilets and restrooms for any purpose so, using the water level sensors, electronic door locks and </a:t>
            </a:r>
            <a:r>
              <a:rPr lang="en-US" cap="none" dirty="0" err="1">
                <a:latin typeface="Times New Roman" panose="02020603050405020304" pitchFamily="18" charset="0"/>
                <a:ea typeface="+mj-ea"/>
                <a:cs typeface="Times New Roman" panose="02020603050405020304" pitchFamily="18" charset="0"/>
              </a:rPr>
              <a:t>arduino</a:t>
            </a:r>
            <a:r>
              <a:rPr lang="en-US" cap="none" dirty="0">
                <a:latin typeface="Times New Roman" panose="02020603050405020304" pitchFamily="18" charset="0"/>
                <a:ea typeface="+mj-ea"/>
                <a:cs typeface="Times New Roman" panose="02020603050405020304" pitchFamily="18" charset="0"/>
              </a:rPr>
              <a:t> boards we can lock the doors of restrooms and toilets when the Amount of water is below the limit.</a:t>
            </a:r>
          </a:p>
          <a:p>
            <a:pPr marL="0" indent="0">
              <a:buNone/>
            </a:pPr>
            <a:r>
              <a:rPr lang="en-US" cap="none" dirty="0">
                <a:latin typeface="Times New Roman" panose="02020603050405020304" pitchFamily="18" charset="0"/>
                <a:ea typeface="+mj-ea"/>
                <a:cs typeface="Times New Roman" panose="02020603050405020304" pitchFamily="18" charset="0"/>
              </a:rPr>
              <a:t>  	If the amount of water is more than specified limit doors will be opened automatically.</a:t>
            </a:r>
          </a:p>
          <a:p>
            <a:pPr marL="0" indent="0">
              <a:buNone/>
            </a:pPr>
            <a:r>
              <a:rPr lang="en-US" cap="none" dirty="0">
                <a:latin typeface="Times New Roman" panose="02020603050405020304" pitchFamily="18" charset="0"/>
                <a:ea typeface="+mj-ea"/>
                <a:cs typeface="Times New Roman" panose="02020603050405020304" pitchFamily="18" charset="0"/>
              </a:rPr>
              <a:t>	</a:t>
            </a:r>
            <a:endParaRPr lang="en-IN" cap="none"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742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B7F5B-F11B-4881-8C03-1D756A2034C6}"/>
              </a:ext>
            </a:extLst>
          </p:cNvPr>
          <p:cNvSpPr>
            <a:spLocks noGrp="1"/>
          </p:cNvSpPr>
          <p:nvPr>
            <p:ph type="title"/>
          </p:nvPr>
        </p:nvSpPr>
        <p:spPr>
          <a:xfrm>
            <a:off x="914399" y="745526"/>
            <a:ext cx="10364451" cy="1596177"/>
          </a:xfrm>
        </p:spPr>
        <p:txBody>
          <a:bodyPr>
            <a:normAutofit fontScale="90000"/>
          </a:bodyPr>
          <a:lstStyle/>
          <a:p>
            <a:pPr algn="l"/>
            <a:r>
              <a:rPr lang="en-IN" dirty="0">
                <a:solidFill>
                  <a:schemeClr val="accent6">
                    <a:lumMod val="75000"/>
                  </a:schemeClr>
                </a:solidFill>
                <a:latin typeface="Times New Roman" panose="02020603050405020304" pitchFamily="18" charset="0"/>
                <a:cs typeface="Times New Roman" panose="02020603050405020304" pitchFamily="18" charset="0"/>
              </a:rPr>
              <a:t>PROBLEM</a:t>
            </a:r>
            <a:br>
              <a:rPr lang="en-IN" dirty="0"/>
            </a:br>
            <a:r>
              <a:rPr lang="en-IN" dirty="0"/>
              <a:t>	</a:t>
            </a:r>
            <a:r>
              <a:rPr lang="en-US" sz="2000" cap="none" dirty="0">
                <a:latin typeface="Times New Roman" panose="02020603050405020304" pitchFamily="18" charset="0"/>
                <a:cs typeface="Times New Roman" panose="02020603050405020304" pitchFamily="18" charset="0"/>
              </a:rPr>
              <a:t>Unpleasant odors can arise due to poor ventilation, inadequate cleaning, or issues with plumbing and drainage.</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Room temperature of the restroom will be rising at summer seasons.</a:t>
            </a:r>
            <a:endParaRPr lang="en-IN" dirty="0"/>
          </a:p>
        </p:txBody>
      </p:sp>
      <p:sp>
        <p:nvSpPr>
          <p:cNvPr id="3" name="Content Placeholder 2">
            <a:extLst>
              <a:ext uri="{FF2B5EF4-FFF2-40B4-BE49-F238E27FC236}">
                <a16:creationId xmlns:a16="http://schemas.microsoft.com/office/drawing/2014/main" id="{480F2957-0A1C-4E04-A837-2818A3CBD72A}"/>
              </a:ext>
            </a:extLst>
          </p:cNvPr>
          <p:cNvSpPr>
            <a:spLocks noGrp="1"/>
          </p:cNvSpPr>
          <p:nvPr>
            <p:ph sz="quarter" idx="13"/>
          </p:nvPr>
        </p:nvSpPr>
        <p:spPr>
          <a:xfrm>
            <a:off x="914399" y="2688367"/>
            <a:ext cx="10363826" cy="3424107"/>
          </a:xfrm>
        </p:spPr>
        <p:txBody>
          <a:bodyPr>
            <a:normAutofit fontScale="92500"/>
          </a:bodyPr>
          <a:lstStyle/>
          <a:p>
            <a:pPr marL="0" indent="0">
              <a:buNone/>
            </a:pPr>
            <a:r>
              <a:rPr lang="en-IN" sz="3600" dirty="0">
                <a:solidFill>
                  <a:schemeClr val="accent6">
                    <a:lumMod val="75000"/>
                  </a:schemeClr>
                </a:solidFill>
                <a:latin typeface="Times New Roman" panose="02020603050405020304" pitchFamily="18" charset="0"/>
                <a:ea typeface="+mj-ea"/>
                <a:cs typeface="Times New Roman" panose="02020603050405020304" pitchFamily="18" charset="0"/>
              </a:rPr>
              <a:t>Solutions</a:t>
            </a:r>
          </a:p>
          <a:p>
            <a:pPr marL="0" indent="0">
              <a:buNone/>
            </a:pPr>
            <a:r>
              <a:rPr lang="en-US" sz="1800" cap="none" dirty="0">
                <a:latin typeface="Times New Roman" panose="02020603050405020304" pitchFamily="18" charset="0"/>
                <a:ea typeface="+mj-ea"/>
                <a:cs typeface="Times New Roman" panose="02020603050405020304" pitchFamily="18" charset="0"/>
              </a:rPr>
              <a:t>	To help keep public restrooms smelling fresh at all times, we can add fragrance or air freshener dispensers to these spaces. This will help keep the restrooms feeling clean and welcoming no matter what time of day it is. </a:t>
            </a:r>
          </a:p>
          <a:p>
            <a:pPr marL="0" indent="0">
              <a:buNone/>
            </a:pPr>
            <a:r>
              <a:rPr lang="en-US" sz="1800" cap="none" dirty="0">
                <a:latin typeface="Times New Roman" panose="02020603050405020304" pitchFamily="18" charset="0"/>
                <a:ea typeface="+mj-ea"/>
                <a:cs typeface="Times New Roman" panose="02020603050405020304" pitchFamily="18" charset="0"/>
              </a:rPr>
              <a:t>	Use the air </a:t>
            </a:r>
            <a:r>
              <a:rPr lang="en-IN" sz="1800" cap="none" dirty="0">
                <a:latin typeface="Times New Roman" panose="02020603050405020304" pitchFamily="18" charset="0"/>
                <a:ea typeface="+mj-ea"/>
                <a:cs typeface="Times New Roman" panose="02020603050405020304" pitchFamily="18" charset="0"/>
              </a:rPr>
              <a:t>Fragrances</a:t>
            </a:r>
            <a:r>
              <a:rPr lang="en-US" sz="1800" cap="none" dirty="0">
                <a:latin typeface="Times New Roman" panose="02020603050405020304" pitchFamily="18" charset="0"/>
                <a:ea typeface="+mj-ea"/>
                <a:cs typeface="Times New Roman" panose="02020603050405020304" pitchFamily="18" charset="0"/>
              </a:rPr>
              <a:t> for welcomes the people into the smart public restrooms ,flush the smell fragrances automatically in the specified time limit.</a:t>
            </a:r>
          </a:p>
          <a:p>
            <a:pPr marL="0" indent="0">
              <a:buNone/>
            </a:pPr>
            <a:r>
              <a:rPr lang="en-US" sz="1900" dirty="0">
                <a:latin typeface="+mj-lt"/>
                <a:ea typeface="+mj-ea"/>
                <a:cs typeface="+mj-cs"/>
              </a:rPr>
              <a:t>	</a:t>
            </a:r>
            <a:r>
              <a:rPr lang="en-US" sz="1800" cap="none" dirty="0">
                <a:latin typeface="Times New Roman" panose="02020603050405020304" pitchFamily="18" charset="0"/>
                <a:ea typeface="+mj-ea"/>
                <a:cs typeface="Times New Roman" panose="02020603050405020304" pitchFamily="18" charset="0"/>
              </a:rPr>
              <a:t>Using temperature sensors, relays and </a:t>
            </a:r>
            <a:r>
              <a:rPr lang="en-IN" sz="1800" cap="none" dirty="0">
                <a:latin typeface="Times New Roman" panose="02020603050405020304" pitchFamily="18" charset="0"/>
                <a:ea typeface="+mj-ea"/>
                <a:cs typeface="Times New Roman" panose="02020603050405020304" pitchFamily="18" charset="0"/>
              </a:rPr>
              <a:t>exhaust fans</a:t>
            </a:r>
            <a:r>
              <a:rPr lang="en-US" sz="1800" cap="none" dirty="0">
                <a:latin typeface="Times New Roman" panose="02020603050405020304" pitchFamily="18" charset="0"/>
                <a:ea typeface="+mj-ea"/>
                <a:cs typeface="Times New Roman" panose="02020603050405020304" pitchFamily="18" charset="0"/>
              </a:rPr>
              <a:t> we can control the room temperature of the restroom</a:t>
            </a:r>
            <a:br>
              <a:rPr lang="en-US" sz="1800" cap="none" dirty="0">
                <a:latin typeface="Times New Roman" panose="02020603050405020304" pitchFamily="18" charset="0"/>
                <a:ea typeface="+mj-ea"/>
                <a:cs typeface="Times New Roman" panose="02020603050405020304" pitchFamily="18" charset="0"/>
              </a:rPr>
            </a:br>
            <a:endParaRPr lang="en-IN" sz="1800" cap="none"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686266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94066-2DEE-4024-A4C2-2445930B3BF4}"/>
              </a:ext>
            </a:extLst>
          </p:cNvPr>
          <p:cNvSpPr>
            <a:spLocks noGrp="1"/>
          </p:cNvSpPr>
          <p:nvPr>
            <p:ph type="title"/>
          </p:nvPr>
        </p:nvSpPr>
        <p:spPr/>
        <p:txBody>
          <a:bodyPr/>
          <a:lstStyle/>
          <a:p>
            <a:pPr algn="l"/>
            <a:r>
              <a:rPr lang="en-IN" dirty="0">
                <a:solidFill>
                  <a:schemeClr val="accent6">
                    <a:lumMod val="75000"/>
                  </a:schemeClr>
                </a:solidFill>
                <a:latin typeface="Times New Roman" panose="02020603050405020304" pitchFamily="18" charset="0"/>
                <a:cs typeface="Times New Roman" panose="02020603050405020304" pitchFamily="18" charset="0"/>
              </a:rPr>
              <a:t>PROBLEM</a:t>
            </a:r>
            <a:br>
              <a:rPr lang="en-IN" dirty="0">
                <a:solidFill>
                  <a:schemeClr val="accent6">
                    <a:lumMod val="75000"/>
                  </a:schemeClr>
                </a:solidFill>
                <a:latin typeface="Times New Roman" panose="02020603050405020304" pitchFamily="18" charset="0"/>
                <a:cs typeface="Times New Roman" panose="02020603050405020304" pitchFamily="18" charset="0"/>
              </a:rPr>
            </a:br>
            <a:r>
              <a:rPr lang="en-IN" sz="1800" dirty="0">
                <a:solidFill>
                  <a:schemeClr val="accent6">
                    <a:lumMod val="75000"/>
                  </a:schemeClr>
                </a:solidFill>
                <a:latin typeface="Times New Roman" panose="02020603050405020304" pitchFamily="18" charset="0"/>
                <a:cs typeface="Times New Roman" panose="02020603050405020304" pitchFamily="18" charset="0"/>
              </a:rPr>
              <a:t>	</a:t>
            </a:r>
            <a:r>
              <a:rPr lang="en-IN" sz="1800" cap="none" dirty="0">
                <a:latin typeface="Times New Roman" panose="02020603050405020304" pitchFamily="18" charset="0"/>
                <a:cs typeface="Times New Roman" panose="02020603050405020304" pitchFamily="18" charset="0"/>
              </a:rPr>
              <a:t>Most of the peoples are not flush the water after using the restrooms particularly after the usage of urinals.</a:t>
            </a:r>
          </a:p>
        </p:txBody>
      </p:sp>
      <p:sp>
        <p:nvSpPr>
          <p:cNvPr id="3" name="Content Placeholder 2">
            <a:extLst>
              <a:ext uri="{FF2B5EF4-FFF2-40B4-BE49-F238E27FC236}">
                <a16:creationId xmlns:a16="http://schemas.microsoft.com/office/drawing/2014/main" id="{B3961A40-B2ED-480F-8B42-44724887AF26}"/>
              </a:ext>
            </a:extLst>
          </p:cNvPr>
          <p:cNvSpPr>
            <a:spLocks noGrp="1"/>
          </p:cNvSpPr>
          <p:nvPr>
            <p:ph sz="quarter" idx="13"/>
          </p:nvPr>
        </p:nvSpPr>
        <p:spPr>
          <a:xfrm>
            <a:off x="913775" y="2305308"/>
            <a:ext cx="10363826" cy="3424107"/>
          </a:xfrm>
        </p:spPr>
        <p:txBody>
          <a:bodyPr/>
          <a:lstStyle/>
          <a:p>
            <a:pPr marL="0" indent="0">
              <a:buNone/>
            </a:pPr>
            <a:r>
              <a:rPr lang="en-IN" sz="3600" dirty="0">
                <a:solidFill>
                  <a:schemeClr val="accent6">
                    <a:lumMod val="75000"/>
                  </a:schemeClr>
                </a:solidFill>
                <a:latin typeface="Times New Roman" panose="02020603050405020304" pitchFamily="18" charset="0"/>
                <a:ea typeface="+mj-ea"/>
                <a:cs typeface="Times New Roman" panose="02020603050405020304" pitchFamily="18" charset="0"/>
              </a:rPr>
              <a:t>Solutions</a:t>
            </a:r>
          </a:p>
          <a:p>
            <a:pPr marL="0" indent="0">
              <a:buNone/>
            </a:pPr>
            <a:r>
              <a:rPr lang="en-IN" sz="3600" cap="none" dirty="0">
                <a:solidFill>
                  <a:schemeClr val="accent6">
                    <a:lumMod val="75000"/>
                  </a:schemeClr>
                </a:solidFill>
                <a:latin typeface="Times New Roman" panose="02020603050405020304" pitchFamily="18" charset="0"/>
                <a:ea typeface="+mj-ea"/>
                <a:cs typeface="Times New Roman" panose="02020603050405020304" pitchFamily="18" charset="0"/>
              </a:rPr>
              <a:t>  </a:t>
            </a:r>
            <a:r>
              <a:rPr lang="en-IN" cap="none" dirty="0">
                <a:latin typeface="Times New Roman" panose="02020603050405020304" pitchFamily="18" charset="0"/>
                <a:ea typeface="+mj-ea"/>
                <a:cs typeface="Times New Roman" panose="02020603050405020304" pitchFamily="18" charset="0"/>
              </a:rPr>
              <a:t> We will using the motion sensors &amp; Arduino board to flush water in the urinals after the usage of restrooms.</a:t>
            </a:r>
          </a:p>
        </p:txBody>
      </p:sp>
    </p:spTree>
    <p:extLst>
      <p:ext uri="{BB962C8B-B14F-4D97-AF65-F5344CB8AC3E}">
        <p14:creationId xmlns:p14="http://schemas.microsoft.com/office/powerpoint/2010/main" val="2190145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CEFC-1F45-457C-8B62-A26846B391EC}"/>
              </a:ext>
            </a:extLst>
          </p:cNvPr>
          <p:cNvSpPr>
            <a:spLocks noGrp="1"/>
          </p:cNvSpPr>
          <p:nvPr>
            <p:ph type="title"/>
          </p:nvPr>
        </p:nvSpPr>
        <p:spPr/>
        <p:txBody>
          <a:bodyPr/>
          <a:lstStyle/>
          <a:p>
            <a:r>
              <a:rPr lang="en-IN" dirty="0"/>
              <a:t>    </a:t>
            </a:r>
            <a:br>
              <a:rPr lang="en-IN" dirty="0"/>
            </a:br>
            <a:endParaRPr lang="en-IN" dirty="0"/>
          </a:p>
        </p:txBody>
      </p:sp>
      <p:sp>
        <p:nvSpPr>
          <p:cNvPr id="3" name="Content Placeholder 2">
            <a:extLst>
              <a:ext uri="{FF2B5EF4-FFF2-40B4-BE49-F238E27FC236}">
                <a16:creationId xmlns:a16="http://schemas.microsoft.com/office/drawing/2014/main" id="{81F0E7E1-0AA6-4E5D-BC1E-3E76510B6409}"/>
              </a:ext>
            </a:extLst>
          </p:cNvPr>
          <p:cNvSpPr>
            <a:spLocks noGrp="1"/>
          </p:cNvSpPr>
          <p:nvPr>
            <p:ph sz="quarter" idx="13"/>
          </p:nvPr>
        </p:nvSpPr>
        <p:spPr>
          <a:xfrm>
            <a:off x="914400" y="2676010"/>
            <a:ext cx="10363826" cy="3424107"/>
          </a:xfrm>
        </p:spPr>
        <p:txBody>
          <a:bodyPr>
            <a:normAutofit/>
          </a:bodyPr>
          <a:lstStyle/>
          <a:p>
            <a:pPr marL="0" indent="0" algn="ctr">
              <a:buNone/>
            </a:pPr>
            <a:r>
              <a:rPr lang="en-IN" sz="4800"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9250491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IOT_PHASE1</Template>
  <TotalTime>0</TotalTime>
  <Words>741</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Times New Roman</vt:lpstr>
      <vt:lpstr>Tw Cen MT</vt:lpstr>
      <vt:lpstr>Droplet</vt:lpstr>
      <vt:lpstr>smart public restroom</vt:lpstr>
      <vt:lpstr>PROBLEM  Users may leave the tap running longer than necessary when manually flushing the sink. This results in unnecessary water wastage, leading to higher water bills and environmental concerns in areas with water scarcity.  Washing hands with water without using soap is more likely to harbor germs.   Manual flushing relies on user behavior, which can be inconsistent. Some individuals may not flush the sink after use, leading to hygiene issues and potential blockages in the plumbing.  Users may not be mindful of water conservation, leading to excessive water use. This can be particularly problematic in public restrooms, where many people use the facilities throughout the day.  </vt:lpstr>
      <vt:lpstr>PROBLEM  With using latches or other type manual locks in the public restrooms or toilets are having lot of issues like Misalignment, Sticking or Jamming Loose Screws or Hardware ,etc...   Opening the seat cover of the western toilets in empty hands is a ways to spreading infectious disease.  In some public restrooms doors of the toilets are improperly locked or damaged.   </vt:lpstr>
      <vt:lpstr>PROBLEM     Flushing toilets are one of the primary water consumers in public restrooms.  Urinals are often found in men's restrooms and also consume water when flushed.   Handwashing is essential for hygiene and typically requires both hot and cold water. </vt:lpstr>
      <vt:lpstr>PROBLEM  Unpleasant odors can arise due to poor ventilation, inadequate cleaning, or issues with plumbing and drainage.  Room temperature of the restroom will be rising at summer seasons.</vt:lpstr>
      <vt:lpstr>PROBLEM  Most of the peoples are not flush the water after using the restrooms particularly after the usage of urinals.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public restroom</dc:title>
  <dc:creator>PREM KUMAR S</dc:creator>
  <cp:lastModifiedBy>PREM KUMAR S</cp:lastModifiedBy>
  <cp:revision>1</cp:revision>
  <dcterms:created xsi:type="dcterms:W3CDTF">2023-09-26T22:07:13Z</dcterms:created>
  <dcterms:modified xsi:type="dcterms:W3CDTF">2023-09-26T22:07:59Z</dcterms:modified>
</cp:coreProperties>
</file>