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75" r:id="rId3"/>
    <p:sldId id="274" r:id="rId4"/>
    <p:sldId id="257" r:id="rId5"/>
    <p:sldId id="267" r:id="rId6"/>
    <p:sldId id="258" r:id="rId7"/>
    <p:sldId id="266" r:id="rId8"/>
    <p:sldId id="259" r:id="rId9"/>
    <p:sldId id="268" r:id="rId10"/>
    <p:sldId id="260" r:id="rId11"/>
    <p:sldId id="269" r:id="rId12"/>
    <p:sldId id="261" r:id="rId13"/>
    <p:sldId id="270" r:id="rId14"/>
    <p:sldId id="262" r:id="rId15"/>
    <p:sldId id="271" r:id="rId16"/>
    <p:sldId id="263" r:id="rId17"/>
    <p:sldId id="272" r:id="rId18"/>
    <p:sldId id="264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4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2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31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8585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37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89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92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53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55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7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6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4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5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0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9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6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1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8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828" y="1107168"/>
            <a:ext cx="7772400" cy="1470025"/>
          </a:xfrm>
        </p:spPr>
        <p:txBody>
          <a:bodyPr>
            <a:normAutofit/>
          </a:bodyPr>
          <a:lstStyle/>
          <a:p>
            <a:r>
              <a:rPr dirty="0"/>
              <a:t>Clustering Algorithms in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1171"/>
            <a:ext cx="6400800" cy="3211286"/>
          </a:xfrm>
        </p:spPr>
        <p:txBody>
          <a:bodyPr/>
          <a:lstStyle/>
          <a:p>
            <a:r>
              <a:rPr lang="en-US" dirty="0"/>
              <a:t>Overview of Clustering: Key Methods, Visualizations, and Mathematical Formulas</a:t>
            </a:r>
          </a:p>
          <a:p>
            <a:endParaRPr lang="en-US" dirty="0"/>
          </a:p>
          <a:p>
            <a:pPr algn="r"/>
            <a:r>
              <a:rPr lang="en-US" sz="2400" i="1" dirty="0"/>
              <a:t>Presented by: Mani Maran . R</a:t>
            </a:r>
            <a:endParaRPr sz="24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348343"/>
            <a:ext cx="7773338" cy="1023258"/>
          </a:xfrm>
        </p:spPr>
        <p:txBody>
          <a:bodyPr/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rPr dirty="0">
                <a:solidFill>
                  <a:schemeClr val="accent6">
                    <a:lumMod val="50000"/>
                  </a:schemeClr>
                </a:solidFill>
              </a:rPr>
              <a:t>Mean-Shift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1" y="1197430"/>
            <a:ext cx="7773339" cy="5040084"/>
          </a:xfrm>
        </p:spPr>
        <p:txBody>
          <a:bodyPr>
            <a:normAutofit lnSpcReduction="100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Finds clusters by shifting points towards regions of high data density. Works well for non-spherical clusters.</a:t>
            </a:r>
            <a:endParaRPr lang="en-IN" dirty="0"/>
          </a:p>
          <a:p>
            <a:pPr>
              <a:defRPr sz="1800">
                <a:solidFill>
                  <a:srgbClr val="000000"/>
                </a:solidFill>
              </a:defRPr>
            </a:pPr>
            <a:endParaRPr lang="en-IN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400" i="1" dirty="0"/>
              <a:t>from </a:t>
            </a:r>
            <a:r>
              <a:rPr lang="en-US" sz="2400" i="1" dirty="0" err="1"/>
              <a:t>sklearn.cluster</a:t>
            </a:r>
            <a:r>
              <a:rPr lang="en-US" sz="2400" i="1" dirty="0"/>
              <a:t> import </a:t>
            </a:r>
            <a:r>
              <a:rPr lang="en-US" sz="2400" i="1" dirty="0" err="1"/>
              <a:t>MeanShift</a:t>
            </a:r>
            <a:endParaRPr lang="en-US" sz="2400" i="1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400" i="1" dirty="0"/>
              <a:t>MS = </a:t>
            </a:r>
            <a:r>
              <a:rPr lang="en-US" sz="2400" i="1" dirty="0" err="1"/>
              <a:t>MeanShift</a:t>
            </a:r>
            <a:r>
              <a:rPr lang="en-US" sz="2400" i="1" dirty="0"/>
              <a:t>(bandwidth=25).fit(x)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400" i="1" dirty="0" err="1"/>
              <a:t>y_MS</a:t>
            </a:r>
            <a:r>
              <a:rPr lang="en-US" sz="2400" i="1" dirty="0"/>
              <a:t> = </a:t>
            </a:r>
            <a:r>
              <a:rPr lang="en-US" sz="2400" i="1" dirty="0" err="1"/>
              <a:t>MS.fit_predict</a:t>
            </a:r>
            <a:r>
              <a:rPr lang="en-US" sz="2400" i="1" dirty="0"/>
              <a:t>(x)</a:t>
            </a:r>
            <a:endParaRPr sz="2400" i="1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Advantages: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No need for number of clusters, detects arbitrary shapes.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Disadvantages: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Computationally expensive, sensitive to bandwidth choice.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707FE-CFCC-B23E-5D61-D050218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Visualization of Mean Shift</a:t>
            </a:r>
            <a:endParaRPr lang="en-IN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141C7D-7138-1E65-02B1-B2DE759A1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2971" y="2366963"/>
            <a:ext cx="3398058" cy="3424237"/>
          </a:xfrm>
        </p:spPr>
      </p:pic>
    </p:spTree>
    <p:extLst>
      <p:ext uri="{BB962C8B-B14F-4D97-AF65-F5344CB8AC3E}">
        <p14:creationId xmlns:p14="http://schemas.microsoft.com/office/powerpoint/2010/main" val="813819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337457"/>
            <a:ext cx="7773338" cy="957944"/>
          </a:xfrm>
        </p:spPr>
        <p:txBody>
          <a:bodyPr/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rPr dirty="0">
                <a:solidFill>
                  <a:schemeClr val="accent6">
                    <a:lumMod val="50000"/>
                  </a:schemeClr>
                </a:solidFill>
              </a:rPr>
              <a:t>Spectral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1" y="1295401"/>
            <a:ext cx="7773339" cy="5225142"/>
          </a:xfrm>
        </p:spPr>
        <p:txBody>
          <a:bodyPr>
            <a:normAutofit fontScale="92500" lnSpcReduction="100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Uses graph Laplacian and eigenvalues to transform data before clustering. Captures complex structures.</a:t>
            </a:r>
            <a:endParaRPr lang="en-IN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IN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IN" sz="2400" i="1" dirty="0"/>
              <a:t>from sklearn.cluster import </a:t>
            </a:r>
            <a:r>
              <a:rPr lang="en-IN" sz="2400" i="1" dirty="0" err="1"/>
              <a:t>SpectralClustering</a:t>
            </a:r>
            <a:endParaRPr lang="en-IN" sz="2400" i="1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IN" sz="2400" i="1" dirty="0"/>
              <a:t>SC = </a:t>
            </a:r>
            <a:r>
              <a:rPr lang="en-IN" sz="2400" i="1" dirty="0" err="1"/>
              <a:t>SpectralClustering</a:t>
            </a:r>
            <a:r>
              <a:rPr lang="en-IN" sz="2400" i="1" dirty="0"/>
              <a:t>(</a:t>
            </a:r>
            <a:r>
              <a:rPr lang="en-IN" sz="2400" i="1" dirty="0" err="1"/>
              <a:t>n_clusters</a:t>
            </a:r>
            <a:r>
              <a:rPr lang="en-IN" sz="2400" i="1" dirty="0"/>
              <a:t> = 5, </a:t>
            </a:r>
            <a:r>
              <a:rPr lang="en-IN" sz="2400" i="1" dirty="0" err="1"/>
              <a:t>assign_labels</a:t>
            </a:r>
            <a:r>
              <a:rPr lang="en-IN" sz="2400" i="1" dirty="0"/>
              <a:t> = 'discretize', </a:t>
            </a:r>
            <a:r>
              <a:rPr lang="en-IN" sz="2400" i="1" dirty="0" err="1"/>
              <a:t>eigen_solver</a:t>
            </a:r>
            <a:r>
              <a:rPr lang="en-IN" sz="2400" i="1" dirty="0"/>
              <a:t> = 	'</a:t>
            </a:r>
            <a:r>
              <a:rPr lang="en-IN" sz="2400" i="1" dirty="0" err="1"/>
              <a:t>arpack</a:t>
            </a:r>
            <a:r>
              <a:rPr lang="en-IN" sz="2400" i="1" dirty="0"/>
              <a:t>', </a:t>
            </a:r>
            <a:r>
              <a:rPr lang="en-IN" sz="2400" i="1" dirty="0" err="1"/>
              <a:t>random_state</a:t>
            </a:r>
            <a:r>
              <a:rPr lang="en-IN" sz="2400" i="1" dirty="0"/>
              <a:t> = 0)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IN" sz="2400" i="1" dirty="0" err="1"/>
              <a:t>y_SC</a:t>
            </a:r>
            <a:r>
              <a:rPr lang="en-IN" sz="2400" i="1" dirty="0"/>
              <a:t> = </a:t>
            </a:r>
            <a:r>
              <a:rPr lang="en-IN" sz="2400" i="1" dirty="0" err="1"/>
              <a:t>SC.fit_predict</a:t>
            </a:r>
            <a:r>
              <a:rPr lang="en-IN" sz="2400" i="1" dirty="0"/>
              <a:t>(x)</a:t>
            </a:r>
            <a:endParaRPr sz="2400" i="1" dirty="0"/>
          </a:p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Advantages: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Works for non-linear cluster boundaries, flexible.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Disadvantages: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Needs predefined k, computationally heavy for large data.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54EC-7A68-046D-8A44-B5F715AA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Visualization of Spectral Clustering</a:t>
            </a:r>
            <a:endParaRPr lang="en-IN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2A0B38-C293-51F8-EC8A-3B0D6831D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1953" y="2366963"/>
            <a:ext cx="3520094" cy="3424237"/>
          </a:xfrm>
        </p:spPr>
      </p:pic>
    </p:spTree>
    <p:extLst>
      <p:ext uri="{BB962C8B-B14F-4D97-AF65-F5344CB8AC3E}">
        <p14:creationId xmlns:p14="http://schemas.microsoft.com/office/powerpoint/2010/main" val="99386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293914"/>
            <a:ext cx="7773338" cy="772885"/>
          </a:xfrm>
        </p:spPr>
        <p:txBody>
          <a:bodyPr/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rPr dirty="0">
                <a:solidFill>
                  <a:schemeClr val="accent6">
                    <a:lumMod val="50000"/>
                  </a:schemeClr>
                </a:solidFill>
              </a:rPr>
              <a:t>DBSCAN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density-based clustering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1" y="1143000"/>
            <a:ext cx="7773339" cy="4648201"/>
          </a:xfrm>
        </p:spPr>
        <p:txBody>
          <a:bodyPr>
            <a:normAutofit lnSpcReduction="100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Groups dense regions together and labels sparse points as noise. Suitable for irregularly shaped clusters.</a:t>
            </a:r>
            <a:endParaRPr lang="en-IN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IN" sz="2400" i="1" dirty="0"/>
              <a:t>from sklearn.cluster import DBSCAN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IN" sz="2400" i="1" dirty="0"/>
              <a:t>DB = DBSCAN(eps=6, </a:t>
            </a:r>
            <a:r>
              <a:rPr lang="en-IN" sz="2400" i="1" dirty="0" err="1"/>
              <a:t>min_samples</a:t>
            </a:r>
            <a:r>
              <a:rPr lang="en-IN" sz="2400" i="1" dirty="0"/>
              <a:t>=5)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IN" sz="2400" i="1" dirty="0" err="1"/>
              <a:t>y_DB</a:t>
            </a:r>
            <a:r>
              <a:rPr lang="en-IN" sz="2400" i="1" dirty="0"/>
              <a:t> = </a:t>
            </a:r>
            <a:r>
              <a:rPr lang="en-IN" sz="2400" i="1" dirty="0" err="1"/>
              <a:t>DB.fit_predict</a:t>
            </a:r>
            <a:r>
              <a:rPr lang="en-IN" sz="2400" i="1" dirty="0"/>
              <a:t>(x)</a:t>
            </a:r>
            <a:endParaRPr sz="2400" i="1" dirty="0"/>
          </a:p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Advantages: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No need to specify clusters, handles noise, arbitrary shapes.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Disadvantages: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Struggles with varying density, needs careful parameter tuning.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CFDC-471E-7BC8-9F79-F5B75353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Visualization of DBSCAN</a:t>
            </a:r>
            <a:endParaRPr lang="en-IN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09C536-6DEA-2A9B-3A4B-E646E80D1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4737" y="2366963"/>
            <a:ext cx="3534526" cy="3424237"/>
          </a:xfrm>
        </p:spPr>
      </p:pic>
    </p:spTree>
    <p:extLst>
      <p:ext uri="{BB962C8B-B14F-4D97-AF65-F5344CB8AC3E}">
        <p14:creationId xmlns:p14="http://schemas.microsoft.com/office/powerpoint/2010/main" val="4031643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370114"/>
            <a:ext cx="7773338" cy="1099457"/>
          </a:xfrm>
        </p:spPr>
        <p:txBody>
          <a:bodyPr/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rPr dirty="0">
                <a:solidFill>
                  <a:schemeClr val="accent6">
                    <a:lumMod val="50000"/>
                  </a:schemeClr>
                </a:solidFill>
              </a:rPr>
              <a:t>OPTICS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-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ordering points to identify the clustering structure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1" y="1328058"/>
            <a:ext cx="7773339" cy="5159828"/>
          </a:xfrm>
        </p:spPr>
        <p:txBody>
          <a:bodyPr>
            <a:normAutofit lnSpcReduction="100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Extension of DBSCAN that orders points by reachability to detect clusters at varying densities.</a:t>
            </a:r>
            <a:endParaRPr lang="en-IN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IN" sz="2400" i="1" dirty="0"/>
              <a:t>from sklearn.cluster import OPTICS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IN" sz="2400" i="1" dirty="0"/>
              <a:t>OP = OPTICS(</a:t>
            </a:r>
            <a:r>
              <a:rPr lang="en-IN" sz="2400" i="1" dirty="0" err="1"/>
              <a:t>min_samples</a:t>
            </a:r>
            <a:r>
              <a:rPr lang="en-IN" sz="2400" i="1" dirty="0"/>
              <a:t>=5, xi = 0.05, </a:t>
            </a:r>
            <a:r>
              <a:rPr lang="en-IN" sz="2400" i="1" dirty="0" err="1"/>
              <a:t>min_cluster_size</a:t>
            </a:r>
            <a:r>
              <a:rPr lang="en-IN" sz="2400" i="1" dirty="0"/>
              <a:t> = 	0.05).fit(X)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IN" sz="2400" i="1" dirty="0" err="1"/>
              <a:t>y_OP</a:t>
            </a:r>
            <a:r>
              <a:rPr lang="en-IN" sz="2400" i="1" dirty="0"/>
              <a:t> = </a:t>
            </a:r>
            <a:r>
              <a:rPr lang="en-IN" sz="2400" i="1" dirty="0" err="1"/>
              <a:t>OP.fit_predict</a:t>
            </a:r>
            <a:r>
              <a:rPr lang="en-IN" sz="2400" i="1" dirty="0"/>
              <a:t>(X)</a:t>
            </a:r>
            <a:endParaRPr sz="2400" i="1" dirty="0"/>
          </a:p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Advantages: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Handles variable density clusters, no fixed k.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Disadvantages: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More complex and computationally intensive, harder to interpret.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E676-E7BF-0776-4E49-967005C7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Visualization of OPTICS</a:t>
            </a:r>
            <a:endParaRPr lang="en-IN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A9CDF5-40DE-6654-6411-A31E34C22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1129" y="2366963"/>
            <a:ext cx="3481742" cy="3424237"/>
          </a:xfrm>
        </p:spPr>
      </p:pic>
    </p:spTree>
    <p:extLst>
      <p:ext uri="{BB962C8B-B14F-4D97-AF65-F5344CB8AC3E}">
        <p14:creationId xmlns:p14="http://schemas.microsoft.com/office/powerpoint/2010/main" val="3716844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326572"/>
            <a:ext cx="7773338" cy="859971"/>
          </a:xfrm>
        </p:spPr>
        <p:txBody>
          <a:bodyPr/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rPr dirty="0">
                <a:solidFill>
                  <a:schemeClr val="accent6">
                    <a:lumMod val="50000"/>
                  </a:schemeClr>
                </a:solidFill>
              </a:rPr>
              <a:t>BIRCH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-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(Balanced Iterative Reducing and Clustering Using Hierarchies)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1" y="1186544"/>
            <a:ext cx="7773339" cy="5344884"/>
          </a:xfr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Uses a CF tree to incrementally cluster very large datasets efficiently. Summarizes data for clustering.</a:t>
            </a:r>
            <a:endParaRPr lang="en-IN" dirty="0"/>
          </a:p>
          <a:p>
            <a:pPr>
              <a:defRPr sz="1800">
                <a:solidFill>
                  <a:srgbClr val="000000"/>
                </a:solidFill>
              </a:defRPr>
            </a:pPr>
            <a:endParaRPr lang="en-IN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IN" sz="2400" i="1" dirty="0"/>
              <a:t>from sklearn.cluster import Birch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IN" sz="2400" i="1" dirty="0" err="1"/>
              <a:t>brc</a:t>
            </a:r>
            <a:r>
              <a:rPr lang="en-IN" sz="2400" i="1" dirty="0"/>
              <a:t> = Birch(threshold = 5.0, </a:t>
            </a:r>
            <a:r>
              <a:rPr lang="en-IN" sz="2400" i="1" dirty="0" err="1"/>
              <a:t>n_clusters</a:t>
            </a:r>
            <a:r>
              <a:rPr lang="en-IN" sz="2400" i="1" dirty="0"/>
              <a:t> = 5)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IN" sz="2400" i="1" dirty="0" err="1"/>
              <a:t>y_brc</a:t>
            </a:r>
            <a:r>
              <a:rPr lang="en-IN" sz="2400" i="1" dirty="0"/>
              <a:t> = </a:t>
            </a:r>
            <a:r>
              <a:rPr lang="en-IN" sz="2400" i="1" dirty="0" err="1"/>
              <a:t>brc.fit_predict</a:t>
            </a:r>
            <a:r>
              <a:rPr lang="en-IN" sz="2400" i="1" dirty="0"/>
              <a:t>(X)</a:t>
            </a:r>
            <a:endParaRPr sz="2400" i="1" dirty="0"/>
          </a:p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Advantages: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Scales well to massive data, memory efficient.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Disadvantages: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Best for spherical clusters, sensitive to threshold parameters.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8B107-8753-EB12-1292-71DEFF46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Visualization of BIRCH</a:t>
            </a:r>
            <a:endParaRPr lang="en-IN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BB7705-15A1-DED0-E49A-B6259D455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0593" y="2366963"/>
            <a:ext cx="3522814" cy="3424237"/>
          </a:xfrm>
        </p:spPr>
      </p:pic>
    </p:spTree>
    <p:extLst>
      <p:ext uri="{BB962C8B-B14F-4D97-AF65-F5344CB8AC3E}">
        <p14:creationId xmlns:p14="http://schemas.microsoft.com/office/powerpoint/2010/main" val="2430639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F8D00-4AFB-63A5-D8EE-E67DDA7BD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884239"/>
            <a:ext cx="8229600" cy="520018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What is Clustering in ML?</a:t>
            </a:r>
            <a:b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</a:br>
            <a:endParaRPr lang="en-IN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86898-3255-9E8C-0855-8C79C08E6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015733"/>
            <a:ext cx="7892142" cy="3450613"/>
          </a:xfrm>
        </p:spPr>
        <p:txBody>
          <a:bodyPr>
            <a:normAutofit/>
          </a:bodyPr>
          <a:lstStyle/>
          <a:p>
            <a:r>
              <a:rPr lang="en-US" i="1" dirty="0"/>
              <a:t>Clustering is an </a:t>
            </a:r>
            <a:r>
              <a:rPr lang="en-US" b="1" i="1" dirty="0"/>
              <a:t>unsupervised learning technique</a:t>
            </a:r>
            <a:r>
              <a:rPr lang="en-US" i="1" dirty="0"/>
              <a:t>.</a:t>
            </a:r>
          </a:p>
          <a:p>
            <a:r>
              <a:rPr lang="en-US" i="1" dirty="0"/>
              <a:t>It groups data points into clusters so that:</a:t>
            </a:r>
          </a:p>
          <a:p>
            <a:pPr lvl="1"/>
            <a:r>
              <a:rPr lang="en-US" sz="2000" i="1" dirty="0"/>
              <a:t>Points in the </a:t>
            </a:r>
            <a:r>
              <a:rPr lang="en-US" sz="2000" b="1" i="1" dirty="0"/>
              <a:t>same cluster</a:t>
            </a:r>
            <a:r>
              <a:rPr lang="en-US" sz="2000" i="1" dirty="0"/>
              <a:t> are more similar to each other.</a:t>
            </a:r>
          </a:p>
          <a:p>
            <a:pPr lvl="1"/>
            <a:r>
              <a:rPr lang="en-US" sz="2000" i="1" dirty="0"/>
              <a:t>Points in </a:t>
            </a:r>
            <a:r>
              <a:rPr lang="en-US" sz="2000" b="1" i="1" dirty="0"/>
              <a:t>different clusters</a:t>
            </a:r>
            <a:r>
              <a:rPr lang="en-US" sz="2000" i="1" dirty="0"/>
              <a:t> are more dissimilar.</a:t>
            </a:r>
          </a:p>
          <a:p>
            <a:r>
              <a:rPr lang="en-US" i="1" dirty="0"/>
              <a:t>Used when we </a:t>
            </a:r>
            <a:r>
              <a:rPr lang="en-US" b="1" i="1" dirty="0"/>
              <a:t>don’t have labels</a:t>
            </a:r>
            <a:r>
              <a:rPr lang="en-US" i="1" dirty="0"/>
              <a:t> in the dataset.</a:t>
            </a:r>
          </a:p>
          <a:p>
            <a:r>
              <a:rPr lang="en-US" i="1" dirty="0"/>
              <a:t>Applications: customer segmentation, anomaly detection, image compression, document grouping, etc.</a:t>
            </a:r>
          </a:p>
          <a:p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21003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21C34A-39C4-26A9-4612-D16F0CE1D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528" y="979714"/>
            <a:ext cx="6788944" cy="4525963"/>
          </a:xfrm>
        </p:spPr>
      </p:pic>
    </p:spTree>
    <p:extLst>
      <p:ext uri="{BB962C8B-B14F-4D97-AF65-F5344CB8AC3E}">
        <p14:creationId xmlns:p14="http://schemas.microsoft.com/office/powerpoint/2010/main" val="80291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753082"/>
          </a:xfrm>
        </p:spPr>
        <p:txBody>
          <a:bodyPr/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rPr dirty="0">
                <a:solidFill>
                  <a:schemeClr val="accent6">
                    <a:lumMod val="50000"/>
                  </a:schemeClr>
                </a:solidFill>
              </a:rPr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943" y="1371601"/>
            <a:ext cx="7881727" cy="4604656"/>
          </a:xfrm>
        </p:spPr>
        <p:txBody>
          <a:bodyPr>
            <a:normAutofit fontScale="40000" lnSpcReduction="200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4500" dirty="0"/>
              <a:t>Groups data into k clusters by minimizing distance to cluster centroids. Works well for spherical and evenly sized clusters.</a:t>
            </a:r>
            <a:endParaRPr lang="en-IN" sz="4500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IN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IN" sz="5100" b="1" i="1" dirty="0"/>
              <a:t>from sklearn.cluster import </a:t>
            </a:r>
            <a:r>
              <a:rPr lang="en-IN" sz="5100" b="1" i="1" dirty="0" err="1"/>
              <a:t>Kmeans</a:t>
            </a:r>
            <a:endParaRPr lang="en-IN" sz="5100" b="1" i="1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IN" sz="5100" b="1" i="1" dirty="0" err="1"/>
              <a:t>kmeans</a:t>
            </a:r>
            <a:r>
              <a:rPr lang="en-IN" sz="5100" b="1" i="1" dirty="0"/>
              <a:t> = </a:t>
            </a:r>
            <a:r>
              <a:rPr lang="en-IN" sz="5100" b="1" i="1" dirty="0" err="1"/>
              <a:t>KMeans</a:t>
            </a:r>
            <a:r>
              <a:rPr lang="en-IN" sz="5100" b="1" i="1" dirty="0"/>
              <a:t>(</a:t>
            </a:r>
            <a:r>
              <a:rPr lang="en-IN" sz="5100" b="1" i="1" dirty="0" err="1"/>
              <a:t>n_clusters</a:t>
            </a:r>
            <a:r>
              <a:rPr lang="en-IN" sz="5100" b="1" i="1" dirty="0"/>
              <a:t> = </a:t>
            </a:r>
            <a:r>
              <a:rPr lang="en-IN" sz="5100" b="1" i="1" dirty="0" err="1"/>
              <a:t>i</a:t>
            </a:r>
            <a:r>
              <a:rPr lang="en-IN" sz="5100" b="1" i="1" dirty="0"/>
              <a:t>, </a:t>
            </a:r>
            <a:r>
              <a:rPr lang="en-IN" sz="5100" b="1" i="1" dirty="0" err="1"/>
              <a:t>init</a:t>
            </a:r>
            <a:r>
              <a:rPr lang="en-IN" sz="5100" b="1" i="1" dirty="0"/>
              <a:t> = 'k-means++’, 				 	</a:t>
            </a:r>
            <a:r>
              <a:rPr lang="en-IN" sz="5100" b="1" i="1" dirty="0" err="1"/>
              <a:t>random_state</a:t>
            </a:r>
            <a:r>
              <a:rPr lang="en-IN" sz="5100" b="1" i="1" dirty="0"/>
              <a:t> = 42)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IN" sz="5100" b="1" i="1" dirty="0" err="1"/>
              <a:t>y_kmeans</a:t>
            </a:r>
            <a:r>
              <a:rPr lang="en-IN" sz="5100" b="1" i="1" dirty="0"/>
              <a:t> = </a:t>
            </a:r>
            <a:r>
              <a:rPr lang="en-IN" sz="5100" b="1" i="1" dirty="0" err="1"/>
              <a:t>kmeans.fit_predict</a:t>
            </a:r>
            <a:r>
              <a:rPr lang="en-IN" sz="5100" b="1" i="1" dirty="0"/>
              <a:t>(x)</a:t>
            </a:r>
            <a:endParaRPr sz="5100" b="1" i="1" dirty="0"/>
          </a:p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4500" dirty="0"/>
              <a:t>Advantages: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4500" dirty="0"/>
              <a:t>- Simple, fast, scalable for large datasets.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4500" dirty="0"/>
              <a:t>Disadvantages: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4500" dirty="0"/>
              <a:t>- Must predefine k, sensitive to outliers and initialization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F412-C96F-69F5-2C8A-E4E08BCD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804520"/>
            <a:ext cx="8360229" cy="1049235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Visualization of K-Means Clustering</a:t>
            </a:r>
            <a:endParaRPr lang="en-IN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28397C-7D32-EBA9-93AE-65704C2BB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7419" y="2366963"/>
            <a:ext cx="4489162" cy="3424237"/>
          </a:xfrm>
        </p:spPr>
      </p:pic>
    </p:spTree>
    <p:extLst>
      <p:ext uri="{BB962C8B-B14F-4D97-AF65-F5344CB8AC3E}">
        <p14:creationId xmlns:p14="http://schemas.microsoft.com/office/powerpoint/2010/main" val="40001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521"/>
            <a:ext cx="6571343" cy="587134"/>
          </a:xfrm>
        </p:spPr>
        <p:txBody>
          <a:bodyPr/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rPr dirty="0">
                <a:solidFill>
                  <a:schemeClr val="accent6">
                    <a:lumMod val="50000"/>
                  </a:schemeClr>
                </a:solidFill>
              </a:rPr>
              <a:t>Agglomerative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1" y="1578430"/>
            <a:ext cx="7773339" cy="4212772"/>
          </a:xfrm>
        </p:spPr>
        <p:txBody>
          <a:bodyPr>
            <a:normAutofit fontScale="85000" lnSpcReduction="200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A hierarchical, bottom-up clustering method that merges clusters step by step. Produces a dendrogram for visualization.</a:t>
            </a:r>
            <a:endParaRPr lang="en-IN" dirty="0"/>
          </a:p>
          <a:p>
            <a:pPr>
              <a:defRPr sz="1800">
                <a:solidFill>
                  <a:srgbClr val="000000"/>
                </a:solidFill>
              </a:defRPr>
            </a:pPr>
            <a:endParaRPr lang="en-IN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IN" sz="2400" i="1" dirty="0"/>
              <a:t>from </a:t>
            </a:r>
            <a:r>
              <a:rPr lang="en-IN" sz="2400" i="1" dirty="0" err="1"/>
              <a:t>sklearn.cluster</a:t>
            </a:r>
            <a:r>
              <a:rPr lang="en-IN" sz="2400" i="1" dirty="0"/>
              <a:t> import </a:t>
            </a:r>
            <a:r>
              <a:rPr lang="en-IN" sz="2400" i="1" dirty="0" err="1"/>
              <a:t>AgglomerativeClusteringclusmodel</a:t>
            </a:r>
            <a:r>
              <a:rPr lang="en-IN" sz="2400" i="1" dirty="0"/>
              <a:t> = </a:t>
            </a:r>
            <a:r>
              <a:rPr lang="en-IN" sz="2400" i="1" dirty="0" err="1"/>
              <a:t>AgglomerativeClustering</a:t>
            </a:r>
            <a:r>
              <a:rPr lang="en-IN" sz="2400" i="1" dirty="0"/>
              <a:t>(</a:t>
            </a:r>
            <a:r>
              <a:rPr lang="en-IN" sz="2400" i="1" dirty="0" err="1"/>
              <a:t>n_clusters</a:t>
            </a:r>
            <a:r>
              <a:rPr lang="en-IN" sz="2400" i="1" dirty="0"/>
              <a:t> = 5)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IN" sz="2400" i="1" dirty="0"/>
              <a:t>label = </a:t>
            </a:r>
            <a:r>
              <a:rPr lang="en-IN" sz="2400" i="1" dirty="0" err="1"/>
              <a:t>clusmodel.fit_predict</a:t>
            </a:r>
            <a:r>
              <a:rPr lang="en-IN" sz="2400" i="1" dirty="0"/>
              <a:t>(x)</a:t>
            </a:r>
            <a:endParaRPr sz="2400" i="1" dirty="0"/>
          </a:p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Advantages: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No need to predefine number of clusters, captures hierarchy.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Disadvantages: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Computationally expensive (O(n²)), sensitive to noise.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3FC9-5204-861F-F05A-CF42AB4DD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Visualization of Agglomerative Clustering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532C8D-6AAB-D484-C9AA-C8CE977E8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1169" y="2366963"/>
            <a:ext cx="4221662" cy="3424237"/>
          </a:xfrm>
        </p:spPr>
      </p:pic>
    </p:spTree>
    <p:extLst>
      <p:ext uri="{BB962C8B-B14F-4D97-AF65-F5344CB8AC3E}">
        <p14:creationId xmlns:p14="http://schemas.microsoft.com/office/powerpoint/2010/main" val="16889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818" y="215746"/>
            <a:ext cx="7773338" cy="851053"/>
          </a:xfrm>
        </p:spPr>
        <p:txBody>
          <a:bodyPr/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Affinity Propagation</a:t>
            </a:r>
            <a:r>
              <a:rPr kumimoji="0" lang="en-IN" sz="2800" b="1" i="0" u="none" strike="noStrike" kern="1200" cap="all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 Clustering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1" y="1153886"/>
            <a:ext cx="7773339" cy="5105400"/>
          </a:xfrm>
        </p:spPr>
        <p:txBody>
          <a:bodyPr>
            <a:normAutofit fontScale="925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Identifies exemplar points as cluster centers using message-passing between data points. Does not require k.</a:t>
            </a:r>
            <a:endParaRPr lang="en-IN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IN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IN" sz="2400" i="1" dirty="0"/>
              <a:t>from sklearn.cluster import </a:t>
            </a:r>
            <a:r>
              <a:rPr lang="en-IN" sz="2400" i="1" dirty="0" err="1"/>
              <a:t>AffinityPropagationaff</a:t>
            </a:r>
            <a:r>
              <a:rPr lang="en-IN" sz="2400" i="1" dirty="0"/>
              <a:t> = </a:t>
            </a:r>
            <a:r>
              <a:rPr lang="en-IN" sz="2400" i="1" dirty="0" err="1"/>
              <a:t>AffinityPropagation</a:t>
            </a:r>
            <a:r>
              <a:rPr lang="en-IN" sz="2400" i="1" dirty="0"/>
              <a:t>(</a:t>
            </a:r>
            <a:r>
              <a:rPr lang="en-IN" sz="2400" i="1" dirty="0" err="1"/>
              <a:t>random_state</a:t>
            </a:r>
            <a:r>
              <a:rPr lang="en-IN" sz="2400" i="1" dirty="0"/>
              <a:t>=5)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IN" sz="2400" i="1" dirty="0" err="1"/>
              <a:t>y_aff</a:t>
            </a:r>
            <a:r>
              <a:rPr lang="en-IN" sz="2400" i="1" dirty="0"/>
              <a:t>=</a:t>
            </a:r>
            <a:r>
              <a:rPr lang="en-IN" sz="2400" i="1" dirty="0" err="1"/>
              <a:t>aff.fit_predict</a:t>
            </a:r>
            <a:r>
              <a:rPr lang="en-IN" sz="2400" i="1" dirty="0"/>
              <a:t>(x)</a:t>
            </a:r>
            <a:endParaRPr sz="2400" i="1" dirty="0"/>
          </a:p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Advantages: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Automatically finds number of clusters, flexible.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Disadvantages: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High memory and CPU cost, may form many small clusters.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B954-96BC-04B8-DF3E-93EB3872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Visualization of </a:t>
            </a: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Affinity</a:t>
            </a:r>
            <a:r>
              <a:rPr lang="en-IN" sz="2800" b="1" dirty="0"/>
              <a:t> Propagation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8D8C39-DF44-D905-5639-736383DFE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2604" y="2366963"/>
            <a:ext cx="3498792" cy="3424237"/>
          </a:xfrm>
        </p:spPr>
      </p:pic>
    </p:spTree>
    <p:extLst>
      <p:ext uri="{BB962C8B-B14F-4D97-AF65-F5344CB8AC3E}">
        <p14:creationId xmlns:p14="http://schemas.microsoft.com/office/powerpoint/2010/main" val="59470289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102</TotalTime>
  <Words>783</Words>
  <Application>Microsoft Office PowerPoint</Application>
  <PresentationFormat>On-screen Show (4:3)</PresentationFormat>
  <Paragraphs>103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Tw Cen MT</vt:lpstr>
      <vt:lpstr>Droplet</vt:lpstr>
      <vt:lpstr>Clustering Algorithms in Machine Learning</vt:lpstr>
      <vt:lpstr>What is Clustering in ML? </vt:lpstr>
      <vt:lpstr>PowerPoint Presentation</vt:lpstr>
      <vt:lpstr>K-Means Clustering</vt:lpstr>
      <vt:lpstr>Visualization of K-Means Clustering</vt:lpstr>
      <vt:lpstr>Agglomerative Clustering</vt:lpstr>
      <vt:lpstr>Visualization of Agglomerative Clustering</vt:lpstr>
      <vt:lpstr>Affinity Propagation Clustering</vt:lpstr>
      <vt:lpstr>Visualization of Affinity Propagation</vt:lpstr>
      <vt:lpstr>Mean-Shift Clustering</vt:lpstr>
      <vt:lpstr>Visualization of Mean Shift</vt:lpstr>
      <vt:lpstr>Spectral Clustering</vt:lpstr>
      <vt:lpstr>Visualization of Spectral Clustering</vt:lpstr>
      <vt:lpstr>DBSCAN density-based clustering</vt:lpstr>
      <vt:lpstr>Visualization of DBSCAN</vt:lpstr>
      <vt:lpstr>OPTICS - ordering points to identify the clustering structure</vt:lpstr>
      <vt:lpstr>Visualization of OPTICS</vt:lpstr>
      <vt:lpstr>BIRCH - (Balanced Iterative Reducing and Clustering Using Hierarchies)</vt:lpstr>
      <vt:lpstr>Visualization of BIRCH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Windows 11</cp:lastModifiedBy>
  <cp:revision>83</cp:revision>
  <dcterms:created xsi:type="dcterms:W3CDTF">2013-01-27T09:14:16Z</dcterms:created>
  <dcterms:modified xsi:type="dcterms:W3CDTF">2025-09-18T03:25:23Z</dcterms:modified>
  <cp:category/>
</cp:coreProperties>
</file>