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7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76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0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77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63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5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Boosting Algorithms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 Powerful Ensemble Learning Technique</a:t>
            </a:r>
          </a:p>
          <a:p>
            <a:r>
              <a:rPr i="1" dirty="0"/>
              <a:t>Presented by: </a:t>
            </a:r>
            <a:r>
              <a:rPr lang="en-IN" i="1" dirty="0"/>
              <a:t>Mani Maran . R</a:t>
            </a:r>
            <a:endParaRPr i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B53E53A8-14C2-3138-2DCB-9C61C2BD6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Comparing </a:t>
            </a:r>
            <a:r>
              <a:rPr lang="en-US" sz="2400" b="1" dirty="0" err="1">
                <a:solidFill>
                  <a:schemeClr val="tx1"/>
                </a:solidFill>
              </a:rPr>
              <a:t>XGBoost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LightGBM</a:t>
            </a:r>
            <a:r>
              <a:rPr lang="en-US" sz="2400" b="1" dirty="0">
                <a:solidFill>
                  <a:schemeClr val="tx1"/>
                </a:solidFill>
              </a:rPr>
              <a:t>, and </a:t>
            </a:r>
            <a:r>
              <a:rPr lang="en-US" sz="2400" b="1" dirty="0" err="1">
                <a:solidFill>
                  <a:schemeClr val="tx1"/>
                </a:solidFill>
              </a:rPr>
              <a:t>CatBoost</a:t>
            </a:r>
            <a:r>
              <a:rPr lang="en-US" sz="2400" dirty="0">
                <a:solidFill>
                  <a:schemeClr val="tx1"/>
                </a:solidFill>
              </a:rPr>
              <a:t> (all simulated to show efficiency differences).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3F7D5-89C7-DA5F-B219-56230B22E57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251857" y="372610"/>
            <a:ext cx="4762500" cy="3149600"/>
          </a:xfrm>
        </p:spPr>
      </p:pic>
    </p:spTree>
    <p:extLst>
      <p:ext uri="{BB962C8B-B14F-4D97-AF65-F5344CB8AC3E}">
        <p14:creationId xmlns:p14="http://schemas.microsoft.com/office/powerpoint/2010/main" val="400485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Advantages of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High predictive accuracy</a:t>
            </a:r>
          </a:p>
          <a:p>
            <a:r>
              <a:rPr sz="2400" dirty="0"/>
              <a:t> Reduces overfitting (especially with regularization)</a:t>
            </a:r>
          </a:p>
          <a:p>
            <a:r>
              <a:rPr sz="2400" dirty="0"/>
              <a:t> Handles complex relationships</a:t>
            </a:r>
          </a:p>
          <a:p>
            <a:r>
              <a:rPr sz="2400" dirty="0"/>
              <a:t> Flexibility: Different loss functions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400" dirty="0"/>
              <a:t>Disadvantages of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Computationally expensive</a:t>
            </a:r>
          </a:p>
          <a:p>
            <a:r>
              <a:rPr sz="2400" dirty="0"/>
              <a:t> Sensitive to noisy data and outliers</a:t>
            </a:r>
          </a:p>
          <a:p>
            <a:r>
              <a:rPr sz="2400" dirty="0"/>
              <a:t> Difficult to interpret compared to simple models</a:t>
            </a:r>
          </a:p>
          <a:p>
            <a:r>
              <a:rPr sz="2400" dirty="0"/>
              <a:t> Risk of overfitting if not properly regularized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Fraud detection</a:t>
            </a:r>
          </a:p>
          <a:p>
            <a:r>
              <a:rPr sz="2400" dirty="0"/>
              <a:t> Customer churn prediction</a:t>
            </a:r>
          </a:p>
          <a:p>
            <a:r>
              <a:rPr sz="2400" dirty="0"/>
              <a:t> Credit scoring</a:t>
            </a:r>
          </a:p>
          <a:p>
            <a:r>
              <a:rPr sz="2400" dirty="0"/>
              <a:t> Image classification</a:t>
            </a:r>
          </a:p>
          <a:p>
            <a:r>
              <a:rPr sz="2400" dirty="0"/>
              <a:t> Predictive maintenance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Popular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scikit-learn: AdaBoost &amp; </a:t>
            </a:r>
            <a:r>
              <a:rPr sz="2400" dirty="0" err="1"/>
              <a:t>GradientBoosting</a:t>
            </a:r>
            <a:r>
              <a:rPr sz="2400" dirty="0"/>
              <a:t> implementations</a:t>
            </a:r>
          </a:p>
          <a:p>
            <a:r>
              <a:rPr sz="2400" dirty="0" err="1"/>
              <a:t>XGBoost</a:t>
            </a:r>
            <a:r>
              <a:rPr sz="2400" dirty="0"/>
              <a:t>: Highly optimized, efficient boosting framework</a:t>
            </a:r>
          </a:p>
          <a:p>
            <a:r>
              <a:rPr sz="2400" dirty="0" err="1"/>
              <a:t>LightGBM</a:t>
            </a:r>
            <a:r>
              <a:rPr sz="2400" dirty="0"/>
              <a:t>: Fast and scalable boosting algorithm</a:t>
            </a:r>
          </a:p>
          <a:p>
            <a:r>
              <a:rPr sz="2400" dirty="0" err="1"/>
              <a:t>CatBoost</a:t>
            </a:r>
            <a:r>
              <a:rPr sz="2400" dirty="0"/>
              <a:t>: Handles categorical features automatically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6237"/>
            <a:ext cx="6347713" cy="1320800"/>
          </a:xfrm>
        </p:spPr>
        <p:txBody>
          <a:bodyPr>
            <a:normAutofit/>
          </a:bodyPr>
          <a:lstStyle/>
          <a:p>
            <a:r>
              <a:rPr sz="4000" dirty="0"/>
              <a:t>Histogram-based Gradient Boosting (</a:t>
            </a:r>
            <a:r>
              <a:rPr sz="4000" dirty="0" err="1"/>
              <a:t>HistGB</a:t>
            </a:r>
            <a:r>
              <a:rPr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504027"/>
            <a:ext cx="6347714" cy="3880773"/>
          </a:xfrm>
        </p:spPr>
        <p:txBody>
          <a:bodyPr>
            <a:noAutofit/>
          </a:bodyPr>
          <a:lstStyle/>
          <a:p>
            <a:r>
              <a:rPr sz="1600" dirty="0"/>
              <a:t>What is Hist Gradient Boosting?</a:t>
            </a:r>
          </a:p>
          <a:p>
            <a:r>
              <a:rPr sz="1600" dirty="0"/>
              <a:t>- Optimized Gradient Boosting using feature binning</a:t>
            </a:r>
          </a:p>
          <a:p>
            <a:r>
              <a:rPr sz="1600" dirty="0"/>
              <a:t>- Bins continuous features into discrete histograms</a:t>
            </a:r>
          </a:p>
          <a:p>
            <a:endParaRPr sz="1600" dirty="0"/>
          </a:p>
          <a:p>
            <a:r>
              <a:rPr sz="1600" dirty="0"/>
              <a:t>Why Use It?</a:t>
            </a:r>
          </a:p>
          <a:p>
            <a:r>
              <a:rPr sz="1600" dirty="0"/>
              <a:t>- Faster training than traditional Gradient Boosting</a:t>
            </a:r>
          </a:p>
          <a:p>
            <a:r>
              <a:rPr sz="1600" dirty="0"/>
              <a:t>- Low memory usage</a:t>
            </a:r>
          </a:p>
          <a:p>
            <a:r>
              <a:rPr sz="1600" dirty="0"/>
              <a:t>- Scales well with large datasets</a:t>
            </a:r>
          </a:p>
          <a:p>
            <a:r>
              <a:rPr sz="1600" dirty="0"/>
              <a:t>- Comparable accuracy</a:t>
            </a:r>
          </a:p>
          <a:p>
            <a:endParaRPr sz="1600" dirty="0"/>
          </a:p>
          <a:p>
            <a:r>
              <a:rPr sz="1600" dirty="0"/>
              <a:t>Example Use Case:</a:t>
            </a:r>
          </a:p>
          <a:p>
            <a:r>
              <a:rPr sz="1600" dirty="0"/>
              <a:t>from </a:t>
            </a:r>
            <a:r>
              <a:rPr sz="1600" dirty="0" err="1"/>
              <a:t>sklearn.ensemble</a:t>
            </a:r>
            <a:r>
              <a:rPr sz="1600" dirty="0"/>
              <a:t> import </a:t>
            </a:r>
            <a:r>
              <a:rPr sz="1600" dirty="0" err="1"/>
              <a:t>HistGradientBoostingClassifier</a:t>
            </a:r>
            <a:endParaRPr sz="1600" dirty="0"/>
          </a:p>
          <a:p>
            <a:r>
              <a:rPr sz="1600" dirty="0"/>
              <a:t>model = </a:t>
            </a:r>
            <a:r>
              <a:rPr sz="1600" dirty="0" err="1"/>
              <a:t>HistGradientBoostingClassifier</a:t>
            </a:r>
            <a:r>
              <a:rPr sz="1600" dirty="0"/>
              <a:t>()</a:t>
            </a:r>
          </a:p>
          <a:p>
            <a:r>
              <a:rPr sz="1600" dirty="0" err="1"/>
              <a:t>model.fit</a:t>
            </a:r>
            <a:r>
              <a:rPr sz="1600" dirty="0"/>
              <a:t>(</a:t>
            </a:r>
            <a:r>
              <a:rPr sz="1600" dirty="0" err="1"/>
              <a:t>X_train</a:t>
            </a:r>
            <a:r>
              <a:rPr sz="1600" dirty="0"/>
              <a:t>, </a:t>
            </a:r>
            <a:r>
              <a:rPr sz="1600" dirty="0" err="1"/>
              <a:t>y_train</a:t>
            </a:r>
            <a:r>
              <a:rPr sz="1600" dirty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Boosting is a powerful ensemble technique</a:t>
            </a:r>
          </a:p>
          <a:p>
            <a:r>
              <a:rPr sz="2400" dirty="0"/>
              <a:t>Combines weak learners sequentially</a:t>
            </a:r>
          </a:p>
          <a:p>
            <a:r>
              <a:rPr sz="2400" dirty="0"/>
              <a:t>Reduces bias and variance for better performance</a:t>
            </a:r>
          </a:p>
          <a:p>
            <a:r>
              <a:rPr sz="2400" dirty="0"/>
              <a:t>Widely used in real-world ML problems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What is Boosting?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Boosting is an ensemble learning technique that combines multiple weak learners to form a strong learner.</a:t>
            </a:r>
          </a:p>
          <a:p>
            <a:r>
              <a:rPr sz="2400" dirty="0"/>
              <a:t> Purpose: Reduce bias and variance, improving overall model accuracy.</a:t>
            </a:r>
          </a:p>
          <a:p>
            <a:r>
              <a:rPr sz="2400" dirty="0"/>
              <a:t> Key Idea: Sequentially apply weak learners, focusing on misclassified examples from previous iterations.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Why Use Boosting?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Converts weak models into strong models</a:t>
            </a:r>
          </a:p>
          <a:p>
            <a:r>
              <a:rPr sz="2400" dirty="0"/>
              <a:t> Reduces both bias and variance</a:t>
            </a:r>
          </a:p>
          <a:p>
            <a:r>
              <a:rPr sz="2400" dirty="0"/>
              <a:t> Works well for structured/tabular data</a:t>
            </a:r>
          </a:p>
          <a:p>
            <a:r>
              <a:rPr sz="2400" dirty="0"/>
              <a:t> Improves performance compared to a single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672944" cy="1320800"/>
          </a:xfrm>
        </p:spPr>
        <p:txBody>
          <a:bodyPr>
            <a:noAutofit/>
          </a:bodyPr>
          <a:lstStyle/>
          <a:p>
            <a:r>
              <a:rPr sz="4400" dirty="0"/>
              <a:t>How Does Boosting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 Start with a simple model (weak learner)</a:t>
            </a:r>
          </a:p>
          <a:p>
            <a:r>
              <a:rPr sz="2400" dirty="0"/>
              <a:t> Train it on the dataset</a:t>
            </a:r>
          </a:p>
          <a:p>
            <a:r>
              <a:rPr sz="2400" dirty="0"/>
              <a:t> Evaluate errors and assign weights</a:t>
            </a:r>
          </a:p>
          <a:p>
            <a:r>
              <a:rPr sz="2400" dirty="0"/>
              <a:t> Next model focuses on hard-to-classify samples</a:t>
            </a:r>
          </a:p>
          <a:p>
            <a:r>
              <a:rPr sz="2400" dirty="0"/>
              <a:t> Combine models sequentially to improve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sz="4000" dirty="0"/>
              <a:t>Common Boosting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sz="2000" dirty="0"/>
              <a:t>AdaBoost: Adjusts weights of misclassified samples</a:t>
            </a:r>
          </a:p>
          <a:p>
            <a:r>
              <a:rPr sz="2000" dirty="0"/>
              <a:t>Gradient Boosting: Optimizes loss function using gradient descent</a:t>
            </a:r>
          </a:p>
          <a:p>
            <a:r>
              <a:rPr sz="2000" dirty="0" err="1"/>
              <a:t>XGBoost</a:t>
            </a:r>
            <a:r>
              <a:rPr sz="2000" dirty="0"/>
              <a:t>: Regularization + Parallel computation for speed</a:t>
            </a:r>
          </a:p>
          <a:p>
            <a:r>
              <a:rPr sz="2000" dirty="0" err="1"/>
              <a:t>LightGBM</a:t>
            </a:r>
            <a:r>
              <a:rPr sz="2000" dirty="0"/>
              <a:t>: Faster, handles large data, histogram-based learning</a:t>
            </a:r>
          </a:p>
          <a:p>
            <a:r>
              <a:rPr sz="2000" dirty="0" err="1"/>
              <a:t>CatBoost</a:t>
            </a:r>
            <a:r>
              <a:rPr sz="2000" dirty="0"/>
              <a:t>: Categorical feature support with minimal 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sz="4400" dirty="0"/>
              <a:t>AdaBoost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82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1. Initialize sample weights equally</a:t>
            </a:r>
          </a:p>
          <a:p>
            <a:pPr marL="0" indent="0">
              <a:buNone/>
            </a:pPr>
            <a:r>
              <a:rPr sz="2400" dirty="0"/>
              <a:t>2. Train first weak learner (e.g., decision stump)</a:t>
            </a:r>
          </a:p>
          <a:p>
            <a:pPr marL="0" indent="0">
              <a:buNone/>
            </a:pPr>
            <a:r>
              <a:rPr sz="2400" dirty="0"/>
              <a:t>3. Calculate error and update sample weights</a:t>
            </a:r>
          </a:p>
          <a:p>
            <a:pPr marL="0" indent="0">
              <a:buNone/>
            </a:pPr>
            <a:r>
              <a:rPr sz="2400" dirty="0"/>
              <a:t>4. Train next weak learner focusing on misclassified samples</a:t>
            </a:r>
          </a:p>
          <a:p>
            <a:pPr marL="0" indent="0">
              <a:buNone/>
            </a:pPr>
            <a:r>
              <a:rPr sz="2400" dirty="0"/>
              <a:t>5. Repeat for a predefined number of iterations</a:t>
            </a:r>
          </a:p>
          <a:p>
            <a:pPr marL="0" indent="0">
              <a:buNone/>
            </a:pPr>
            <a:r>
              <a:rPr sz="2400" dirty="0"/>
              <a:t>6. Final model = Weighted sum of weak learners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E2540759-4934-2A4A-9575-ACE243544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570968"/>
            <a:ext cx="6400800" cy="2568575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It shows the </a:t>
            </a:r>
            <a:r>
              <a:rPr lang="en-US" sz="2400" b="1" dirty="0">
                <a:solidFill>
                  <a:schemeClr val="tx1"/>
                </a:solidFill>
              </a:rPr>
              <a:t>decision boundary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Left: a </a:t>
            </a:r>
            <a:r>
              <a:rPr lang="en-US" sz="2400" b="1" dirty="0">
                <a:solidFill>
                  <a:schemeClr val="tx1"/>
                </a:solidFill>
              </a:rPr>
              <a:t>weak learner (decision stump)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Right: the </a:t>
            </a:r>
            <a:r>
              <a:rPr lang="en-US" sz="2400" b="1" dirty="0">
                <a:solidFill>
                  <a:schemeClr val="tx1"/>
                </a:solidFill>
              </a:rPr>
              <a:t>AdaBoost ensemble</a:t>
            </a:r>
            <a:r>
              <a:rPr lang="en-US" sz="2400" dirty="0">
                <a:solidFill>
                  <a:schemeClr val="tx1"/>
                </a:solidFill>
              </a:rPr>
              <a:t> with much better separation</a:t>
            </a:r>
          </a:p>
          <a:p>
            <a:pPr algn="l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7AE7E-1396-4749-9079-CAC56AF5E3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30061" y="821645"/>
            <a:ext cx="6524625" cy="2465387"/>
          </a:xfrm>
        </p:spPr>
      </p:pic>
    </p:spTree>
    <p:extLst>
      <p:ext uri="{BB962C8B-B14F-4D97-AF65-F5344CB8AC3E}">
        <p14:creationId xmlns:p14="http://schemas.microsoft.com/office/powerpoint/2010/main" val="233633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609600"/>
            <a:ext cx="7478485" cy="1320800"/>
          </a:xfrm>
        </p:spPr>
        <p:txBody>
          <a:bodyPr>
            <a:noAutofit/>
          </a:bodyPr>
          <a:lstStyle/>
          <a:p>
            <a:r>
              <a:rPr sz="4400" dirty="0"/>
              <a:t>Gradient Boosting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 Models correct residuals of previous learners</a:t>
            </a:r>
          </a:p>
          <a:p>
            <a:r>
              <a:rPr sz="2400" dirty="0"/>
              <a:t> Minimizes a loss function (e.g., MSE for regression)</a:t>
            </a:r>
          </a:p>
          <a:p>
            <a:r>
              <a:rPr sz="2400" dirty="0"/>
              <a:t> Each new tree tries to reduce error from previous step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sz="2400" dirty="0"/>
              <a:t>Formula:</a:t>
            </a:r>
          </a:p>
          <a:p>
            <a:r>
              <a:rPr sz="2400" dirty="0"/>
              <a:t>F(x) = F(x) + </a:t>
            </a:r>
            <a:r>
              <a:rPr sz="2400" dirty="0" err="1"/>
              <a:t>learning_rate</a:t>
            </a:r>
            <a:r>
              <a:rPr sz="2400" dirty="0"/>
              <a:t> * </a:t>
            </a:r>
            <a:r>
              <a:rPr sz="2400" dirty="0" err="1"/>
              <a:t>new_model</a:t>
            </a:r>
            <a:r>
              <a:rPr sz="2400" dirty="0"/>
              <a:t>(x)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9">
            <a:extLst>
              <a:ext uri="{FF2B5EF4-FFF2-40B4-BE49-F238E27FC236}">
                <a16:creationId xmlns:a16="http://schemas.microsoft.com/office/drawing/2014/main" id="{6C1B8001-3BC7-2897-FD6A-C4324A3FA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29" y="4158344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It shows how each new learner progressively corrects residuals over iterations.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DB5387-47BD-8FBA-7AC2-7269E8C13DD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37457" y="417513"/>
            <a:ext cx="8229600" cy="3294062"/>
          </a:xfrm>
        </p:spPr>
      </p:pic>
    </p:spTree>
    <p:extLst>
      <p:ext uri="{BB962C8B-B14F-4D97-AF65-F5344CB8AC3E}">
        <p14:creationId xmlns:p14="http://schemas.microsoft.com/office/powerpoint/2010/main" val="22435209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59</TotalTime>
  <Words>556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Boosting Algorithms in Machine Learning</vt:lpstr>
      <vt:lpstr>What is Boosting?</vt:lpstr>
      <vt:lpstr>Why Use Boosting?</vt:lpstr>
      <vt:lpstr>How Does Boosting Work?</vt:lpstr>
      <vt:lpstr>Common Boosting Algorithms</vt:lpstr>
      <vt:lpstr>AdaBoost Workflow</vt:lpstr>
      <vt:lpstr>PowerPoint Presentation</vt:lpstr>
      <vt:lpstr>Gradient Boosting Intuition</vt:lpstr>
      <vt:lpstr>PowerPoint Presentation</vt:lpstr>
      <vt:lpstr>PowerPoint Presentation</vt:lpstr>
      <vt:lpstr>Advantages of Boosting</vt:lpstr>
      <vt:lpstr>Disadvantages of Boosting</vt:lpstr>
      <vt:lpstr>Real-World Applications</vt:lpstr>
      <vt:lpstr>Popular Libraries</vt:lpstr>
      <vt:lpstr>Histogram-based Gradient Boosting (HistGB)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Windows 11</cp:lastModifiedBy>
  <cp:revision>44</cp:revision>
  <dcterms:created xsi:type="dcterms:W3CDTF">2013-01-27T09:14:16Z</dcterms:created>
  <dcterms:modified xsi:type="dcterms:W3CDTF">2025-09-08T16:56:29Z</dcterms:modified>
  <cp:category/>
</cp:coreProperties>
</file>