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8" r:id="rId36"/>
    <p:sldId id="297" r:id="rId37"/>
    <p:sldId id="296" r:id="rId38"/>
    <p:sldId id="295" r:id="rId39"/>
    <p:sldId id="294" r:id="rId40"/>
    <p:sldId id="290" r:id="rId41"/>
    <p:sldId id="291" r:id="rId42"/>
    <p:sldId id="292"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9AE6EE93-1736-4981-B699-EBF2B3E763B1}" type="datetimeFigureOut">
              <a:rPr lang="en-IN" smtClean="0"/>
              <a:t>01-11-2023</a:t>
            </a:fld>
            <a:endParaRPr lang="en-IN"/>
          </a:p>
        </p:txBody>
      </p:sp>
      <p:sp>
        <p:nvSpPr>
          <p:cNvPr id="17" name="Slide Number Placeholder 16"/>
          <p:cNvSpPr>
            <a:spLocks noGrp="1"/>
          </p:cNvSpPr>
          <p:nvPr>
            <p:ph type="sldNum" sz="quarter" idx="11"/>
          </p:nvPr>
        </p:nvSpPr>
        <p:spPr/>
        <p:txBody>
          <a:bodyPr/>
          <a:lstStyle/>
          <a:p>
            <a:fld id="{20E17566-5116-44C1-BB86-C405DCAE7A16}"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6EE93-1736-4981-B699-EBF2B3E763B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17566-5116-44C1-BB86-C405DCAE7A1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6EE93-1736-4981-B699-EBF2B3E763B1}"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17566-5116-44C1-BB86-C405DCAE7A16}"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9AE6EE93-1736-4981-B699-EBF2B3E763B1}" type="datetimeFigureOut">
              <a:rPr lang="en-IN" smtClean="0"/>
              <a:t>01-11-2023</a:t>
            </a:fld>
            <a:endParaRPr lang="en-IN"/>
          </a:p>
        </p:txBody>
      </p:sp>
      <p:sp>
        <p:nvSpPr>
          <p:cNvPr id="12" name="Slide Number Placeholder 11"/>
          <p:cNvSpPr>
            <a:spLocks noGrp="1"/>
          </p:cNvSpPr>
          <p:nvPr>
            <p:ph type="sldNum" sz="quarter" idx="15"/>
          </p:nvPr>
        </p:nvSpPr>
        <p:spPr/>
        <p:txBody>
          <a:bodyPr/>
          <a:lstStyle/>
          <a:p>
            <a:fld id="{20E17566-5116-44C1-BB86-C405DCAE7A16}"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9AE6EE93-1736-4981-B699-EBF2B3E763B1}" type="datetimeFigureOut">
              <a:rPr lang="en-IN" smtClean="0"/>
              <a:t>01-11-2023</a:t>
            </a:fld>
            <a:endParaRPr lang="en-IN"/>
          </a:p>
        </p:txBody>
      </p:sp>
      <p:sp>
        <p:nvSpPr>
          <p:cNvPr id="14" name="Slide Number Placeholder 13"/>
          <p:cNvSpPr>
            <a:spLocks noGrp="1"/>
          </p:cNvSpPr>
          <p:nvPr>
            <p:ph type="sldNum" sz="quarter" idx="11"/>
          </p:nvPr>
        </p:nvSpPr>
        <p:spPr/>
        <p:txBody>
          <a:bodyPr/>
          <a:lstStyle/>
          <a:p>
            <a:fld id="{20E17566-5116-44C1-BB86-C405DCAE7A16}"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9AE6EE93-1736-4981-B699-EBF2B3E763B1}" type="datetimeFigureOut">
              <a:rPr lang="en-IN" smtClean="0"/>
              <a:t>01-11-2023</a:t>
            </a:fld>
            <a:endParaRPr lang="en-IN"/>
          </a:p>
        </p:txBody>
      </p:sp>
      <p:sp>
        <p:nvSpPr>
          <p:cNvPr id="12" name="Slide Number Placeholder 11"/>
          <p:cNvSpPr>
            <a:spLocks noGrp="1"/>
          </p:cNvSpPr>
          <p:nvPr>
            <p:ph type="sldNum" sz="quarter" idx="16"/>
          </p:nvPr>
        </p:nvSpPr>
        <p:spPr/>
        <p:txBody>
          <a:bodyPr/>
          <a:lstStyle/>
          <a:p>
            <a:fld id="{20E17566-5116-44C1-BB86-C405DCAE7A16}"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9AE6EE93-1736-4981-B699-EBF2B3E763B1}" type="datetimeFigureOut">
              <a:rPr lang="en-IN" smtClean="0"/>
              <a:t>01-11-2023</a:t>
            </a:fld>
            <a:endParaRPr lang="en-IN"/>
          </a:p>
        </p:txBody>
      </p:sp>
      <p:sp>
        <p:nvSpPr>
          <p:cNvPr id="12" name="Slide Number Placeholder 11"/>
          <p:cNvSpPr>
            <a:spLocks noGrp="1"/>
          </p:cNvSpPr>
          <p:nvPr>
            <p:ph type="sldNum" sz="quarter" idx="17"/>
          </p:nvPr>
        </p:nvSpPr>
        <p:spPr/>
        <p:txBody>
          <a:bodyPr/>
          <a:lstStyle/>
          <a:p>
            <a:fld id="{20E17566-5116-44C1-BB86-C405DCAE7A16}"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9AE6EE93-1736-4981-B699-EBF2B3E763B1}" type="datetimeFigureOut">
              <a:rPr lang="en-IN" smtClean="0"/>
              <a:t>01-11-2023</a:t>
            </a:fld>
            <a:endParaRPr lang="en-IN"/>
          </a:p>
        </p:txBody>
      </p:sp>
      <p:sp>
        <p:nvSpPr>
          <p:cNvPr id="16" name="Slide Number Placeholder 15"/>
          <p:cNvSpPr>
            <a:spLocks noGrp="1"/>
          </p:cNvSpPr>
          <p:nvPr>
            <p:ph type="sldNum" sz="quarter" idx="11"/>
          </p:nvPr>
        </p:nvSpPr>
        <p:spPr/>
        <p:txBody>
          <a:bodyPr/>
          <a:lstStyle/>
          <a:p>
            <a:fld id="{20E17566-5116-44C1-BB86-C405DCAE7A16}"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AE6EE93-1736-4981-B699-EBF2B3E763B1}" type="datetimeFigureOut">
              <a:rPr lang="en-IN" smtClean="0"/>
              <a:t>01-11-2023</a:t>
            </a:fld>
            <a:endParaRPr lang="en-IN"/>
          </a:p>
        </p:txBody>
      </p:sp>
      <p:sp>
        <p:nvSpPr>
          <p:cNvPr id="8" name="Slide Number Placeholder 7"/>
          <p:cNvSpPr>
            <a:spLocks noGrp="1"/>
          </p:cNvSpPr>
          <p:nvPr>
            <p:ph type="sldNum" sz="quarter" idx="11"/>
          </p:nvPr>
        </p:nvSpPr>
        <p:spPr/>
        <p:txBody>
          <a:bodyPr/>
          <a:lstStyle/>
          <a:p>
            <a:fld id="{20E17566-5116-44C1-BB86-C405DCAE7A1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9AE6EE93-1736-4981-B699-EBF2B3E763B1}" type="datetimeFigureOut">
              <a:rPr lang="en-IN" smtClean="0"/>
              <a:t>01-11-2023</a:t>
            </a:fld>
            <a:endParaRPr lang="en-IN"/>
          </a:p>
        </p:txBody>
      </p:sp>
      <p:sp>
        <p:nvSpPr>
          <p:cNvPr id="19" name="Slide Number Placeholder 18"/>
          <p:cNvSpPr>
            <a:spLocks noGrp="1"/>
          </p:cNvSpPr>
          <p:nvPr>
            <p:ph type="sldNum" sz="quarter" idx="16"/>
          </p:nvPr>
        </p:nvSpPr>
        <p:spPr/>
        <p:txBody>
          <a:bodyPr/>
          <a:lstStyle/>
          <a:p>
            <a:fld id="{20E17566-5116-44C1-BB86-C405DCAE7A16}"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9AE6EE93-1736-4981-B699-EBF2B3E763B1}" type="datetimeFigureOut">
              <a:rPr lang="en-IN" smtClean="0"/>
              <a:t>01-11-2023</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20E17566-5116-44C1-BB86-C405DCAE7A16}"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9AE6EE93-1736-4981-B699-EBF2B3E763B1}" type="datetimeFigureOut">
              <a:rPr lang="en-IN" smtClean="0"/>
              <a:t>01-11-2023</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20E17566-5116-44C1-BB86-C405DCAE7A16}"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p:txBody>
      </p:sp>
      <p:sp>
        <p:nvSpPr>
          <p:cNvPr id="2" name="Title 1"/>
          <p:cNvSpPr>
            <a:spLocks noGrp="1"/>
          </p:cNvSpPr>
          <p:nvPr>
            <p:ph type="title"/>
          </p:nvPr>
        </p:nvSpPr>
        <p:spPr/>
        <p:txBody>
          <a:bodyPr/>
          <a:lstStyle/>
          <a:p>
            <a:r>
              <a:rPr lang="en-IN" b="0" dirty="0">
                <a:effectLst/>
              </a:rPr>
              <a:t>Applied Data Science</a:t>
            </a:r>
            <a:br>
              <a:rPr lang="en-IN" b="0" dirty="0">
                <a:effectLst/>
              </a:rPr>
            </a:br>
            <a:endParaRPr lang="en-IN" dirty="0"/>
          </a:p>
        </p:txBody>
      </p:sp>
    </p:spTree>
    <p:extLst>
      <p:ext uri="{BB962C8B-B14F-4D97-AF65-F5344CB8AC3E}">
        <p14:creationId xmlns:p14="http://schemas.microsoft.com/office/powerpoint/2010/main" val="12226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Continuously monitor the performance of the sales prediction system in a real-world setting.</a:t>
            </a:r>
          </a:p>
          <a:p>
            <a:r>
              <a:rPr lang="en-US" dirty="0"/>
              <a:t>Implement regular updates and improvements based on new data, user feedback, and changing business conditions.</a:t>
            </a:r>
          </a:p>
          <a:p>
            <a:endParaRPr lang="en-IN" dirty="0"/>
          </a:p>
        </p:txBody>
      </p:sp>
      <p:sp>
        <p:nvSpPr>
          <p:cNvPr id="2" name="Title 1"/>
          <p:cNvSpPr>
            <a:spLocks noGrp="1"/>
          </p:cNvSpPr>
          <p:nvPr>
            <p:ph type="title"/>
          </p:nvPr>
        </p:nvSpPr>
        <p:spPr/>
        <p:txBody>
          <a:bodyPr/>
          <a:lstStyle/>
          <a:p>
            <a:r>
              <a:rPr lang="en-IN" b="0" dirty="0">
                <a:effectLst/>
              </a:rPr>
              <a:t>Monitor and Iterate:</a:t>
            </a:r>
            <a:endParaRPr lang="en-IN" dirty="0"/>
          </a:p>
        </p:txBody>
      </p:sp>
    </p:spTree>
    <p:extLst>
      <p:ext uri="{BB962C8B-B14F-4D97-AF65-F5344CB8AC3E}">
        <p14:creationId xmlns:p14="http://schemas.microsoft.com/office/powerpoint/2010/main" val="55001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IN" dirty="0"/>
              <a:t>Data </a:t>
            </a:r>
            <a:r>
              <a:rPr lang="en-IN" dirty="0" smtClean="0"/>
              <a:t>Collection:</a:t>
            </a:r>
          </a:p>
          <a:p>
            <a:r>
              <a:rPr lang="en-IN" dirty="0"/>
              <a:t>Data </a:t>
            </a:r>
            <a:r>
              <a:rPr lang="en-IN" dirty="0" err="1"/>
              <a:t>Preprocessing</a:t>
            </a:r>
            <a:r>
              <a:rPr lang="en-IN" dirty="0" smtClean="0"/>
              <a:t>:</a:t>
            </a:r>
          </a:p>
          <a:p>
            <a:r>
              <a:rPr lang="en-IN" dirty="0"/>
              <a:t>Feature Engineering</a:t>
            </a:r>
            <a:r>
              <a:rPr lang="en-IN" dirty="0" smtClean="0"/>
              <a:t>:</a:t>
            </a:r>
          </a:p>
          <a:p>
            <a:r>
              <a:rPr lang="en-IN" dirty="0"/>
              <a:t>Model </a:t>
            </a:r>
            <a:r>
              <a:rPr lang="en-IN" dirty="0" smtClean="0"/>
              <a:t>Selection</a:t>
            </a:r>
          </a:p>
          <a:p>
            <a:r>
              <a:rPr lang="en-IN" dirty="0"/>
              <a:t>Model Training</a:t>
            </a:r>
            <a:r>
              <a:rPr lang="en-IN" dirty="0" smtClean="0"/>
              <a:t>:</a:t>
            </a:r>
          </a:p>
          <a:p>
            <a:r>
              <a:rPr lang="en-IN" dirty="0"/>
              <a:t>Validation and </a:t>
            </a:r>
            <a:r>
              <a:rPr lang="en-IN" dirty="0" smtClean="0"/>
              <a:t>Testing</a:t>
            </a:r>
          </a:p>
          <a:p>
            <a:r>
              <a:rPr lang="en-IN" dirty="0"/>
              <a:t>Deployment</a:t>
            </a:r>
            <a:r>
              <a:rPr lang="en-IN" dirty="0" smtClean="0"/>
              <a:t>:</a:t>
            </a:r>
          </a:p>
          <a:p>
            <a:r>
              <a:rPr lang="en-IN" dirty="0"/>
              <a:t>Monitoring and Maintenance</a:t>
            </a:r>
            <a:r>
              <a:rPr lang="en-IN" dirty="0" smtClean="0"/>
              <a:t>:</a:t>
            </a:r>
          </a:p>
          <a:p>
            <a:r>
              <a:rPr lang="en-IN" dirty="0"/>
              <a:t>Feedback Loop:</a:t>
            </a:r>
          </a:p>
        </p:txBody>
      </p:sp>
      <p:sp>
        <p:nvSpPr>
          <p:cNvPr id="2" name="Title 1"/>
          <p:cNvSpPr>
            <a:spLocks noGrp="1"/>
          </p:cNvSpPr>
          <p:nvPr>
            <p:ph type="title"/>
          </p:nvPr>
        </p:nvSpPr>
        <p:spPr/>
        <p:txBody>
          <a:bodyPr>
            <a:normAutofit/>
          </a:bodyPr>
          <a:lstStyle/>
          <a:p>
            <a:r>
              <a:rPr lang="en-US" b="0" dirty="0">
                <a:effectLst/>
              </a:rPr>
              <a:t>Phases of Development for Future Sales </a:t>
            </a:r>
            <a:r>
              <a:rPr lang="en-US" b="0" dirty="0" err="1">
                <a:effectLst/>
              </a:rPr>
              <a:t>Predicti</a:t>
            </a:r>
            <a:endParaRPr lang="en-IN" dirty="0"/>
          </a:p>
        </p:txBody>
      </p:sp>
    </p:spTree>
    <p:extLst>
      <p:ext uri="{BB962C8B-B14F-4D97-AF65-F5344CB8AC3E}">
        <p14:creationId xmlns:p14="http://schemas.microsoft.com/office/powerpoint/2010/main" val="2854616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Gather historical sales data, including product-specific sales, pricing, promotions, and external variables like economic indicators or weather data.</a:t>
            </a:r>
            <a:endParaRPr lang="en-IN" dirty="0"/>
          </a:p>
        </p:txBody>
      </p:sp>
      <p:sp>
        <p:nvSpPr>
          <p:cNvPr id="2" name="Title 1"/>
          <p:cNvSpPr>
            <a:spLocks noGrp="1"/>
          </p:cNvSpPr>
          <p:nvPr>
            <p:ph type="title"/>
          </p:nvPr>
        </p:nvSpPr>
        <p:spPr/>
        <p:txBody>
          <a:bodyPr/>
          <a:lstStyle/>
          <a:p>
            <a:r>
              <a:rPr lang="en-IN" b="0" dirty="0">
                <a:effectLst/>
              </a:rPr>
              <a:t>Data Collection:</a:t>
            </a:r>
            <a:endParaRPr lang="en-IN" dirty="0"/>
          </a:p>
        </p:txBody>
      </p:sp>
    </p:spTree>
    <p:extLst>
      <p:ext uri="{BB962C8B-B14F-4D97-AF65-F5344CB8AC3E}">
        <p14:creationId xmlns:p14="http://schemas.microsoft.com/office/powerpoint/2010/main" val="190463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Clean, transform, and preprocess the data to handle missing values, outliers, and prepare it for modeling.</a:t>
            </a:r>
            <a:endParaRPr lang="en-IN" dirty="0"/>
          </a:p>
        </p:txBody>
      </p:sp>
      <p:sp>
        <p:nvSpPr>
          <p:cNvPr id="2" name="Title 1"/>
          <p:cNvSpPr>
            <a:spLocks noGrp="1"/>
          </p:cNvSpPr>
          <p:nvPr>
            <p:ph type="title"/>
          </p:nvPr>
        </p:nvSpPr>
        <p:spPr/>
        <p:txBody>
          <a:bodyPr/>
          <a:lstStyle/>
          <a:p>
            <a:r>
              <a:rPr lang="en-IN" b="0" dirty="0">
                <a:effectLst/>
              </a:rPr>
              <a:t>Data </a:t>
            </a:r>
            <a:r>
              <a:rPr lang="en-IN" b="0" dirty="0" err="1">
                <a:effectLst/>
              </a:rPr>
              <a:t>Preprocessing</a:t>
            </a:r>
            <a:r>
              <a:rPr lang="en-IN" b="0" dirty="0">
                <a:effectLst/>
              </a:rPr>
              <a:t>:</a:t>
            </a:r>
            <a:endParaRPr lang="en-IN" dirty="0"/>
          </a:p>
        </p:txBody>
      </p:sp>
    </p:spTree>
    <p:extLst>
      <p:ext uri="{BB962C8B-B14F-4D97-AF65-F5344CB8AC3E}">
        <p14:creationId xmlns:p14="http://schemas.microsoft.com/office/powerpoint/2010/main" val="413143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Create relevant features that can enhance the predictive power of the model. This may include lag features, seasonality, and external data integration.</a:t>
            </a:r>
            <a:endParaRPr lang="en-IN" dirty="0"/>
          </a:p>
        </p:txBody>
      </p:sp>
      <p:sp>
        <p:nvSpPr>
          <p:cNvPr id="2" name="Title 1"/>
          <p:cNvSpPr>
            <a:spLocks noGrp="1"/>
          </p:cNvSpPr>
          <p:nvPr>
            <p:ph type="title"/>
          </p:nvPr>
        </p:nvSpPr>
        <p:spPr/>
        <p:txBody>
          <a:bodyPr/>
          <a:lstStyle/>
          <a:p>
            <a:r>
              <a:rPr lang="en-IN" b="0" dirty="0">
                <a:effectLst/>
              </a:rPr>
              <a:t>Feature Engineering:</a:t>
            </a:r>
            <a:endParaRPr lang="en-IN" dirty="0"/>
          </a:p>
        </p:txBody>
      </p:sp>
    </p:spTree>
    <p:extLst>
      <p:ext uri="{BB962C8B-B14F-4D97-AF65-F5344CB8AC3E}">
        <p14:creationId xmlns:p14="http://schemas.microsoft.com/office/powerpoint/2010/main" val="246019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Choose an appropriate forecasting model, which can range from traditional time series methods (e.g., ARIMA) to more advanced machine learning techniques (e.g., neural networks)</a:t>
            </a:r>
            <a:endParaRPr lang="en-IN" dirty="0"/>
          </a:p>
        </p:txBody>
      </p:sp>
      <p:sp>
        <p:nvSpPr>
          <p:cNvPr id="2" name="Title 1"/>
          <p:cNvSpPr>
            <a:spLocks noGrp="1"/>
          </p:cNvSpPr>
          <p:nvPr>
            <p:ph type="title"/>
          </p:nvPr>
        </p:nvSpPr>
        <p:spPr/>
        <p:txBody>
          <a:bodyPr/>
          <a:lstStyle/>
          <a:p>
            <a:r>
              <a:rPr lang="en-IN" b="0" dirty="0">
                <a:effectLst/>
              </a:rPr>
              <a:t>Model Selection:</a:t>
            </a:r>
            <a:endParaRPr lang="en-IN" dirty="0"/>
          </a:p>
        </p:txBody>
      </p:sp>
    </p:spTree>
    <p:extLst>
      <p:ext uri="{BB962C8B-B14F-4D97-AF65-F5344CB8AC3E}">
        <p14:creationId xmlns:p14="http://schemas.microsoft.com/office/powerpoint/2010/main" val="400976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Train the selected model on historical data, optimizing its parameters to achieve the best possible accuracy.</a:t>
            </a:r>
            <a:endParaRPr lang="en-IN" dirty="0"/>
          </a:p>
        </p:txBody>
      </p:sp>
      <p:sp>
        <p:nvSpPr>
          <p:cNvPr id="2" name="Title 1"/>
          <p:cNvSpPr>
            <a:spLocks noGrp="1"/>
          </p:cNvSpPr>
          <p:nvPr>
            <p:ph type="title"/>
          </p:nvPr>
        </p:nvSpPr>
        <p:spPr/>
        <p:txBody>
          <a:bodyPr/>
          <a:lstStyle/>
          <a:p>
            <a:r>
              <a:rPr lang="en-IN" b="0" dirty="0">
                <a:effectLst/>
              </a:rPr>
              <a:t>Model Training:</a:t>
            </a:r>
            <a:endParaRPr lang="en-IN" dirty="0"/>
          </a:p>
        </p:txBody>
      </p:sp>
    </p:spTree>
    <p:extLst>
      <p:ext uri="{BB962C8B-B14F-4D97-AF65-F5344CB8AC3E}">
        <p14:creationId xmlns:p14="http://schemas.microsoft.com/office/powerpoint/2010/main" val="199183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Validate the model's performance on a separate validation dataset and fine-tune as necessary.</a:t>
            </a:r>
          </a:p>
          <a:p>
            <a:r>
              <a:rPr lang="en-US" dirty="0"/>
              <a:t>Test the model's accuracy against a hold-out test dataset.</a:t>
            </a:r>
          </a:p>
          <a:p>
            <a:endParaRPr lang="en-IN" dirty="0"/>
          </a:p>
        </p:txBody>
      </p:sp>
      <p:sp>
        <p:nvSpPr>
          <p:cNvPr id="2" name="Title 1"/>
          <p:cNvSpPr>
            <a:spLocks noGrp="1"/>
          </p:cNvSpPr>
          <p:nvPr>
            <p:ph type="title"/>
          </p:nvPr>
        </p:nvSpPr>
        <p:spPr/>
        <p:txBody>
          <a:bodyPr/>
          <a:lstStyle/>
          <a:p>
            <a:r>
              <a:rPr lang="en-IN" b="0" dirty="0">
                <a:effectLst/>
              </a:rPr>
              <a:t>Validation and Testing:</a:t>
            </a:r>
            <a:endParaRPr lang="en-IN" dirty="0"/>
          </a:p>
        </p:txBody>
      </p:sp>
    </p:spTree>
    <p:extLst>
      <p:ext uri="{BB962C8B-B14F-4D97-AF65-F5344CB8AC3E}">
        <p14:creationId xmlns:p14="http://schemas.microsoft.com/office/powerpoint/2010/main" val="552281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Deploy the trained model into the production environment for generating real-time or batch predictions.</a:t>
            </a:r>
            <a:endParaRPr lang="en-IN" dirty="0"/>
          </a:p>
        </p:txBody>
      </p:sp>
      <p:sp>
        <p:nvSpPr>
          <p:cNvPr id="2" name="Title 1"/>
          <p:cNvSpPr>
            <a:spLocks noGrp="1"/>
          </p:cNvSpPr>
          <p:nvPr>
            <p:ph type="title"/>
          </p:nvPr>
        </p:nvSpPr>
        <p:spPr/>
        <p:txBody>
          <a:bodyPr/>
          <a:lstStyle/>
          <a:p>
            <a:r>
              <a:rPr lang="en-IN" b="0" dirty="0">
                <a:effectLst/>
              </a:rPr>
              <a:t>Deployment:</a:t>
            </a:r>
            <a:endParaRPr lang="en-IN" dirty="0"/>
          </a:p>
        </p:txBody>
      </p:sp>
    </p:spTree>
    <p:extLst>
      <p:ext uri="{BB962C8B-B14F-4D97-AF65-F5344CB8AC3E}">
        <p14:creationId xmlns:p14="http://schemas.microsoft.com/office/powerpoint/2010/main" val="333581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Continuously monitor the model's performance, retraining it as new data becomes available.</a:t>
            </a:r>
          </a:p>
          <a:p>
            <a:r>
              <a:rPr lang="en-US" dirty="0"/>
              <a:t>Address any issues or discrepancies that may arise in the production system.</a:t>
            </a:r>
          </a:p>
          <a:p>
            <a:endParaRPr lang="en-IN" dirty="0"/>
          </a:p>
        </p:txBody>
      </p:sp>
      <p:sp>
        <p:nvSpPr>
          <p:cNvPr id="2" name="Title 1"/>
          <p:cNvSpPr>
            <a:spLocks noGrp="1"/>
          </p:cNvSpPr>
          <p:nvPr>
            <p:ph type="title"/>
          </p:nvPr>
        </p:nvSpPr>
        <p:spPr/>
        <p:txBody>
          <a:bodyPr>
            <a:normAutofit/>
          </a:bodyPr>
          <a:lstStyle/>
          <a:p>
            <a:r>
              <a:rPr lang="en-IN" b="0" dirty="0">
                <a:effectLst/>
              </a:rPr>
              <a:t>Monitoring and Maintenance:</a:t>
            </a:r>
            <a:endParaRPr lang="en-IN" dirty="0"/>
          </a:p>
        </p:txBody>
      </p:sp>
    </p:spTree>
    <p:extLst>
      <p:ext uri="{BB962C8B-B14F-4D97-AF65-F5344CB8AC3E}">
        <p14:creationId xmlns:p14="http://schemas.microsoft.com/office/powerpoint/2010/main" val="168908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The problem is to develop a future sales prediction system that can accurately forecast sales for a given product or set of products in a business. Accurate sales predictions are essential for inventory management, financial planning, and overall business strategy. The system should take into account various factors, such as historical sales data, market trends, seasonality, and external influences, to provide reliable forecasts.</a:t>
            </a:r>
            <a:endParaRPr lang="en-IN" dirty="0"/>
          </a:p>
        </p:txBody>
      </p:sp>
      <p:sp>
        <p:nvSpPr>
          <p:cNvPr id="2" name="Title 1"/>
          <p:cNvSpPr>
            <a:spLocks noGrp="1"/>
          </p:cNvSpPr>
          <p:nvPr>
            <p:ph type="title"/>
          </p:nvPr>
        </p:nvSpPr>
        <p:spPr/>
        <p:txBody>
          <a:bodyPr>
            <a:normAutofit/>
          </a:bodyPr>
          <a:lstStyle/>
          <a:p>
            <a:r>
              <a:rPr lang="en-IN" dirty="0"/>
              <a:t/>
            </a:r>
            <a:br>
              <a:rPr lang="en-IN" dirty="0"/>
            </a:br>
            <a:r>
              <a:rPr lang="en-IN" b="0" dirty="0">
                <a:effectLst/>
              </a:rPr>
              <a:t>Problem Statement:</a:t>
            </a:r>
            <a:endParaRPr lang="en-IN" dirty="0"/>
          </a:p>
        </p:txBody>
      </p:sp>
    </p:spTree>
    <p:extLst>
      <p:ext uri="{BB962C8B-B14F-4D97-AF65-F5344CB8AC3E}">
        <p14:creationId xmlns:p14="http://schemas.microsoft.com/office/powerpoint/2010/main" val="2978352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Maintain an iterative feedback loop with stakeholders to incorporate their insights and adapt the system to changing business needs and market conditions.</a:t>
            </a:r>
            <a:endParaRPr lang="en-IN" dirty="0"/>
          </a:p>
        </p:txBody>
      </p:sp>
      <p:sp>
        <p:nvSpPr>
          <p:cNvPr id="2" name="Title 1"/>
          <p:cNvSpPr>
            <a:spLocks noGrp="1"/>
          </p:cNvSpPr>
          <p:nvPr>
            <p:ph type="title"/>
          </p:nvPr>
        </p:nvSpPr>
        <p:spPr/>
        <p:txBody>
          <a:bodyPr/>
          <a:lstStyle/>
          <a:p>
            <a:pPr marL="0" indent="0">
              <a:buNone/>
            </a:pPr>
            <a:r>
              <a:rPr lang="en-IN" b="0" dirty="0">
                <a:effectLst/>
              </a:rPr>
              <a:t>Feedback Loop:</a:t>
            </a:r>
            <a:endParaRPr lang="en-IN" dirty="0"/>
          </a:p>
        </p:txBody>
      </p:sp>
    </p:spTree>
    <p:extLst>
      <p:ext uri="{BB962C8B-B14F-4D97-AF65-F5344CB8AC3E}">
        <p14:creationId xmlns:p14="http://schemas.microsoft.com/office/powerpoint/2010/main" val="94520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The dataset should include historical sales data for the products or product categories you want to predict.</a:t>
            </a:r>
          </a:p>
          <a:p>
            <a:r>
              <a:rPr lang="en-US" dirty="0"/>
              <a:t>Key data points in the dataset might include:</a:t>
            </a:r>
          </a:p>
          <a:p>
            <a:pPr lvl="1"/>
            <a:r>
              <a:rPr lang="en-US" dirty="0"/>
              <a:t>Date or timestamp: Recording the time of sale.</a:t>
            </a:r>
          </a:p>
          <a:p>
            <a:pPr lvl="1"/>
            <a:r>
              <a:rPr lang="en-US" dirty="0"/>
              <a:t>Product ID or SKU: Identifying the specific product.</a:t>
            </a:r>
          </a:p>
          <a:p>
            <a:pPr lvl="1"/>
            <a:r>
              <a:rPr lang="en-US" dirty="0"/>
              <a:t>Sales quantity: The number of units sold for each product.</a:t>
            </a:r>
          </a:p>
          <a:p>
            <a:pPr lvl="1"/>
            <a:r>
              <a:rPr lang="en-US" dirty="0"/>
              <a:t>Price: The price at which the product was sold.</a:t>
            </a:r>
          </a:p>
          <a:p>
            <a:pPr lvl="1"/>
            <a:r>
              <a:rPr lang="en-US" dirty="0"/>
              <a:t>Promotions or discounts: Any special offers or discounts during the sale.</a:t>
            </a:r>
          </a:p>
          <a:p>
            <a:pPr lvl="1"/>
            <a:r>
              <a:rPr lang="en-US" dirty="0"/>
              <a:t>External factors: Data on external variables like economic indicators, weather conditions, holidays, or special events that may impact sales.</a:t>
            </a:r>
          </a:p>
          <a:p>
            <a:endParaRPr lang="en-IN" dirty="0"/>
          </a:p>
        </p:txBody>
      </p:sp>
      <p:sp>
        <p:nvSpPr>
          <p:cNvPr id="2" name="Title 1"/>
          <p:cNvSpPr>
            <a:spLocks noGrp="1"/>
          </p:cNvSpPr>
          <p:nvPr>
            <p:ph type="title"/>
          </p:nvPr>
        </p:nvSpPr>
        <p:spPr/>
        <p:txBody>
          <a:bodyPr/>
          <a:lstStyle/>
          <a:p>
            <a:r>
              <a:rPr lang="en-IN" b="0" dirty="0">
                <a:effectLst/>
              </a:rPr>
              <a:t>Dataset Used</a:t>
            </a:r>
            <a:endParaRPr lang="en-IN" dirty="0"/>
          </a:p>
        </p:txBody>
      </p:sp>
    </p:spTree>
    <p:extLst>
      <p:ext uri="{BB962C8B-B14F-4D97-AF65-F5344CB8AC3E}">
        <p14:creationId xmlns:p14="http://schemas.microsoft.com/office/powerpoint/2010/main" val="4185827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a:t>Data preprocessing is crucial to ensure the dataset is clean and suitable for modeling. Common steps include:</a:t>
            </a:r>
          </a:p>
          <a:p>
            <a:r>
              <a:rPr lang="en-US" dirty="0"/>
              <a:t>Handling missing values: Decide whether to impute missing data or remove incomplete records.</a:t>
            </a:r>
          </a:p>
          <a:p>
            <a:r>
              <a:rPr lang="en-US" dirty="0"/>
              <a:t>Outlier detection and treatment: Identify and handle outliers that can distort predictions.</a:t>
            </a:r>
          </a:p>
          <a:p>
            <a:r>
              <a:rPr lang="en-US" dirty="0"/>
              <a:t>Data transformation: Apply transformations like log scaling or normalization to make the data more suitable for modeling.</a:t>
            </a:r>
          </a:p>
          <a:p>
            <a:r>
              <a:rPr lang="en-US" dirty="0"/>
              <a:t>Encoding categorical variables: Convert categorical variables like product IDs into numerical values.</a:t>
            </a:r>
          </a:p>
          <a:p>
            <a:r>
              <a:rPr lang="en-US" dirty="0"/>
              <a:t>Date and time processing: Extract relevant features from date/timestamps, such as day of the week, month, or year, to capture seasonality.</a:t>
            </a:r>
          </a:p>
          <a:p>
            <a:r>
              <a:rPr lang="en-US" dirty="0"/>
              <a:t>Aggregation: Aggregate data at the desired granularity (e.g., daily, monthly) to match the prediction frequency.</a:t>
            </a:r>
          </a:p>
          <a:p>
            <a:endParaRPr lang="en-IN" dirty="0"/>
          </a:p>
        </p:txBody>
      </p:sp>
      <p:sp>
        <p:nvSpPr>
          <p:cNvPr id="2" name="Title 1"/>
          <p:cNvSpPr>
            <a:spLocks noGrp="1"/>
          </p:cNvSpPr>
          <p:nvPr>
            <p:ph type="title"/>
          </p:nvPr>
        </p:nvSpPr>
        <p:spPr/>
        <p:txBody>
          <a:bodyPr/>
          <a:lstStyle/>
          <a:p>
            <a:r>
              <a:rPr lang="en-IN" b="0" dirty="0">
                <a:effectLst/>
              </a:rPr>
              <a:t>Data </a:t>
            </a:r>
            <a:r>
              <a:rPr lang="en-IN" b="0" dirty="0" err="1">
                <a:effectLst/>
              </a:rPr>
              <a:t>Preprocessing</a:t>
            </a:r>
            <a:r>
              <a:rPr lang="en-IN" b="0" dirty="0">
                <a:effectLst/>
              </a:rPr>
              <a:t> Steps</a:t>
            </a:r>
            <a:endParaRPr lang="en-IN" dirty="0"/>
          </a:p>
        </p:txBody>
      </p:sp>
    </p:spTree>
    <p:extLst>
      <p:ext uri="{BB962C8B-B14F-4D97-AF65-F5344CB8AC3E}">
        <p14:creationId xmlns:p14="http://schemas.microsoft.com/office/powerpoint/2010/main" val="2122695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Effective feature extraction is critical for accurate sales prediction. Here are some techniques to consider:</a:t>
            </a:r>
          </a:p>
          <a:p>
            <a:r>
              <a:rPr lang="en-US" dirty="0"/>
              <a:t>a. Lag Features:</a:t>
            </a:r>
          </a:p>
          <a:p>
            <a:r>
              <a:rPr lang="en-US" dirty="0"/>
              <a:t>Create lag features to capture historical sales patterns. For example, include the sales from the previous day, week, or month as features.</a:t>
            </a:r>
          </a:p>
          <a:p>
            <a:r>
              <a:rPr lang="en-US" dirty="0"/>
              <a:t>Lag features help the model capture dependencies on past sales</a:t>
            </a:r>
          </a:p>
          <a:p>
            <a:endParaRPr lang="en-IN" dirty="0"/>
          </a:p>
        </p:txBody>
      </p:sp>
      <p:sp>
        <p:nvSpPr>
          <p:cNvPr id="2" name="Title 1"/>
          <p:cNvSpPr>
            <a:spLocks noGrp="1"/>
          </p:cNvSpPr>
          <p:nvPr>
            <p:ph type="title"/>
          </p:nvPr>
        </p:nvSpPr>
        <p:spPr/>
        <p:txBody>
          <a:bodyPr>
            <a:normAutofit/>
          </a:bodyPr>
          <a:lstStyle/>
          <a:p>
            <a:r>
              <a:rPr lang="en-IN" b="0" dirty="0">
                <a:effectLst/>
              </a:rPr>
              <a:t>Feature Extraction Techniques</a:t>
            </a:r>
            <a:endParaRPr lang="en-IN" dirty="0"/>
          </a:p>
        </p:txBody>
      </p:sp>
    </p:spTree>
    <p:extLst>
      <p:ext uri="{BB962C8B-B14F-4D97-AF65-F5344CB8AC3E}">
        <p14:creationId xmlns:p14="http://schemas.microsoft.com/office/powerpoint/2010/main" val="202202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3568" y="548680"/>
            <a:ext cx="7488832" cy="5688632"/>
          </a:xfrm>
        </p:spPr>
        <p:txBody>
          <a:bodyPr/>
          <a:lstStyle/>
          <a:p>
            <a:r>
              <a:rPr lang="en-US" dirty="0"/>
              <a:t>b. Rolling Statistics:</a:t>
            </a:r>
          </a:p>
          <a:p>
            <a:r>
              <a:rPr lang="en-US" dirty="0"/>
              <a:t>Calculate rolling statistics like moving averages and rolling standard deviations for various time windows.</a:t>
            </a:r>
          </a:p>
          <a:p>
            <a:r>
              <a:rPr lang="en-US" dirty="0"/>
              <a:t>These features can reveal trends and seasonality in the data.</a:t>
            </a:r>
          </a:p>
          <a:p>
            <a:r>
              <a:rPr lang="en-US" dirty="0"/>
              <a:t>c. Seasonal Features:</a:t>
            </a:r>
          </a:p>
          <a:p>
            <a:r>
              <a:rPr lang="en-US" dirty="0"/>
              <a:t>Create binary or categorical features to represent seasons or holidays.</a:t>
            </a:r>
          </a:p>
          <a:p>
            <a:r>
              <a:rPr lang="en-US" dirty="0"/>
              <a:t>For example, a "holiday" feature can indicate whether a particular day is a holiday, which can impact sales.</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80911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245424" cy="5577800"/>
          </a:xfrm>
        </p:spPr>
        <p:txBody>
          <a:bodyPr>
            <a:normAutofit/>
          </a:bodyPr>
          <a:lstStyle/>
          <a:p>
            <a:r>
              <a:rPr lang="en-US" dirty="0" err="1" smtClean="0"/>
              <a:t>D.External</a:t>
            </a:r>
            <a:r>
              <a:rPr lang="en-US" dirty="0" smtClean="0"/>
              <a:t> </a:t>
            </a:r>
            <a:r>
              <a:rPr lang="en-US" dirty="0"/>
              <a:t>Data Integration:</a:t>
            </a:r>
          </a:p>
          <a:p>
            <a:r>
              <a:rPr lang="en-US" dirty="0"/>
              <a:t>Integrate external data sources relevant to your business, such as:</a:t>
            </a:r>
          </a:p>
          <a:p>
            <a:pPr lvl="1"/>
            <a:r>
              <a:rPr lang="en-US" dirty="0"/>
              <a:t>Economic indicators like GDP, inflation rates, or consumer sentiment indices.</a:t>
            </a:r>
          </a:p>
          <a:p>
            <a:pPr lvl="1"/>
            <a:r>
              <a:rPr lang="en-US" dirty="0"/>
              <a:t>Weather data, including temperature, precipitation, and weather conditions.</a:t>
            </a:r>
          </a:p>
          <a:p>
            <a:pPr lvl="1"/>
            <a:r>
              <a:rPr lang="en-US" dirty="0"/>
              <a:t>Events and promotions that might influence sales.</a:t>
            </a:r>
          </a:p>
          <a:p>
            <a:r>
              <a:rPr lang="en-US" dirty="0"/>
              <a:t>e. Time-Based Features:</a:t>
            </a:r>
          </a:p>
          <a:p>
            <a:r>
              <a:rPr lang="en-US" dirty="0"/>
              <a:t>Generate time-based features like day of the week, month, or quarter, which can capture recurring patterns.</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60598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3568" y="731520"/>
            <a:ext cx="7992888" cy="5217760"/>
          </a:xfrm>
        </p:spPr>
        <p:txBody>
          <a:bodyPr/>
          <a:lstStyle/>
          <a:p>
            <a:r>
              <a:rPr lang="en-US" dirty="0" err="1" smtClean="0"/>
              <a:t>F.Price</a:t>
            </a:r>
            <a:r>
              <a:rPr lang="en-US" dirty="0" smtClean="0"/>
              <a:t> </a:t>
            </a:r>
            <a:r>
              <a:rPr lang="en-US" dirty="0"/>
              <a:t>and Promotion Features:</a:t>
            </a:r>
          </a:p>
          <a:p>
            <a:r>
              <a:rPr lang="en-US" dirty="0"/>
              <a:t>Incorporate pricing and promotion information, such as discounts, special offers, and advertising campaigns, as features.</a:t>
            </a:r>
          </a:p>
          <a:p>
            <a:r>
              <a:rPr lang="en-US" dirty="0"/>
              <a:t>Changes in price or promotional activities can have a significant impact on sales.</a:t>
            </a:r>
          </a:p>
          <a:p>
            <a:r>
              <a:rPr lang="en-US" dirty="0"/>
              <a:t>g. Market Trends:</a:t>
            </a:r>
          </a:p>
          <a:p>
            <a:r>
              <a:rPr lang="en-US" dirty="0"/>
              <a:t>Include features related to broader market trends, industry developments, or competitive factors that could affect sales.</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44528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3568" y="731520"/>
            <a:ext cx="7704856" cy="5937840"/>
          </a:xfrm>
        </p:spPr>
        <p:txBody>
          <a:bodyPr/>
          <a:lstStyle/>
          <a:p>
            <a:r>
              <a:rPr lang="en-US" dirty="0" err="1" smtClean="0"/>
              <a:t>H.Customer</a:t>
            </a:r>
            <a:r>
              <a:rPr lang="en-US" dirty="0" smtClean="0"/>
              <a:t> </a:t>
            </a:r>
            <a:r>
              <a:rPr lang="en-US" dirty="0"/>
              <a:t>Behavior:</a:t>
            </a:r>
          </a:p>
          <a:p>
            <a:r>
              <a:rPr lang="en-US" dirty="0"/>
              <a:t>If relevant, create features related to customer behavior, such as customer reviews, ratings, or social media sentiment, as these can influence sales.</a:t>
            </a:r>
          </a:p>
          <a:p>
            <a:r>
              <a:rPr lang="en-US" dirty="0"/>
              <a:t>i. Geographical Data:</a:t>
            </a:r>
          </a:p>
          <a:p>
            <a:r>
              <a:rPr lang="en-US" dirty="0"/>
              <a:t>If your business operates in multiple locations, consider features related to the geographical context, such as regional differences in demand.</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27096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The choice of the machine learning algorithm depends on the characteristics of your sales prediction problem and the dataset. Here are some commonly used algorithms for sales prediction:</a:t>
            </a:r>
            <a:endParaRPr lang="en-IN" dirty="0"/>
          </a:p>
        </p:txBody>
      </p:sp>
      <p:sp>
        <p:nvSpPr>
          <p:cNvPr id="2" name="Title 1"/>
          <p:cNvSpPr>
            <a:spLocks noGrp="1"/>
          </p:cNvSpPr>
          <p:nvPr>
            <p:ph type="title"/>
          </p:nvPr>
        </p:nvSpPr>
        <p:spPr/>
        <p:txBody>
          <a:bodyPr>
            <a:normAutofit/>
          </a:bodyPr>
          <a:lstStyle/>
          <a:p>
            <a:r>
              <a:rPr lang="en-US" b="0" dirty="0">
                <a:effectLst/>
              </a:rPr>
              <a:t>Choice of Machine Learning Algorithm:</a:t>
            </a:r>
            <a:endParaRPr lang="en-IN" dirty="0"/>
          </a:p>
        </p:txBody>
      </p:sp>
    </p:spTree>
    <p:extLst>
      <p:ext uri="{BB962C8B-B14F-4D97-AF65-F5344CB8AC3E}">
        <p14:creationId xmlns:p14="http://schemas.microsoft.com/office/powerpoint/2010/main" val="2049527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15616" y="1052736"/>
            <a:ext cx="7200800" cy="4929728"/>
          </a:xfrm>
        </p:spPr>
        <p:txBody>
          <a:bodyPr/>
          <a:lstStyle/>
          <a:p>
            <a:r>
              <a:rPr lang="en-US" dirty="0"/>
              <a:t>a. Time Series Models:</a:t>
            </a:r>
          </a:p>
          <a:p>
            <a:r>
              <a:rPr lang="en-US" dirty="0"/>
              <a:t>ARIMA (</a:t>
            </a:r>
            <a:r>
              <a:rPr lang="en-US" dirty="0" err="1"/>
              <a:t>AutoRegressive</a:t>
            </a:r>
            <a:r>
              <a:rPr lang="en-US" dirty="0"/>
              <a:t> Integrated Moving Average): Suitable for </a:t>
            </a:r>
            <a:r>
              <a:rPr lang="en-US" dirty="0" err="1"/>
              <a:t>univariate</a:t>
            </a:r>
            <a:r>
              <a:rPr lang="en-US" dirty="0"/>
              <a:t> time series data with clear trends and seasonality.</a:t>
            </a:r>
          </a:p>
          <a:p>
            <a:r>
              <a:rPr lang="en-US" dirty="0"/>
              <a:t>Exponential Smoothing (Holt-Winters): Effective for time series data with seasonality and trend components.</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81428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IN" dirty="0" smtClean="0"/>
              <a:t>Empathize</a:t>
            </a:r>
          </a:p>
          <a:p>
            <a:r>
              <a:rPr lang="en-IN" dirty="0" smtClean="0"/>
              <a:t>Define</a:t>
            </a:r>
          </a:p>
          <a:p>
            <a:r>
              <a:rPr lang="en-IN" dirty="0" smtClean="0"/>
              <a:t>Ideate</a:t>
            </a:r>
          </a:p>
          <a:p>
            <a:r>
              <a:rPr lang="en-IN" dirty="0" smtClean="0"/>
              <a:t>Prototype</a:t>
            </a:r>
          </a:p>
          <a:p>
            <a:r>
              <a:rPr lang="en-IN" dirty="0" smtClean="0"/>
              <a:t>Test</a:t>
            </a:r>
          </a:p>
          <a:p>
            <a:r>
              <a:rPr lang="en-IN" dirty="0" smtClean="0"/>
              <a:t>Implement</a:t>
            </a:r>
          </a:p>
          <a:p>
            <a:r>
              <a:rPr lang="en-IN" dirty="0" smtClean="0"/>
              <a:t>Monitor </a:t>
            </a:r>
            <a:r>
              <a:rPr lang="en-IN" dirty="0"/>
              <a:t>and Iterate</a:t>
            </a:r>
          </a:p>
        </p:txBody>
      </p:sp>
      <p:sp>
        <p:nvSpPr>
          <p:cNvPr id="2" name="Title 1"/>
          <p:cNvSpPr>
            <a:spLocks noGrp="1"/>
          </p:cNvSpPr>
          <p:nvPr>
            <p:ph type="title"/>
          </p:nvPr>
        </p:nvSpPr>
        <p:spPr/>
        <p:txBody>
          <a:bodyPr/>
          <a:lstStyle/>
          <a:p>
            <a:r>
              <a:rPr lang="en-IN" b="0" dirty="0">
                <a:effectLst/>
              </a:rPr>
              <a:t>Design Thinking Process</a:t>
            </a:r>
            <a:endParaRPr lang="en-IN" dirty="0"/>
          </a:p>
        </p:txBody>
      </p:sp>
    </p:spTree>
    <p:extLst>
      <p:ext uri="{BB962C8B-B14F-4D97-AF65-F5344CB8AC3E}">
        <p14:creationId xmlns:p14="http://schemas.microsoft.com/office/powerpoint/2010/main" val="3519435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
            </a:r>
            <a:br>
              <a:rPr lang="en-US" dirty="0"/>
            </a:br>
            <a:r>
              <a:rPr lang="en-US" dirty="0"/>
              <a:t>b. Regression Models:</a:t>
            </a:r>
          </a:p>
          <a:p>
            <a:r>
              <a:rPr lang="en-US" dirty="0"/>
              <a:t>Linear Regression: Appropriate for modeling simple relationships between sales and predictor variables like price, promotions, or external factors.</a:t>
            </a:r>
          </a:p>
          <a:p>
            <a:r>
              <a:rPr lang="en-US" dirty="0"/>
              <a:t>Random Forest Regression: Useful for capturing non-linear relationships and interactions between features.</a:t>
            </a:r>
          </a:p>
          <a:p>
            <a:r>
              <a:rPr lang="en-US" dirty="0"/>
              <a:t>Gradient Boosting (e.g., </a:t>
            </a:r>
            <a:r>
              <a:rPr lang="en-US" dirty="0" err="1"/>
              <a:t>XGBoost</a:t>
            </a:r>
            <a:r>
              <a:rPr lang="en-US" dirty="0"/>
              <a:t> or </a:t>
            </a:r>
            <a:r>
              <a:rPr lang="en-US" dirty="0" err="1"/>
              <a:t>LightGBM</a:t>
            </a:r>
            <a:r>
              <a:rPr lang="en-US" dirty="0"/>
              <a:t>): Powerful for modeling complex relationships and capturing feature importance</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752569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
            </a:r>
            <a:br>
              <a:rPr lang="en-US" dirty="0"/>
            </a:br>
            <a:r>
              <a:rPr lang="en-US" dirty="0"/>
              <a:t>c. Neural Networks:</a:t>
            </a:r>
          </a:p>
          <a:p>
            <a:r>
              <a:rPr lang="en-US" dirty="0"/>
              <a:t>Recurrent Neural Networks (RNNs): Effective for sequential data like time series, capable of capturing dependencies over time.</a:t>
            </a:r>
          </a:p>
          <a:p>
            <a:r>
              <a:rPr lang="en-US" dirty="0"/>
              <a:t>Long Short-Term Memory (LSTM) and Gated Recurrent Unit (GRU): Specialized RNN architectures that perform well on time series data.</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201353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
            </a:r>
            <a:br>
              <a:rPr lang="en-US" dirty="0"/>
            </a:br>
            <a:r>
              <a:rPr lang="en-US" dirty="0"/>
              <a:t>d. Prophet:</a:t>
            </a:r>
          </a:p>
          <a:p>
            <a:r>
              <a:rPr lang="en-US" dirty="0"/>
              <a:t>Developed by Facebook, Prophet is designed for forecasting time series data with daily observations that may contain missing data points and outliers.</a:t>
            </a:r>
          </a:p>
          <a:p>
            <a:r>
              <a:rPr lang="en-US" dirty="0"/>
              <a:t>The choice of algorithm should be based on the dataset's characteristics, problem complexity, and the interpretability of the model. It's often a good practice to experiment with multiple algorithms to find the one that provides the best predictive performance.</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06034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
            </a:r>
            <a:br>
              <a:rPr lang="en-US" dirty="0"/>
            </a:br>
            <a:r>
              <a:rPr lang="en-US" dirty="0"/>
              <a:t>Model Training: After selecting an algorithm, you need to train your model. The training process involves the following steps:</a:t>
            </a:r>
          </a:p>
          <a:p>
            <a:r>
              <a:rPr lang="en-US" dirty="0"/>
              <a:t>a. Data Split:</a:t>
            </a:r>
          </a:p>
          <a:p>
            <a:pPr lvl="1"/>
            <a:r>
              <a:rPr lang="en-US" dirty="0"/>
              <a:t>Divide your dataset into training, validation, and test sets. The training set is used to train the model, the validation set helps tune </a:t>
            </a:r>
            <a:r>
              <a:rPr lang="en-US" dirty="0" err="1"/>
              <a:t>hyperparameters</a:t>
            </a:r>
            <a:r>
              <a:rPr lang="en-US" dirty="0"/>
              <a:t>, and the test set is used to evaluate the model's performance.</a:t>
            </a:r>
          </a:p>
          <a:p>
            <a:r>
              <a:rPr lang="en-US" dirty="0"/>
              <a:t/>
            </a:r>
            <a:br>
              <a:rPr lang="en-US" dirty="0"/>
            </a:b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336680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3568" y="731520"/>
            <a:ext cx="7704856" cy="5721816"/>
          </a:xfrm>
        </p:spPr>
        <p:txBody>
          <a:bodyPr>
            <a:normAutofit/>
          </a:bodyPr>
          <a:lstStyle/>
          <a:p>
            <a:r>
              <a:rPr lang="en-US" dirty="0"/>
              <a:t/>
            </a:r>
            <a:br>
              <a:rPr lang="en-US" dirty="0"/>
            </a:br>
            <a:r>
              <a:rPr lang="en-US" dirty="0"/>
              <a:t>b. Feature Scaling:</a:t>
            </a:r>
          </a:p>
          <a:p>
            <a:r>
              <a:rPr lang="en-US" dirty="0"/>
              <a:t>Normalize or standardize your features to ensure that they are on the same scale, which helps the model converge faster and improve performance.</a:t>
            </a:r>
          </a:p>
          <a:p>
            <a:r>
              <a:rPr lang="en-US" dirty="0"/>
              <a:t>c. </a:t>
            </a:r>
            <a:r>
              <a:rPr lang="en-US" dirty="0" err="1"/>
              <a:t>Hyperparameter</a:t>
            </a:r>
            <a:r>
              <a:rPr lang="en-US" dirty="0"/>
              <a:t> Tuning:</a:t>
            </a:r>
          </a:p>
          <a:p>
            <a:r>
              <a:rPr lang="en-US" dirty="0"/>
              <a:t>Experiment with different </a:t>
            </a:r>
            <a:r>
              <a:rPr lang="en-US" dirty="0" err="1"/>
              <a:t>hyperparameters</a:t>
            </a:r>
            <a:r>
              <a:rPr lang="en-US" dirty="0"/>
              <a:t> of your chosen algorithm to optimize its performance. Techniques like grid search or random search can be used.</a:t>
            </a:r>
          </a:p>
          <a:p>
            <a:r>
              <a:rPr lang="en-US" dirty="0"/>
              <a:t>d. Model Training:</a:t>
            </a:r>
          </a:p>
          <a:p>
            <a:r>
              <a:rPr lang="en-US" dirty="0"/>
              <a:t>Train the model on the training dataset using the chosen algorithm and </a:t>
            </a:r>
            <a:r>
              <a:rPr lang="en-US" dirty="0" err="1"/>
              <a:t>hyperparameters</a:t>
            </a:r>
            <a:r>
              <a:rPr lang="en-US" dirty="0" smtClean="0"/>
              <a:t>.</a:t>
            </a:r>
          </a:p>
          <a:p>
            <a:r>
              <a:rPr lang="en-US" dirty="0"/>
              <a:t>e. Validation:</a:t>
            </a:r>
          </a:p>
          <a:p>
            <a:r>
              <a:rPr lang="en-US" dirty="0"/>
              <a:t>Evaluate the model's performance on the validation dataset and make adjustments as necessary.</a:t>
            </a:r>
          </a:p>
          <a:p>
            <a:endParaRPr lang="en-US" dirty="0"/>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20841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42521" y="2567573"/>
            <a:ext cx="6858957" cy="2981741"/>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06422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7258" y="2667600"/>
            <a:ext cx="7049484" cy="2781688"/>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014702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2495" y="2438968"/>
            <a:ext cx="7059010" cy="3238952"/>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263374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23442" y="2519942"/>
            <a:ext cx="7097115" cy="3077004"/>
          </a:xfrm>
        </p:spPr>
      </p:pic>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1320014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3830" y="2020888"/>
            <a:ext cx="6636339" cy="4075112"/>
          </a:xfrm>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66757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Understand the needs and pain points of the stakeholders, including business leaders, sales teams, and inventory managers.</a:t>
            </a:r>
          </a:p>
          <a:p>
            <a:r>
              <a:rPr lang="en-US" dirty="0"/>
              <a:t>Collect and analyze historical sales data, including product sales, seasonal variations, and any external factors that may impact sales.</a:t>
            </a:r>
          </a:p>
          <a:p>
            <a:endParaRPr lang="en-IN" dirty="0"/>
          </a:p>
        </p:txBody>
      </p:sp>
      <p:sp>
        <p:nvSpPr>
          <p:cNvPr id="2" name="Title 1"/>
          <p:cNvSpPr>
            <a:spLocks noGrp="1"/>
          </p:cNvSpPr>
          <p:nvPr>
            <p:ph type="title"/>
          </p:nvPr>
        </p:nvSpPr>
        <p:spPr/>
        <p:txBody>
          <a:bodyPr/>
          <a:lstStyle/>
          <a:p>
            <a:r>
              <a:rPr lang="en-IN" b="0" dirty="0">
                <a:effectLst/>
              </a:rPr>
              <a:t>Empathize:</a:t>
            </a:r>
            <a:endParaRPr lang="en-IN" dirty="0"/>
          </a:p>
        </p:txBody>
      </p:sp>
    </p:spTree>
    <p:extLst>
      <p:ext uri="{BB962C8B-B14F-4D97-AF65-F5344CB8AC3E}">
        <p14:creationId xmlns:p14="http://schemas.microsoft.com/office/powerpoint/2010/main" val="1672807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4281656"/>
          </a:xfrm>
        </p:spPr>
        <p:txBody>
          <a:bodyPr>
            <a:normAutofit/>
          </a:bodyPr>
          <a:lstStyle/>
          <a:p>
            <a:r>
              <a:rPr lang="en-US" dirty="0"/>
              <a:t>Evaluation Metrics: To assess the performance of your future sales prediction model, you should use appropriate evaluation metrics. The choice of metrics can depend on the specific requirements and characteristics of your business, but some common metrics for sales prediction include:</a:t>
            </a:r>
          </a:p>
          <a:p>
            <a:r>
              <a:rPr lang="en-US" dirty="0"/>
              <a:t>a. Mean Absolute Error (MAE):</a:t>
            </a:r>
          </a:p>
          <a:p>
            <a:r>
              <a:rPr lang="en-US" dirty="0"/>
              <a:t>MAE measures the average absolute difference between the predicted and actual values. It is easy to interpret but sensitive to outliers.</a:t>
            </a:r>
          </a:p>
          <a:p>
            <a:endParaRPr lang="en-IN" dirty="0"/>
          </a:p>
        </p:txBody>
      </p:sp>
      <p:sp>
        <p:nvSpPr>
          <p:cNvPr id="2" name="Title 1"/>
          <p:cNvSpPr>
            <a:spLocks noGrp="1"/>
          </p:cNvSpPr>
          <p:nvPr>
            <p:ph type="title"/>
          </p:nvPr>
        </p:nvSpPr>
        <p:spPr>
          <a:xfrm>
            <a:off x="1907704" y="5229200"/>
            <a:ext cx="6512511" cy="1143000"/>
          </a:xfrm>
        </p:spPr>
        <p:txBody>
          <a:bodyPr/>
          <a:lstStyle/>
          <a:p>
            <a:r>
              <a:rPr lang="en-IN" b="0" dirty="0">
                <a:effectLst/>
              </a:rPr>
              <a:t>Evaluation Metrics:</a:t>
            </a:r>
            <a:endParaRPr lang="en-IN" dirty="0"/>
          </a:p>
        </p:txBody>
      </p:sp>
    </p:spTree>
    <p:extLst>
      <p:ext uri="{BB962C8B-B14F-4D97-AF65-F5344CB8AC3E}">
        <p14:creationId xmlns:p14="http://schemas.microsoft.com/office/powerpoint/2010/main" val="1527323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813376" cy="5073744"/>
          </a:xfrm>
        </p:spPr>
        <p:txBody>
          <a:bodyPr>
            <a:normAutofit/>
          </a:bodyPr>
          <a:lstStyle/>
          <a:p>
            <a:r>
              <a:rPr lang="en-US" dirty="0"/>
              <a:t>b. Mean Squared Error (MSE) and Root Mean Squared Error (RMSE):</a:t>
            </a:r>
          </a:p>
          <a:p>
            <a:r>
              <a:rPr lang="en-US" dirty="0"/>
              <a:t>MSE is the average of the squared differences between predictions and actual values. RMSE is the square root of MSE. These metrics penalize large errors more heavily.</a:t>
            </a:r>
          </a:p>
          <a:p>
            <a:r>
              <a:rPr lang="en-US" dirty="0"/>
              <a:t>c. Mean Absolute Percentage Error (MAPE):</a:t>
            </a:r>
          </a:p>
          <a:p>
            <a:r>
              <a:rPr lang="en-US" dirty="0"/>
              <a:t>MAPE calculates the percentage difference between predicted and actual values. It is useful for understanding prediction accuracy in terms of percentages.</a:t>
            </a:r>
          </a:p>
          <a:p>
            <a:r>
              <a:rPr lang="en-US" dirty="0"/>
              <a:t>d. R-squared (R^2) or Coefficient of Determination:</a:t>
            </a:r>
          </a:p>
          <a:p>
            <a:r>
              <a:rPr lang="en-US" dirty="0"/>
              <a:t>R-squared measures the proportion of the variance in the dependent variable (sales) that is predictable from the independent variables (features). A higher R-squared indicates a better fit.</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104718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01408" cy="5361776"/>
          </a:xfrm>
        </p:spPr>
        <p:txBody>
          <a:bodyPr>
            <a:normAutofit/>
          </a:bodyPr>
          <a:lstStyle/>
          <a:p>
            <a:r>
              <a:rPr lang="en-US" dirty="0"/>
              <a:t>e. Forecast Bias:</a:t>
            </a:r>
          </a:p>
          <a:p>
            <a:r>
              <a:rPr lang="en-US" dirty="0"/>
              <a:t>Evaluate whether the model consistently overestimates or underestimates sales. This helps in understanding the direction of prediction errors.</a:t>
            </a:r>
          </a:p>
          <a:p>
            <a:r>
              <a:rPr lang="en-US" dirty="0"/>
              <a:t>The choice of evaluation metric should align with your business goals and priorities. For instance, if minimizing overestimation is critical, you may focus on forecast bias. If you need a comprehensive metric, MAE, RMSE, or MAPE are often preferred.</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104550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IN" dirty="0"/>
              <a:t># Import necessary libraries</a:t>
            </a:r>
          </a:p>
          <a:p>
            <a:r>
              <a:rPr lang="en-IN" dirty="0"/>
              <a:t>import pandas as </a:t>
            </a:r>
            <a:r>
              <a:rPr lang="en-IN" dirty="0" err="1"/>
              <a:t>pd</a:t>
            </a:r>
            <a:endParaRPr lang="en-IN" dirty="0"/>
          </a:p>
          <a:p>
            <a:r>
              <a:rPr lang="en-IN" dirty="0"/>
              <a:t>import </a:t>
            </a:r>
            <a:r>
              <a:rPr lang="en-IN" dirty="0" err="1"/>
              <a:t>numpy</a:t>
            </a:r>
            <a:r>
              <a:rPr lang="en-IN" dirty="0"/>
              <a:t> as </a:t>
            </a:r>
            <a:r>
              <a:rPr lang="en-IN" dirty="0" err="1"/>
              <a:t>np</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sklearn.linear_model</a:t>
            </a:r>
            <a:r>
              <a:rPr lang="en-IN" dirty="0"/>
              <a:t> import </a:t>
            </a:r>
            <a:r>
              <a:rPr lang="en-IN" dirty="0" err="1"/>
              <a:t>LinearRegression</a:t>
            </a:r>
            <a:endParaRPr lang="en-IN" dirty="0"/>
          </a:p>
          <a:p>
            <a:r>
              <a:rPr lang="en-IN" dirty="0"/>
              <a:t>import </a:t>
            </a:r>
            <a:r>
              <a:rPr lang="en-IN" dirty="0" err="1"/>
              <a:t>matplotlib.pyplot</a:t>
            </a:r>
            <a:r>
              <a:rPr lang="en-IN" dirty="0"/>
              <a:t> as </a:t>
            </a:r>
            <a:r>
              <a:rPr lang="en-IN" dirty="0" err="1"/>
              <a:t>plt</a:t>
            </a:r>
            <a:endParaRPr lang="en-IN" dirty="0"/>
          </a:p>
          <a:p>
            <a:endParaRPr lang="en-IN" dirty="0"/>
          </a:p>
          <a:p>
            <a:r>
              <a:rPr lang="en-IN" dirty="0"/>
              <a:t># Load your historical sales data (make sure you have a CSV or other data file)</a:t>
            </a:r>
          </a:p>
          <a:p>
            <a:r>
              <a:rPr lang="en-IN" dirty="0"/>
              <a:t># Replace 'your_data.csv' with the actual filename</a:t>
            </a:r>
          </a:p>
          <a:p>
            <a:r>
              <a:rPr lang="en-IN" dirty="0"/>
              <a:t>data = </a:t>
            </a:r>
            <a:r>
              <a:rPr lang="en-IN" dirty="0" err="1"/>
              <a:t>pd.read_csv</a:t>
            </a:r>
            <a:r>
              <a:rPr lang="en-IN" dirty="0"/>
              <a:t>('your_data.csv')</a:t>
            </a:r>
          </a:p>
          <a:p>
            <a:endParaRPr lang="en-IN" dirty="0"/>
          </a:p>
        </p:txBody>
      </p:sp>
      <p:sp>
        <p:nvSpPr>
          <p:cNvPr id="2" name="Title 1"/>
          <p:cNvSpPr>
            <a:spLocks noGrp="1"/>
          </p:cNvSpPr>
          <p:nvPr>
            <p:ph type="title"/>
          </p:nvPr>
        </p:nvSpPr>
        <p:spPr/>
        <p:txBody>
          <a:bodyPr/>
          <a:lstStyle/>
          <a:p>
            <a:r>
              <a:rPr lang="en-US" dirty="0" smtClean="0"/>
              <a:t>coding</a:t>
            </a:r>
            <a:endParaRPr lang="en-IN" dirty="0"/>
          </a:p>
        </p:txBody>
      </p:sp>
    </p:spTree>
    <p:extLst>
      <p:ext uri="{BB962C8B-B14F-4D97-AF65-F5344CB8AC3E}">
        <p14:creationId xmlns:p14="http://schemas.microsoft.com/office/powerpoint/2010/main" val="2713197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71600" y="731520"/>
            <a:ext cx="7488832" cy="5505792"/>
          </a:xfrm>
        </p:spPr>
        <p:txBody>
          <a:bodyPr>
            <a:normAutofit/>
          </a:bodyPr>
          <a:lstStyle/>
          <a:p>
            <a:endParaRPr lang="en-IN" dirty="0"/>
          </a:p>
          <a:p>
            <a:r>
              <a:rPr lang="en-IN" dirty="0"/>
              <a:t># Explore the data (view the first few rows)</a:t>
            </a:r>
          </a:p>
          <a:p>
            <a:r>
              <a:rPr lang="en-IN" dirty="0"/>
              <a:t>print(</a:t>
            </a:r>
            <a:r>
              <a:rPr lang="en-IN" dirty="0" err="1"/>
              <a:t>data.head</a:t>
            </a:r>
            <a:r>
              <a:rPr lang="en-IN" dirty="0"/>
              <a:t>())</a:t>
            </a:r>
          </a:p>
          <a:p>
            <a:endParaRPr lang="en-IN" dirty="0"/>
          </a:p>
          <a:p>
            <a:r>
              <a:rPr lang="en-IN" dirty="0"/>
              <a:t># Assuming your data has two columns: 'date' and 'sales'</a:t>
            </a:r>
          </a:p>
          <a:p>
            <a:r>
              <a:rPr lang="en-IN" dirty="0"/>
              <a:t># You might want to add more features like marketing spend, seasonality, etc.</a:t>
            </a:r>
          </a:p>
          <a:p>
            <a:endParaRPr lang="en-IN" dirty="0"/>
          </a:p>
          <a:p>
            <a:r>
              <a:rPr lang="en-IN" dirty="0"/>
              <a:t># Data </a:t>
            </a:r>
            <a:r>
              <a:rPr lang="en-IN" dirty="0" err="1"/>
              <a:t>preprocessing</a:t>
            </a:r>
            <a:endParaRPr lang="en-IN" dirty="0"/>
          </a:p>
          <a:p>
            <a:r>
              <a:rPr lang="en-IN" dirty="0"/>
              <a:t>X = data[['date']]  # Your features (e.g., date)</a:t>
            </a:r>
          </a:p>
          <a:p>
            <a:r>
              <a:rPr lang="en-IN" dirty="0"/>
              <a:t>y = data['sales']  # Your target variable (sales)</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6558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99592" y="731520"/>
            <a:ext cx="7488832" cy="5721816"/>
          </a:xfrm>
        </p:spPr>
        <p:txBody>
          <a:bodyPr>
            <a:normAutofit/>
          </a:bodyPr>
          <a:lstStyle/>
          <a:p>
            <a:endParaRPr lang="en-IN" dirty="0"/>
          </a:p>
          <a:p>
            <a:r>
              <a:rPr lang="en-IN" dirty="0"/>
              <a:t># Split the data into training and testing sets</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=0)</a:t>
            </a:r>
          </a:p>
          <a:p>
            <a:endParaRPr lang="en-IN" dirty="0"/>
          </a:p>
          <a:p>
            <a:r>
              <a:rPr lang="en-IN" dirty="0"/>
              <a:t># Create a linear regression model</a:t>
            </a:r>
          </a:p>
          <a:p>
            <a:r>
              <a:rPr lang="en-IN" dirty="0"/>
              <a:t>model = </a:t>
            </a:r>
            <a:r>
              <a:rPr lang="en-IN" dirty="0" err="1"/>
              <a:t>LinearRegression</a:t>
            </a:r>
            <a:r>
              <a:rPr lang="en-IN" dirty="0"/>
              <a:t>()</a:t>
            </a:r>
          </a:p>
          <a:p>
            <a:endParaRPr lang="en-IN" dirty="0"/>
          </a:p>
          <a:p>
            <a:r>
              <a:rPr lang="en-IN" dirty="0"/>
              <a:t># Train the model</a:t>
            </a:r>
          </a:p>
          <a:p>
            <a:r>
              <a:rPr lang="en-IN" dirty="0" err="1"/>
              <a:t>model.fit</a:t>
            </a:r>
            <a:r>
              <a:rPr lang="en-IN" dirty="0"/>
              <a:t>(</a:t>
            </a:r>
            <a:r>
              <a:rPr lang="en-IN" dirty="0" err="1"/>
              <a:t>X_train</a:t>
            </a:r>
            <a:r>
              <a:rPr lang="en-IN" dirty="0"/>
              <a:t>, </a:t>
            </a:r>
            <a:r>
              <a:rPr lang="en-IN" dirty="0" err="1"/>
              <a:t>y_train</a:t>
            </a:r>
            <a:r>
              <a:rPr lang="en-IN" dirty="0"/>
              <a:t>)</a:t>
            </a:r>
          </a:p>
          <a:p>
            <a:endParaRPr lang="en-IN" dirty="0"/>
          </a:p>
          <a:p>
            <a:r>
              <a:rPr lang="en-IN" dirty="0"/>
              <a:t># Make predictions on the testing data</a:t>
            </a:r>
          </a:p>
          <a:p>
            <a:r>
              <a:rPr lang="en-IN" dirty="0" err="1"/>
              <a:t>y_pred</a:t>
            </a:r>
            <a:r>
              <a:rPr lang="en-IN" dirty="0"/>
              <a:t> = </a:t>
            </a:r>
            <a:r>
              <a:rPr lang="en-IN" dirty="0" err="1"/>
              <a:t>model.predict</a:t>
            </a:r>
            <a:r>
              <a:rPr lang="en-IN" dirty="0"/>
              <a:t>(</a:t>
            </a:r>
            <a:r>
              <a:rPr lang="en-IN" dirty="0" err="1"/>
              <a:t>X_test</a:t>
            </a:r>
            <a:r>
              <a:rPr lang="en-IN" dirty="0"/>
              <a:t>)</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357618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99592" y="731520"/>
            <a:ext cx="7200800" cy="5649808"/>
          </a:xfrm>
        </p:spPr>
        <p:txBody>
          <a:bodyPr>
            <a:normAutofit/>
          </a:bodyPr>
          <a:lstStyle/>
          <a:p>
            <a:endParaRPr lang="en-IN" dirty="0"/>
          </a:p>
          <a:p>
            <a:endParaRPr lang="en-IN" dirty="0"/>
          </a:p>
          <a:p>
            <a:r>
              <a:rPr lang="en-IN" dirty="0"/>
              <a:t># Make predictions on the testing data</a:t>
            </a:r>
          </a:p>
          <a:p>
            <a:r>
              <a:rPr lang="en-IN" dirty="0" err="1"/>
              <a:t>y_pred</a:t>
            </a:r>
            <a:r>
              <a:rPr lang="en-IN" dirty="0"/>
              <a:t> = </a:t>
            </a:r>
            <a:r>
              <a:rPr lang="en-IN" dirty="0" err="1"/>
              <a:t>model.predict</a:t>
            </a:r>
            <a:r>
              <a:rPr lang="en-IN" dirty="0"/>
              <a:t>(</a:t>
            </a:r>
            <a:r>
              <a:rPr lang="en-IN" dirty="0" err="1"/>
              <a:t>X_test</a:t>
            </a:r>
            <a:r>
              <a:rPr lang="en-IN" dirty="0"/>
              <a:t>)</a:t>
            </a:r>
          </a:p>
          <a:p>
            <a:endParaRPr lang="en-IN" dirty="0"/>
          </a:p>
          <a:p>
            <a:r>
              <a:rPr lang="en-IN" dirty="0"/>
              <a:t># Visualize the results</a:t>
            </a:r>
          </a:p>
          <a:p>
            <a:r>
              <a:rPr lang="en-IN" dirty="0" err="1"/>
              <a:t>plt.scatter</a:t>
            </a:r>
            <a:r>
              <a:rPr lang="en-IN" dirty="0"/>
              <a:t>(</a:t>
            </a:r>
            <a:r>
              <a:rPr lang="en-IN" dirty="0" err="1"/>
              <a:t>X_test</a:t>
            </a:r>
            <a:r>
              <a:rPr lang="en-IN" dirty="0"/>
              <a:t>, </a:t>
            </a:r>
            <a:r>
              <a:rPr lang="en-IN" dirty="0" err="1"/>
              <a:t>y_test</a:t>
            </a:r>
            <a:r>
              <a:rPr lang="en-IN" dirty="0"/>
              <a:t>, </a:t>
            </a:r>
            <a:r>
              <a:rPr lang="en-IN" dirty="0" err="1"/>
              <a:t>color</a:t>
            </a:r>
            <a:r>
              <a:rPr lang="en-IN" dirty="0"/>
              <a:t>='blue')</a:t>
            </a:r>
          </a:p>
          <a:p>
            <a:r>
              <a:rPr lang="en-IN" dirty="0" err="1"/>
              <a:t>plt.plot</a:t>
            </a:r>
            <a:r>
              <a:rPr lang="en-IN" dirty="0"/>
              <a:t>(</a:t>
            </a:r>
            <a:r>
              <a:rPr lang="en-IN" dirty="0" err="1"/>
              <a:t>X_test</a:t>
            </a:r>
            <a:r>
              <a:rPr lang="en-IN" dirty="0"/>
              <a:t>, </a:t>
            </a:r>
            <a:r>
              <a:rPr lang="en-IN" dirty="0" err="1"/>
              <a:t>y_pred</a:t>
            </a:r>
            <a:r>
              <a:rPr lang="en-IN" dirty="0"/>
              <a:t>, </a:t>
            </a:r>
            <a:r>
              <a:rPr lang="en-IN" dirty="0" err="1"/>
              <a:t>color</a:t>
            </a:r>
            <a:r>
              <a:rPr lang="en-IN" dirty="0"/>
              <a:t>='red', </a:t>
            </a:r>
            <a:r>
              <a:rPr lang="en-IN" dirty="0" err="1"/>
              <a:t>linewidth</a:t>
            </a:r>
            <a:r>
              <a:rPr lang="en-IN" dirty="0"/>
              <a:t>=2)</a:t>
            </a:r>
          </a:p>
          <a:p>
            <a:r>
              <a:rPr lang="en-IN" dirty="0" err="1"/>
              <a:t>plt.title</a:t>
            </a:r>
            <a:r>
              <a:rPr lang="en-IN" dirty="0"/>
              <a:t>('Sales Prediction')</a:t>
            </a:r>
          </a:p>
          <a:p>
            <a:r>
              <a:rPr lang="en-IN" dirty="0" err="1"/>
              <a:t>plt.xlabel</a:t>
            </a:r>
            <a:r>
              <a:rPr lang="en-IN" dirty="0"/>
              <a:t>('Date')</a:t>
            </a:r>
          </a:p>
          <a:p>
            <a:r>
              <a:rPr lang="en-IN" dirty="0" err="1"/>
              <a:t>plt.ylabel</a:t>
            </a:r>
            <a:r>
              <a:rPr lang="en-IN" dirty="0"/>
              <a:t>('Sales')</a:t>
            </a:r>
          </a:p>
          <a:p>
            <a:r>
              <a:rPr lang="en-IN" dirty="0" err="1"/>
              <a:t>plt.show</a:t>
            </a:r>
            <a:r>
              <a:rPr lang="en-IN" dirty="0"/>
              <a:t>()</a:t>
            </a:r>
          </a:p>
          <a:p>
            <a:endParaRPr lang="en-IN" dirty="0"/>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778753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55576" y="731520"/>
            <a:ext cx="7416824" cy="5073744"/>
          </a:xfrm>
        </p:spPr>
        <p:txBody>
          <a:bodyPr>
            <a:normAutofit/>
          </a:bodyPr>
          <a:lstStyle/>
          <a:p>
            <a:endParaRPr lang="en-IN" dirty="0"/>
          </a:p>
          <a:p>
            <a:r>
              <a:rPr lang="en-IN" dirty="0"/>
              <a:t># Predict future sales</a:t>
            </a:r>
          </a:p>
          <a:p>
            <a:r>
              <a:rPr lang="en-IN" dirty="0"/>
              <a:t># Replace '</a:t>
            </a:r>
            <a:r>
              <a:rPr lang="en-IN" dirty="0" err="1"/>
              <a:t>future_date</a:t>
            </a:r>
            <a:r>
              <a:rPr lang="en-IN" dirty="0"/>
              <a:t>' with the date you want to predict sales for</a:t>
            </a:r>
          </a:p>
          <a:p>
            <a:r>
              <a:rPr lang="en-IN" dirty="0" err="1"/>
              <a:t>future_date</a:t>
            </a:r>
            <a:r>
              <a:rPr lang="en-IN" dirty="0"/>
              <a:t> = </a:t>
            </a:r>
            <a:r>
              <a:rPr lang="en-IN" dirty="0" err="1"/>
              <a:t>pd.to_datetime</a:t>
            </a:r>
            <a:r>
              <a:rPr lang="en-IN" dirty="0"/>
              <a:t>('2023-01-01')  # Example future date</a:t>
            </a:r>
          </a:p>
          <a:p>
            <a:r>
              <a:rPr lang="en-IN" dirty="0" err="1"/>
              <a:t>future_sales</a:t>
            </a:r>
            <a:r>
              <a:rPr lang="en-IN" dirty="0"/>
              <a:t> = </a:t>
            </a:r>
            <a:r>
              <a:rPr lang="en-IN" dirty="0" err="1"/>
              <a:t>model.predict</a:t>
            </a:r>
            <a:r>
              <a:rPr lang="en-IN" dirty="0"/>
              <a:t>(</a:t>
            </a:r>
            <a:r>
              <a:rPr lang="en-IN" dirty="0" err="1"/>
              <a:t>np.array</a:t>
            </a:r>
            <a:r>
              <a:rPr lang="en-IN" dirty="0"/>
              <a:t>([[</a:t>
            </a:r>
            <a:r>
              <a:rPr lang="en-IN" dirty="0" err="1"/>
              <a:t>future_date</a:t>
            </a:r>
            <a:r>
              <a:rPr lang="en-IN" dirty="0"/>
              <a:t>]]))</a:t>
            </a:r>
          </a:p>
          <a:p>
            <a:r>
              <a:rPr lang="en-IN" dirty="0"/>
              <a:t>print(</a:t>
            </a:r>
            <a:r>
              <a:rPr lang="en-IN" dirty="0" err="1"/>
              <a:t>f"Predicted</a:t>
            </a:r>
            <a:r>
              <a:rPr lang="en-IN" dirty="0"/>
              <a:t> sales for {</a:t>
            </a:r>
            <a:r>
              <a:rPr lang="en-IN" dirty="0" err="1"/>
              <a:t>future_date</a:t>
            </a:r>
            <a:r>
              <a:rPr lang="en-IN" dirty="0"/>
              <a:t>}: {</a:t>
            </a:r>
            <a:r>
              <a:rPr lang="en-IN" dirty="0" err="1"/>
              <a:t>future_sales</a:t>
            </a:r>
            <a:r>
              <a:rPr lang="en-IN" dirty="0"/>
              <a:t>[0]}")</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29389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Clearly define the scope of the project, the specific products or product categories to be predicted, and the time frame (e.g., monthly, quarterly, or annually).</a:t>
            </a:r>
          </a:p>
          <a:p>
            <a:r>
              <a:rPr lang="en-US" dirty="0"/>
              <a:t>Identify the key performance indicators (KPIs) that will be used to measure the accuracy of sales predictions.</a:t>
            </a:r>
          </a:p>
          <a:p>
            <a:endParaRPr lang="en-IN" dirty="0"/>
          </a:p>
        </p:txBody>
      </p:sp>
      <p:sp>
        <p:nvSpPr>
          <p:cNvPr id="2" name="Title 1"/>
          <p:cNvSpPr>
            <a:spLocks noGrp="1"/>
          </p:cNvSpPr>
          <p:nvPr>
            <p:ph type="title"/>
          </p:nvPr>
        </p:nvSpPr>
        <p:spPr/>
        <p:txBody>
          <a:bodyPr/>
          <a:lstStyle/>
          <a:p>
            <a:r>
              <a:rPr lang="en-IN" b="0" dirty="0" smtClean="0">
                <a:effectLst/>
              </a:rPr>
              <a:t>Define</a:t>
            </a:r>
            <a:endParaRPr lang="en-IN" dirty="0"/>
          </a:p>
        </p:txBody>
      </p:sp>
    </p:spTree>
    <p:extLst>
      <p:ext uri="{BB962C8B-B14F-4D97-AF65-F5344CB8AC3E}">
        <p14:creationId xmlns:p14="http://schemas.microsoft.com/office/powerpoint/2010/main" val="214679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Brainstorm potential solutions and approaches to sales prediction, considering both traditional statistical methods and advanced machine learning techniques.</a:t>
            </a:r>
          </a:p>
          <a:p>
            <a:r>
              <a:rPr lang="en-US" dirty="0"/>
              <a:t>Explore the use of data sources such as social media, customer reviews, and economic indicators to enhance predictions.</a:t>
            </a:r>
          </a:p>
          <a:p>
            <a:endParaRPr lang="en-IN" dirty="0"/>
          </a:p>
        </p:txBody>
      </p:sp>
      <p:sp>
        <p:nvSpPr>
          <p:cNvPr id="2" name="Title 1"/>
          <p:cNvSpPr>
            <a:spLocks noGrp="1"/>
          </p:cNvSpPr>
          <p:nvPr>
            <p:ph type="title"/>
          </p:nvPr>
        </p:nvSpPr>
        <p:spPr/>
        <p:txBody>
          <a:bodyPr/>
          <a:lstStyle/>
          <a:p>
            <a:r>
              <a:rPr lang="en-IN" b="0" dirty="0">
                <a:effectLst/>
              </a:rPr>
              <a:t>Ideate:</a:t>
            </a:r>
            <a:endParaRPr lang="en-IN" dirty="0"/>
          </a:p>
        </p:txBody>
      </p:sp>
    </p:spTree>
    <p:extLst>
      <p:ext uri="{BB962C8B-B14F-4D97-AF65-F5344CB8AC3E}">
        <p14:creationId xmlns:p14="http://schemas.microsoft.com/office/powerpoint/2010/main" val="154365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Develop a proof-of-concept model or a Minimum Viable Product (MVP) for sales prediction. This may involve selecting a machine learning algorithm, creating a database for data storage, and developing a user interface for input and output.</a:t>
            </a:r>
            <a:endParaRPr lang="en-IN" dirty="0"/>
          </a:p>
        </p:txBody>
      </p:sp>
      <p:sp>
        <p:nvSpPr>
          <p:cNvPr id="2" name="Title 1"/>
          <p:cNvSpPr>
            <a:spLocks noGrp="1"/>
          </p:cNvSpPr>
          <p:nvPr>
            <p:ph type="title"/>
          </p:nvPr>
        </p:nvSpPr>
        <p:spPr/>
        <p:txBody>
          <a:bodyPr/>
          <a:lstStyle/>
          <a:p>
            <a:r>
              <a:rPr lang="en-IN" b="0" dirty="0">
                <a:effectLst/>
              </a:rPr>
              <a:t>Prototype:</a:t>
            </a:r>
            <a:endParaRPr lang="en-IN" dirty="0"/>
          </a:p>
        </p:txBody>
      </p:sp>
    </p:spTree>
    <p:extLst>
      <p:ext uri="{BB962C8B-B14F-4D97-AF65-F5344CB8AC3E}">
        <p14:creationId xmlns:p14="http://schemas.microsoft.com/office/powerpoint/2010/main" val="149543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Evaluate the prototype's performance using historical data and relevant evaluation metrics (e.g., Mean Absolute Error or Root Mean Squared Error).</a:t>
            </a:r>
          </a:p>
          <a:p>
            <a:r>
              <a:rPr lang="en-US" dirty="0"/>
              <a:t>Gather feedback from users and stakeholders to refine the model and the system's user experience.</a:t>
            </a:r>
          </a:p>
          <a:p>
            <a:endParaRPr lang="en-IN" dirty="0"/>
          </a:p>
        </p:txBody>
      </p:sp>
      <p:sp>
        <p:nvSpPr>
          <p:cNvPr id="2" name="Title 1"/>
          <p:cNvSpPr>
            <a:spLocks noGrp="1"/>
          </p:cNvSpPr>
          <p:nvPr>
            <p:ph type="title"/>
          </p:nvPr>
        </p:nvSpPr>
        <p:spPr/>
        <p:txBody>
          <a:bodyPr/>
          <a:lstStyle/>
          <a:p>
            <a:r>
              <a:rPr lang="en-IN" b="0" dirty="0">
                <a:effectLst/>
              </a:rPr>
              <a:t>Test:</a:t>
            </a:r>
            <a:endParaRPr lang="en-IN" dirty="0"/>
          </a:p>
        </p:txBody>
      </p:sp>
    </p:spTree>
    <p:extLst>
      <p:ext uri="{BB962C8B-B14F-4D97-AF65-F5344CB8AC3E}">
        <p14:creationId xmlns:p14="http://schemas.microsoft.com/office/powerpoint/2010/main" val="39794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Develop a production-ready version of the sales prediction system that can handle real-time or batch predictions.</a:t>
            </a:r>
          </a:p>
          <a:p>
            <a:r>
              <a:rPr lang="en-US" dirty="0"/>
              <a:t>Ensure scalability and robustness of the system for use in a production environment.</a:t>
            </a:r>
          </a:p>
          <a:p>
            <a:endParaRPr lang="en-IN" dirty="0"/>
          </a:p>
        </p:txBody>
      </p:sp>
      <p:sp>
        <p:nvSpPr>
          <p:cNvPr id="2" name="Title 1"/>
          <p:cNvSpPr>
            <a:spLocks noGrp="1"/>
          </p:cNvSpPr>
          <p:nvPr>
            <p:ph type="title"/>
          </p:nvPr>
        </p:nvSpPr>
        <p:spPr/>
        <p:txBody>
          <a:bodyPr/>
          <a:lstStyle/>
          <a:p>
            <a:r>
              <a:rPr lang="en-IN" b="0" dirty="0">
                <a:effectLst/>
              </a:rPr>
              <a:t>Implement:</a:t>
            </a:r>
            <a:endParaRPr lang="en-IN" dirty="0"/>
          </a:p>
        </p:txBody>
      </p:sp>
    </p:spTree>
    <p:extLst>
      <p:ext uri="{BB962C8B-B14F-4D97-AF65-F5344CB8AC3E}">
        <p14:creationId xmlns:p14="http://schemas.microsoft.com/office/powerpoint/2010/main" val="1181553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118</TotalTime>
  <Words>1845</Words>
  <Application>Microsoft Office PowerPoint</Application>
  <PresentationFormat>On-screen Show (4:3)</PresentationFormat>
  <Paragraphs>196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BlackTie</vt:lpstr>
      <vt:lpstr>Applied Data Science </vt:lpstr>
      <vt:lpstr> Problem Statement:</vt:lpstr>
      <vt:lpstr>Design Thinking Process</vt:lpstr>
      <vt:lpstr>Empathize:</vt:lpstr>
      <vt:lpstr>Define</vt:lpstr>
      <vt:lpstr>Ideate:</vt:lpstr>
      <vt:lpstr>Prototype:</vt:lpstr>
      <vt:lpstr>Test:</vt:lpstr>
      <vt:lpstr>Implement:</vt:lpstr>
      <vt:lpstr>Monitor and Iterate:</vt:lpstr>
      <vt:lpstr>Phases of Development for Future Sales Predicti</vt:lpstr>
      <vt:lpstr>Data Collection:</vt:lpstr>
      <vt:lpstr>Data Preprocessing:</vt:lpstr>
      <vt:lpstr>Feature Engineering:</vt:lpstr>
      <vt:lpstr>Model Selection:</vt:lpstr>
      <vt:lpstr>Model Training:</vt:lpstr>
      <vt:lpstr>Validation and Testing:</vt:lpstr>
      <vt:lpstr>Deployment:</vt:lpstr>
      <vt:lpstr>Monitoring and Maintenance:</vt:lpstr>
      <vt:lpstr>Feedback Loop:</vt:lpstr>
      <vt:lpstr>Dataset Used</vt:lpstr>
      <vt:lpstr>Data Preprocessing Steps</vt:lpstr>
      <vt:lpstr>Feature Extraction Techniques</vt:lpstr>
      <vt:lpstr>PowerPoint Presentation</vt:lpstr>
      <vt:lpstr>PowerPoint Presentation</vt:lpstr>
      <vt:lpstr>PowerPoint Presentation</vt:lpstr>
      <vt:lpstr>PowerPoint Presentation</vt:lpstr>
      <vt:lpstr>Choice of Machine Learning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Metrics:</vt:lpstr>
      <vt:lpstr>PowerPoint Presentation</vt:lpstr>
      <vt:lpstr>PowerPoint Presentation</vt:lpstr>
      <vt:lpstr>coding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2023-11-01T04:46:31Z</dcterms:created>
  <dcterms:modified xsi:type="dcterms:W3CDTF">2023-11-01T10:12:02Z</dcterms:modified>
</cp:coreProperties>
</file>