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2042803" y="2543579"/>
            <a:ext cx="8918645" cy="2984145"/>
          </a:xfrm>
          <a:prstGeom prst="rect">
            <a:avLst/>
          </a:prstGeom>
        </p:spPr>
        <p:txBody>
          <a:bodyPr anchor="b"/>
          <a:lstStyle>
            <a:lvl1pPr algn="ctr">
              <a:defRPr sz="8500" cap="all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58567" y="5626710"/>
            <a:ext cx="7287119" cy="15448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/>
            </a:lvl1pPr>
            <a:lvl2pPr marL="0" indent="487671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/>
            </a:lvl2pPr>
            <a:lvl3pPr marL="0" indent="975345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/>
            </a:lvl3pPr>
            <a:lvl4pPr marL="0" indent="1463016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/>
            </a:lvl4pPr>
            <a:lvl5pPr marL="0" indent="195069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7" name="Group 7"/>
          <p:cNvGrpSpPr/>
          <p:nvPr/>
        </p:nvGrpSpPr>
        <p:grpSpPr>
          <a:xfrm>
            <a:off x="803047" y="1058800"/>
            <a:ext cx="11385728" cy="7608422"/>
            <a:chOff x="0" y="0"/>
            <a:chExt cx="11385726" cy="7608420"/>
          </a:xfrm>
        </p:grpSpPr>
        <p:sp>
          <p:nvSpPr>
            <p:cNvPr id="15" name="Freeform 6"/>
            <p:cNvSpPr/>
            <p:nvPr/>
          </p:nvSpPr>
          <p:spPr>
            <a:xfrm>
              <a:off x="7892379" y="1338571"/>
              <a:ext cx="3493348" cy="62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0211"/>
                  </a:lnTo>
                  <a:lnTo>
                    <a:pt x="18924" y="20211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6"/>
            <p:cNvSpPr/>
            <p:nvPr/>
          </p:nvSpPr>
          <p:spPr>
            <a:xfrm rot="10800000">
              <a:off x="-1" y="0"/>
              <a:ext cx="3493651" cy="62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8920" y="0"/>
                  </a:moveTo>
                  <a:lnTo>
                    <a:pt x="21595" y="0"/>
                  </a:lnTo>
                  <a:lnTo>
                    <a:pt x="21595" y="21600"/>
                  </a:lnTo>
                  <a:lnTo>
                    <a:pt x="1" y="21600"/>
                  </a:lnTo>
                  <a:cubicBezTo>
                    <a:pt x="-5" y="21095"/>
                    <a:pt x="8" y="20706"/>
                    <a:pt x="1" y="20200"/>
                  </a:cubicBezTo>
                  <a:lnTo>
                    <a:pt x="18920" y="20187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6919" y="9321043"/>
            <a:ext cx="301855" cy="28966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463039" y="3264749"/>
            <a:ext cx="10241282" cy="50800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786022" y="887689"/>
            <a:ext cx="2120463" cy="745705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463041" y="887689"/>
            <a:ext cx="8141548" cy="745705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1463039" y="3251200"/>
            <a:ext cx="10241282" cy="509354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8448" y="9245600"/>
            <a:ext cx="301855" cy="28966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509967" y="535"/>
            <a:ext cx="243842" cy="9753601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ide barRectangle 7"/>
          <p:cNvSpPr/>
          <p:nvPr/>
        </p:nvSpPr>
        <p:spPr>
          <a:xfrm>
            <a:off x="509967" y="535"/>
            <a:ext cx="243842" cy="9753601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xfrm>
            <a:off x="1463039" y="3251200"/>
            <a:ext cx="10241282" cy="50935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  <a:lvl2pPr>
              <a:defRPr>
                <a:solidFill>
                  <a:srgbClr val="EFEDE3"/>
                </a:solidFill>
              </a:defRPr>
            </a:lvl2pPr>
            <a:lvl3pPr>
              <a:defRPr>
                <a:solidFill>
                  <a:srgbClr val="EFEDE3"/>
                </a:solidFill>
              </a:defRPr>
            </a:lvl3pPr>
            <a:lvl4pPr>
              <a:defRPr>
                <a:solidFill>
                  <a:srgbClr val="EFEDE3"/>
                </a:solidFill>
              </a:defRPr>
            </a:lvl4pPr>
            <a:lvl5pPr>
              <a:defRPr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8448" y="9245600"/>
            <a:ext cx="301855" cy="289662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buSzTx/>
              <a:buFontTx/>
              <a:buNone/>
              <a:defRPr sz="3200"/>
            </a:lvl1pPr>
            <a:lvl2pPr marL="0" indent="0" algn="ctr">
              <a:spcBef>
                <a:spcPts val="200"/>
              </a:spcBef>
              <a:buSzTx/>
              <a:buFontTx/>
              <a:buNone/>
              <a:defRPr sz="3200"/>
            </a:lvl2pPr>
            <a:lvl3pPr marL="0" indent="0" algn="ctr">
              <a:spcBef>
                <a:spcPts val="200"/>
              </a:spcBef>
              <a:buSzTx/>
              <a:buFontTx/>
              <a:buNone/>
              <a:defRPr sz="3200"/>
            </a:lvl3pPr>
            <a:lvl4pPr marL="0" indent="0" algn="ctr">
              <a:spcBef>
                <a:spcPts val="200"/>
              </a:spcBef>
              <a:buSzTx/>
              <a:buFontTx/>
              <a:buNone/>
              <a:defRPr sz="3200"/>
            </a:lvl4pPr>
            <a:lvl5pPr marL="0" indent="0" algn="ctr">
              <a:spcBef>
                <a:spcPts val="200"/>
              </a:spcBef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8448" y="9245600"/>
            <a:ext cx="301855" cy="28966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1463039" y="3251200"/>
            <a:ext cx="10241282" cy="509354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816027" y="1850825"/>
            <a:ext cx="10253836" cy="4057227"/>
          </a:xfrm>
          <a:prstGeom prst="rect">
            <a:avLst/>
          </a:prstGeom>
        </p:spPr>
        <p:txBody>
          <a:bodyPr anchor="b"/>
          <a:lstStyle>
            <a:lvl1pPr algn="r">
              <a:defRPr sz="85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6027" y="5996554"/>
            <a:ext cx="10253836" cy="16260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EFEDE3"/>
                </a:solidFill>
              </a:defRPr>
            </a:lvl1pPr>
            <a:lvl2pPr marL="0" indent="487671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EFEDE3"/>
                </a:solidFill>
              </a:defRPr>
            </a:lvl2pPr>
            <a:lvl3pPr marL="0" indent="975345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EFEDE3"/>
                </a:solidFill>
              </a:defRPr>
            </a:lvl3pPr>
            <a:lvl4pPr marL="0" indent="1463016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EFEDE3"/>
                </a:solidFill>
              </a:defRPr>
            </a:lvl4pPr>
            <a:lvl5pPr marL="0" indent="195069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Freeform 6"/>
          <p:cNvSpPr/>
          <p:nvPr/>
        </p:nvSpPr>
        <p:spPr>
          <a:xfrm>
            <a:off x="8695427" y="2397372"/>
            <a:ext cx="3493349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rop MarkFreeform 7"/>
          <p:cNvSpPr/>
          <p:nvPr/>
        </p:nvSpPr>
        <p:spPr>
          <a:xfrm>
            <a:off x="8695427" y="2397372"/>
            <a:ext cx="3493349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6919" y="9321043"/>
            <a:ext cx="301855" cy="289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63039" y="3251201"/>
            <a:ext cx="4744308" cy="509354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63039" y="3328327"/>
            <a:ext cx="4744308" cy="11717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lvl1pPr>
            <a:lvl2pPr marL="0" indent="487671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lvl2pPr>
            <a:lvl3pPr marL="0" indent="975345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lvl3pPr>
            <a:lvl4pPr marL="0" indent="1463016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lvl4pPr>
            <a:lvl5pPr marL="0" indent="195069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0013" y="3341871"/>
            <a:ext cx="4744308" cy="117178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4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ackground ShapeRectangle 7"/>
          <p:cNvSpPr/>
          <p:nvPr/>
        </p:nvSpPr>
        <p:spPr>
          <a:xfrm>
            <a:off x="-1" y="534"/>
            <a:ext cx="5657090" cy="97530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772159" y="975360"/>
            <a:ext cx="4112769" cy="3068992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73088" y="975361"/>
            <a:ext cx="5559553" cy="736035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 marL="2008184" indent="-603686">
              <a:defRPr sz="2100"/>
            </a:lvl3pPr>
            <a:lvl4pPr marL="2658412" indent="-603686">
              <a:defRPr sz="2100"/>
            </a:lvl4pPr>
            <a:lvl5pPr marL="3379665" indent="-674709"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2160" y="4062355"/>
            <a:ext cx="4112768" cy="428239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pPr>
            <a:endParaRPr/>
          </a:p>
        </p:txBody>
      </p:sp>
      <p:sp>
        <p:nvSpPr>
          <p:cNvPr id="83" name="Rectangle 8"/>
          <p:cNvSpPr/>
          <p:nvPr/>
        </p:nvSpPr>
        <p:spPr>
          <a:xfrm>
            <a:off x="5657088" y="535"/>
            <a:ext cx="243841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Divider BarRectangle 10"/>
          <p:cNvSpPr/>
          <p:nvPr/>
        </p:nvSpPr>
        <p:spPr>
          <a:xfrm>
            <a:off x="5657088" y="535"/>
            <a:ext cx="243841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2874" y="9321043"/>
            <a:ext cx="301854" cy="28966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ackground ShapeRectangle 7"/>
          <p:cNvSpPr/>
          <p:nvPr/>
        </p:nvSpPr>
        <p:spPr>
          <a:xfrm>
            <a:off x="-1" y="534"/>
            <a:ext cx="5657090" cy="97530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72159" y="975360"/>
            <a:ext cx="4112769" cy="3068992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idx="13"/>
          </p:nvPr>
        </p:nvSpPr>
        <p:spPr>
          <a:xfrm>
            <a:off x="5900928" y="2"/>
            <a:ext cx="7103872" cy="975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2159" y="4061821"/>
            <a:ext cx="4112769" cy="42829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lvl1pPr>
            <a:lvl2pPr marL="0" indent="487671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lvl2pPr>
            <a:lvl3pPr marL="0" indent="975345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lvl3pPr>
            <a:lvl4pPr marL="0" indent="1463016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lvl4pPr>
            <a:lvl5pPr marL="0" indent="1950690">
              <a:lnSpc>
                <a:spcPct val="113000"/>
              </a:lnSpc>
              <a:spcBef>
                <a:spcPts val="2100"/>
              </a:spcBef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Rectangle 8"/>
          <p:cNvSpPr/>
          <p:nvPr/>
        </p:nvSpPr>
        <p:spPr>
          <a:xfrm>
            <a:off x="5657088" y="535"/>
            <a:ext cx="243841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Divider BarRectangle 10"/>
          <p:cNvSpPr/>
          <p:nvPr/>
        </p:nvSpPr>
        <p:spPr>
          <a:xfrm>
            <a:off x="5657088" y="535"/>
            <a:ext cx="243841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2874" y="9321043"/>
            <a:ext cx="301854" cy="28966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509967" y="535"/>
            <a:ext cx="243842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ide barRectangle 7"/>
          <p:cNvSpPr/>
          <p:nvPr/>
        </p:nvSpPr>
        <p:spPr>
          <a:xfrm>
            <a:off x="509967" y="535"/>
            <a:ext cx="243842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50240" y="390595"/>
            <a:ext cx="11704320" cy="188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40" y="2275840"/>
            <a:ext cx="11704320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5110" y="9321043"/>
            <a:ext cx="301854" cy="289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75345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546193" marR="0" indent="-546193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■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1300459" marR="0" indent="-546193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–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2016233" marR="0" indent="-611736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■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2666462" marR="0" indent="-611736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–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3400110" marR="0" indent="-695154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■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4050340" marR="0" indent="-695154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–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4810331" marR="0" indent="-804915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■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5460562" marR="0" indent="-804915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–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6110792" marR="0" indent="-804915" algn="l" defTabSz="975345" rtl="0" latinLnBrk="0">
        <a:lnSpc>
          <a:spcPct val="94000"/>
        </a:lnSpc>
        <a:spcBef>
          <a:spcPts val="1400"/>
        </a:spcBef>
        <a:spcAft>
          <a:spcPts val="0"/>
        </a:spcAft>
        <a:buClrTx/>
        <a:buSzPct val="100000"/>
        <a:buFont typeface="Helvetica Neue"/>
        <a:buChar char="■"/>
        <a:tabLst/>
        <a:defRPr sz="28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Advanced Programming Practices…"/>
          <p:cNvSpPr txBox="1">
            <a:spLocks noGrp="1"/>
          </p:cNvSpPr>
          <p:nvPr>
            <p:ph type="ctrTitle"/>
          </p:nvPr>
        </p:nvSpPr>
        <p:spPr>
          <a:xfrm>
            <a:off x="5661110" y="901728"/>
            <a:ext cx="6505059" cy="3778761"/>
          </a:xfrm>
          <a:prstGeom prst="rect">
            <a:avLst/>
          </a:prstGeom>
        </p:spPr>
        <p:txBody>
          <a:bodyPr/>
          <a:lstStyle/>
          <a:p>
            <a:pPr defTabSz="514094">
              <a:defRPr sz="6300" cap="none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Advanced Programming Practices</a:t>
            </a:r>
            <a:br>
              <a:rPr dirty="0"/>
            </a:br>
            <a:r>
              <a:rPr dirty="0"/>
              <a:t>Project - Build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57" name="Team Members,"/>
          <p:cNvSpPr txBox="1">
            <a:spLocks noGrp="1"/>
          </p:cNvSpPr>
          <p:nvPr>
            <p:ph type="subTitle" sz="quarter" idx="1"/>
          </p:nvPr>
        </p:nvSpPr>
        <p:spPr>
          <a:xfrm>
            <a:off x="6898306" y="5582218"/>
            <a:ext cx="5414054" cy="377876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2000"/>
              </a:lnSpc>
              <a:spcBef>
                <a:spcPts val="600"/>
              </a:spcBef>
              <a:defRPr sz="4000" b="1">
                <a:latin typeface="Abadi"/>
                <a:ea typeface="Abadi"/>
                <a:cs typeface="Abadi"/>
                <a:sym typeface="Abadi"/>
              </a:defRPr>
            </a:pPr>
            <a:r>
              <a:t>Team</a:t>
            </a:r>
            <a:r>
              <a:rPr sz="3300" b="0"/>
              <a:t> </a:t>
            </a:r>
            <a:br>
              <a:rPr sz="3300" b="0"/>
            </a:br>
            <a:r>
              <a:rPr sz="3200" b="0"/>
              <a:t>Tejaswini - 40186127</a:t>
            </a:r>
          </a:p>
          <a:p>
            <a:pPr algn="l">
              <a:lnSpc>
                <a:spcPct val="102000"/>
              </a:lnSpc>
              <a:spcBef>
                <a:spcPts val="600"/>
              </a:spcBef>
              <a:defRPr sz="3200">
                <a:latin typeface="Abadi"/>
                <a:ea typeface="Abadi"/>
                <a:cs typeface="Abadi"/>
                <a:sym typeface="Abadi"/>
              </a:defRPr>
            </a:pPr>
            <a:r>
              <a:t>Vignesh - 40171544</a:t>
            </a:r>
          </a:p>
          <a:p>
            <a:pPr algn="l">
              <a:lnSpc>
                <a:spcPct val="102000"/>
              </a:lnSpc>
              <a:spcBef>
                <a:spcPts val="600"/>
              </a:spcBef>
              <a:defRPr sz="3200">
                <a:latin typeface="Abadi"/>
                <a:ea typeface="Abadi"/>
                <a:cs typeface="Abadi"/>
                <a:sym typeface="Abadi"/>
              </a:defRPr>
            </a:pPr>
            <a:r>
              <a:t>Vikram - 40126852</a:t>
            </a:r>
          </a:p>
          <a:p>
            <a:pPr algn="l">
              <a:lnSpc>
                <a:spcPct val="102000"/>
              </a:lnSpc>
              <a:spcBef>
                <a:spcPts val="600"/>
              </a:spcBef>
              <a:defRPr sz="3200">
                <a:latin typeface="Abadi"/>
                <a:ea typeface="Abadi"/>
                <a:cs typeface="Abadi"/>
                <a:sym typeface="Abadi"/>
              </a:defRPr>
            </a:pPr>
            <a:r>
              <a:t>William - 40186129</a:t>
            </a:r>
          </a:p>
          <a:p>
            <a:pPr algn="l">
              <a:lnSpc>
                <a:spcPct val="102000"/>
              </a:lnSpc>
              <a:spcBef>
                <a:spcPts val="600"/>
              </a:spcBef>
              <a:defRPr sz="3200">
                <a:latin typeface="Abadi"/>
                <a:ea typeface="Abadi"/>
                <a:cs typeface="Abadi"/>
                <a:sym typeface="Abadi"/>
              </a:defRPr>
            </a:pPr>
            <a:r>
              <a:t>Manimaran - 40167543</a:t>
            </a:r>
          </a:p>
        </p:txBody>
      </p:sp>
      <p:sp>
        <p:nvSpPr>
          <p:cNvPr id="158" name="Freeform 6"/>
          <p:cNvSpPr/>
          <p:nvPr/>
        </p:nvSpPr>
        <p:spPr>
          <a:xfrm>
            <a:off x="1644950" y="2868076"/>
            <a:ext cx="3493348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12"/>
                </a:lnTo>
                <a:lnTo>
                  <a:pt x="18924" y="19714"/>
                </a:lnTo>
                <a:lnTo>
                  <a:pt x="18924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Freeform 6"/>
          <p:cNvSpPr/>
          <p:nvPr/>
        </p:nvSpPr>
        <p:spPr>
          <a:xfrm flipH="1" flipV="1">
            <a:off x="692439" y="901728"/>
            <a:ext cx="3494048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921" y="0"/>
                </a:moveTo>
                <a:lnTo>
                  <a:pt x="21596" y="0"/>
                </a:lnTo>
                <a:lnTo>
                  <a:pt x="21596" y="21600"/>
                </a:lnTo>
                <a:lnTo>
                  <a:pt x="5" y="21600"/>
                </a:lnTo>
                <a:cubicBezTo>
                  <a:pt x="-4" y="20948"/>
                  <a:pt x="9" y="20362"/>
                  <a:pt x="0" y="19710"/>
                </a:cubicBezTo>
                <a:lnTo>
                  <a:pt x="18921" y="19716"/>
                </a:lnTo>
                <a:lnTo>
                  <a:pt x="18921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0" name="Graphic 134" descr="Graphic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9" y="3568441"/>
            <a:ext cx="2901184" cy="290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RCHITECTURAL…"/>
          <p:cNvSpPr txBox="1">
            <a:spLocks noGrp="1"/>
          </p:cNvSpPr>
          <p:nvPr>
            <p:ph type="title"/>
          </p:nvPr>
        </p:nvSpPr>
        <p:spPr>
          <a:xfrm>
            <a:off x="3234151" y="671420"/>
            <a:ext cx="7269393" cy="698458"/>
          </a:xfrm>
          <a:prstGeom prst="rect">
            <a:avLst/>
          </a:prstGeom>
        </p:spPr>
        <p:txBody>
          <a:bodyPr anchor="t"/>
          <a:lstStyle>
            <a:lvl1pPr defTabSz="740663">
              <a:defRPr sz="40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Game Phases – GamePlay</a:t>
            </a:r>
          </a:p>
        </p:txBody>
      </p:sp>
      <p:sp>
        <p:nvSpPr>
          <p:cNvPr id="210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363162" y="1935048"/>
            <a:ext cx="11011373" cy="6906391"/>
          </a:xfrm>
          <a:prstGeom prst="rect">
            <a:avLst/>
          </a:prstGeom>
        </p:spPr>
        <p:txBody>
          <a:bodyPr/>
          <a:lstStyle/>
          <a:p>
            <a:pPr algn="just" defTabSz="955838">
              <a:spcBef>
                <a:spcPts val="100"/>
              </a:spcBef>
              <a:defRPr sz="3430" b="1">
                <a:latin typeface="Abadi"/>
                <a:ea typeface="Abadi"/>
                <a:cs typeface="Abadi"/>
                <a:sym typeface="Abadi"/>
              </a:defRPr>
            </a:pPr>
            <a:r>
              <a:t>StartUp Phase</a:t>
            </a:r>
          </a:p>
          <a:p>
            <a:pPr algn="just" defTabSz="955838">
              <a:spcBef>
                <a:spcPts val="100"/>
              </a:spcBef>
              <a:defRPr sz="1470" b="1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t>LoadMap command is used to select the available maps, the values are asked from the user.</a:t>
            </a:r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t>Game Player is used to create and remove the players for the game play.</a:t>
            </a:r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t>Every Player is assigned with the countries and through the objects.</a:t>
            </a:r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t>The different orders issue-order(), next-order() is used on the different players and removed from the list once used.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RCHITECTURAL…"/>
          <p:cNvSpPr txBox="1">
            <a:spLocks noGrp="1"/>
          </p:cNvSpPr>
          <p:nvPr>
            <p:ph type="title"/>
          </p:nvPr>
        </p:nvSpPr>
        <p:spPr>
          <a:xfrm>
            <a:off x="3234151" y="671420"/>
            <a:ext cx="7269393" cy="698458"/>
          </a:xfrm>
          <a:prstGeom prst="rect">
            <a:avLst/>
          </a:prstGeom>
        </p:spPr>
        <p:txBody>
          <a:bodyPr anchor="t"/>
          <a:lstStyle>
            <a:lvl1pPr defTabSz="740663">
              <a:defRPr sz="40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Game Phases – GamePlay</a:t>
            </a:r>
          </a:p>
        </p:txBody>
      </p:sp>
      <p:sp>
        <p:nvSpPr>
          <p:cNvPr id="213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363160" y="1718072"/>
            <a:ext cx="11011373" cy="6906391"/>
          </a:xfrm>
          <a:prstGeom prst="rect">
            <a:avLst/>
          </a:prstGeom>
        </p:spPr>
        <p:txBody>
          <a:bodyPr/>
          <a:lstStyle/>
          <a:p>
            <a:pPr algn="just" defTabSz="955838">
              <a:spcBef>
                <a:spcPts val="100"/>
              </a:spcBef>
              <a:defRPr sz="3430" b="1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Main Game Loop</a:t>
            </a:r>
          </a:p>
          <a:p>
            <a:pPr algn="just" defTabSz="955838">
              <a:spcBef>
                <a:spcPts val="100"/>
              </a:spcBef>
              <a:defRPr sz="1470">
                <a:latin typeface="Abadi"/>
                <a:ea typeface="Abadi"/>
                <a:cs typeface="Abadi"/>
                <a:sym typeface="Abadi"/>
              </a:defRPr>
            </a:pPr>
            <a:endParaRPr dirty="0"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Assign reinforcement phase is used to assign the armies for the players under the game rules from the game loop.</a:t>
            </a:r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endParaRPr dirty="0"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Issue order phase is used to get the order from the user and issue it to the owned armies like how many armies to deploy, where to deploy </a:t>
            </a:r>
            <a:r>
              <a:rPr dirty="0" err="1"/>
              <a:t>etc</a:t>
            </a:r>
            <a:r>
              <a:rPr dirty="0"/>
              <a:t>…with their country ids in round robin fashion.</a:t>
            </a:r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endParaRPr dirty="0"/>
          </a:p>
          <a:p>
            <a:pPr marL="448056" indent="-448056" algn="just" defTabSz="955838">
              <a:spcBef>
                <a:spcPts val="100"/>
              </a:spcBef>
              <a:buSzPct val="100000"/>
              <a:buChar char="➢"/>
              <a:defRPr sz="343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Execution phase is used to execute the command on deployed order of armies, countries with respective users, by calling object method in that phase.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facto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Refactoring</a:t>
            </a:r>
            <a:endParaRPr sz="6000" dirty="0">
              <a:latin typeface="Abadi" panose="020B0604020104020204" pitchFamily="34" charset="0"/>
            </a:endParaRPr>
          </a:p>
        </p:txBody>
      </p:sp>
      <p:sp>
        <p:nvSpPr>
          <p:cNvPr id="216" name="Refactoring consists of improving the internal structure of an existing program’s source code, while preserving its external behavio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241541" indent="-682741" defTabSz="457200">
              <a:lnSpc>
                <a:spcPct val="108750"/>
              </a:lnSpc>
              <a:spcBef>
                <a:spcPts val="400"/>
              </a:spcBef>
              <a:defRPr sz="3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400" dirty="0">
                <a:latin typeface="Abadi" panose="020B0604020104020204" pitchFamily="34" charset="0"/>
              </a:rPr>
              <a:t>Refactoring consists of improving the </a:t>
            </a:r>
            <a:r>
              <a:rPr sz="3400" b="1" dirty="0">
                <a:latin typeface="Abadi" panose="020B0604020104020204" pitchFamily="34" charset="0"/>
              </a:rPr>
              <a:t>internal structure </a:t>
            </a:r>
            <a:r>
              <a:rPr sz="3400" dirty="0">
                <a:latin typeface="Abadi" panose="020B0604020104020204" pitchFamily="34" charset="0"/>
              </a:rPr>
              <a:t>of an existing program’s source code, while </a:t>
            </a:r>
            <a:r>
              <a:rPr sz="3400" b="1" dirty="0">
                <a:latin typeface="Abadi" panose="020B0604020104020204" pitchFamily="34" charset="0"/>
              </a:rPr>
              <a:t>preserving </a:t>
            </a:r>
            <a:r>
              <a:rPr sz="3400" dirty="0">
                <a:latin typeface="Abadi" panose="020B0604020104020204" pitchFamily="34" charset="0"/>
              </a:rPr>
              <a:t>its </a:t>
            </a:r>
            <a:r>
              <a:rPr sz="3400" b="1" dirty="0">
                <a:latin typeface="Abadi" panose="020B0604020104020204" pitchFamily="34" charset="0"/>
              </a:rPr>
              <a:t>external behavior</a:t>
            </a:r>
            <a:r>
              <a:rPr sz="3400" dirty="0">
                <a:latin typeface="Abadi" panose="020B0604020104020204" pitchFamily="34" charset="0"/>
              </a:rPr>
              <a:t>.</a:t>
            </a:r>
          </a:p>
          <a:p>
            <a:pPr marL="1241541" indent="-682741" defTabSz="457200">
              <a:lnSpc>
                <a:spcPct val="108750"/>
              </a:lnSpc>
              <a:spcBef>
                <a:spcPts val="400"/>
              </a:spcBef>
              <a:defRPr sz="3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400" dirty="0">
                <a:latin typeface="Abadi" panose="020B0604020104020204" pitchFamily="34" charset="0"/>
              </a:rPr>
              <a:t>Refactoring mainly done in implementing design patterns. </a:t>
            </a:r>
          </a:p>
          <a:p>
            <a:pPr marL="1026694" indent="-467894" defTabSz="457200">
              <a:lnSpc>
                <a:spcPct val="108750"/>
              </a:lnSpc>
              <a:spcBef>
                <a:spcPts val="400"/>
              </a:spcBef>
              <a:buFontTx/>
              <a:buAutoNum type="arabicPeriod"/>
              <a:defRPr sz="3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400" dirty="0">
                <a:latin typeface="Abadi" panose="020B0604020104020204" pitchFamily="34" charset="0"/>
              </a:rPr>
              <a:t> State Pattern,</a:t>
            </a:r>
          </a:p>
          <a:p>
            <a:pPr marL="1026694" indent="-467894" defTabSz="457200">
              <a:lnSpc>
                <a:spcPct val="108750"/>
              </a:lnSpc>
              <a:spcBef>
                <a:spcPts val="400"/>
              </a:spcBef>
              <a:buFontTx/>
              <a:buAutoNum type="arabicPeriod"/>
              <a:defRPr sz="3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400" dirty="0">
                <a:latin typeface="Abadi" panose="020B0604020104020204" pitchFamily="34" charset="0"/>
              </a:rPr>
              <a:t> Command Pattern.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e Phases involved in State pattern 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3400" dirty="0">
                <a:latin typeface="Abadi" panose="020B0604020104020204" pitchFamily="34" charset="0"/>
              </a:rPr>
              <a:t>The Phases involved in State pattern are</a:t>
            </a:r>
          </a:p>
          <a:p>
            <a:pPr marL="374315" indent="-374315">
              <a:buFontTx/>
              <a:buAutoNum type="arabicPeriod"/>
            </a:pPr>
            <a:r>
              <a:rPr sz="3400" dirty="0" err="1">
                <a:latin typeface="Abadi" panose="020B0604020104020204" pitchFamily="34" charset="0"/>
              </a:rPr>
              <a:t>StartUpPhase</a:t>
            </a:r>
            <a:r>
              <a:rPr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sz="3400" dirty="0" err="1">
                <a:latin typeface="Abadi" panose="020B0604020104020204" pitchFamily="34" charset="0"/>
              </a:rPr>
              <a:t>IssueOrdersPhase</a:t>
            </a:r>
            <a:r>
              <a:rPr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sz="3400" dirty="0" err="1">
                <a:latin typeface="Abadi" panose="020B0604020104020204" pitchFamily="34" charset="0"/>
              </a:rPr>
              <a:t>OrderExecution</a:t>
            </a:r>
            <a:r>
              <a:rPr sz="3400" dirty="0">
                <a:latin typeface="Abadi" panose="020B0604020104020204" pitchFamily="34" charset="0"/>
              </a:rPr>
              <a:t> phase.</a:t>
            </a:r>
          </a:p>
          <a:p>
            <a:r>
              <a:rPr sz="3400" dirty="0">
                <a:latin typeface="Abadi" panose="020B0604020104020204" pitchFamily="34" charset="0"/>
              </a:rPr>
              <a:t>The classes used in Command pattern are</a:t>
            </a:r>
          </a:p>
          <a:p>
            <a:pPr marL="374315" indent="-374315">
              <a:buFontTx/>
              <a:buAutoNum type="arabicPeriod"/>
            </a:pPr>
            <a:r>
              <a:rPr sz="3400" dirty="0">
                <a:latin typeface="Abadi" panose="020B0604020104020204" pitchFamily="34" charset="0"/>
              </a:rPr>
              <a:t>Command class,</a:t>
            </a:r>
          </a:p>
          <a:p>
            <a:pPr marL="374315" indent="-374315">
              <a:buFontTx/>
              <a:buAutoNum type="arabicPeriod"/>
            </a:pPr>
            <a:r>
              <a:rPr sz="3400" dirty="0">
                <a:latin typeface="Abadi" panose="020B0604020104020204" pitchFamily="34" charset="0"/>
              </a:rPr>
              <a:t>Invoker class,</a:t>
            </a:r>
          </a:p>
          <a:p>
            <a:pPr marL="374315" indent="-374315">
              <a:buFontTx/>
              <a:buAutoNum type="arabicPeriod"/>
            </a:pPr>
            <a:r>
              <a:rPr sz="3400" dirty="0">
                <a:latin typeface="Abadi" panose="020B0604020104020204" pitchFamily="34" charset="0"/>
              </a:rPr>
              <a:t>Client class.</a:t>
            </a:r>
          </a:p>
        </p:txBody>
      </p:sp>
      <p:sp>
        <p:nvSpPr>
          <p:cNvPr id="7" name="Refactoring">
            <a:extLst>
              <a:ext uri="{FF2B5EF4-FFF2-40B4-BE49-F238E27FC236}">
                <a16:creationId xmlns:a16="http://schemas.microsoft.com/office/drawing/2014/main" id="{C83B09E6-B42B-46A3-AC8A-D85B88CC4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Refactoring</a:t>
            </a:r>
            <a:endParaRPr sz="60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he new Design pattern called “Observer Pattern” is created and it is used to keep record of all the commands.…"/>
          <p:cNvSpPr txBox="1">
            <a:spLocks noGrp="1"/>
          </p:cNvSpPr>
          <p:nvPr>
            <p:ph type="body" idx="1"/>
          </p:nvPr>
        </p:nvSpPr>
        <p:spPr>
          <a:xfrm>
            <a:off x="1463039" y="2662264"/>
            <a:ext cx="10241282" cy="50935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400" dirty="0">
                <a:latin typeface="Abadi" panose="020B0604020104020204" pitchFamily="34" charset="0"/>
              </a:rPr>
              <a:t>The new Design pattern called “</a:t>
            </a:r>
            <a:r>
              <a:rPr sz="3400" b="1" dirty="0">
                <a:latin typeface="Abadi" panose="020B0604020104020204" pitchFamily="34" charset="0"/>
              </a:rPr>
              <a:t>Observer</a:t>
            </a:r>
            <a:r>
              <a:rPr sz="3400" dirty="0">
                <a:latin typeface="Abadi" panose="020B0604020104020204" pitchFamily="34" charset="0"/>
              </a:rPr>
              <a:t> </a:t>
            </a:r>
            <a:r>
              <a:rPr sz="3400" b="1" dirty="0">
                <a:latin typeface="Abadi" panose="020B0604020104020204" pitchFamily="34" charset="0"/>
              </a:rPr>
              <a:t>Pattern</a:t>
            </a:r>
            <a:r>
              <a:rPr sz="3400" dirty="0">
                <a:latin typeface="Abadi" panose="020B0604020104020204" pitchFamily="34" charset="0"/>
              </a:rPr>
              <a:t>” is created and it is used to keep record of all the commands.</a:t>
            </a:r>
          </a:p>
          <a:p>
            <a:r>
              <a:rPr sz="3400" dirty="0">
                <a:latin typeface="Abadi" panose="020B0604020104020204" pitchFamily="34" charset="0"/>
              </a:rPr>
              <a:t>The classes involved in observer pattern are:</a:t>
            </a:r>
          </a:p>
          <a:p>
            <a:pPr marL="374315" indent="-374315">
              <a:buFontTx/>
              <a:buAutoNum type="arabicPeriod"/>
            </a:pPr>
            <a:r>
              <a:rPr sz="3400" dirty="0" err="1">
                <a:latin typeface="Abadi" panose="020B0604020104020204" pitchFamily="34" charset="0"/>
              </a:rPr>
              <a:t>LogEntryBuffer</a:t>
            </a:r>
            <a:r>
              <a:rPr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sz="3400" dirty="0" err="1">
                <a:latin typeface="Abadi" panose="020B0604020104020204" pitchFamily="34" charset="0"/>
              </a:rPr>
              <a:t>LogWriter</a:t>
            </a:r>
            <a:r>
              <a:rPr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sz="3400" dirty="0">
                <a:latin typeface="Abadi" panose="020B0604020104020204" pitchFamily="34" charset="0"/>
              </a:rPr>
              <a:t>Observer,</a:t>
            </a:r>
          </a:p>
          <a:p>
            <a:pPr marL="374315" indent="-374315">
              <a:buFontTx/>
              <a:buAutoNum type="arabicPeriod"/>
            </a:pPr>
            <a:r>
              <a:rPr sz="3400" dirty="0">
                <a:latin typeface="Abadi" panose="020B0604020104020204" pitchFamily="34" charset="0"/>
              </a:rPr>
              <a:t>Observable.</a:t>
            </a:r>
          </a:p>
        </p:txBody>
      </p:sp>
      <p:sp>
        <p:nvSpPr>
          <p:cNvPr id="6" name="Refactoring">
            <a:extLst>
              <a:ext uri="{FF2B5EF4-FFF2-40B4-BE49-F238E27FC236}">
                <a16:creationId xmlns:a16="http://schemas.microsoft.com/office/drawing/2014/main" id="{5EEBEE1E-127C-410B-B7FD-9228C3B85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Refactoring</a:t>
            </a:r>
            <a:endParaRPr sz="60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he new Design pattern called “Observer Pattern” is created and it is used to keep record of all the commands.…"/>
          <p:cNvSpPr txBox="1">
            <a:spLocks noGrp="1"/>
          </p:cNvSpPr>
          <p:nvPr>
            <p:ph type="body" idx="1"/>
          </p:nvPr>
        </p:nvSpPr>
        <p:spPr>
          <a:xfrm>
            <a:off x="1463039" y="2662264"/>
            <a:ext cx="10241282" cy="50935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400" dirty="0">
                <a:latin typeface="Abadi" panose="020B0604020104020204" pitchFamily="34" charset="0"/>
              </a:rPr>
              <a:t>The Design pattern called “</a:t>
            </a:r>
            <a:r>
              <a:rPr lang="en-US" sz="3400" b="1" dirty="0">
                <a:latin typeface="Abadi" panose="020B0604020104020204" pitchFamily="34" charset="0"/>
              </a:rPr>
              <a:t>Adapter</a:t>
            </a:r>
            <a:r>
              <a:rPr sz="3400" dirty="0">
                <a:latin typeface="Abadi" panose="020B0604020104020204" pitchFamily="34" charset="0"/>
              </a:rPr>
              <a:t> </a:t>
            </a:r>
            <a:r>
              <a:rPr sz="3400" b="1" dirty="0">
                <a:latin typeface="Abadi" panose="020B0604020104020204" pitchFamily="34" charset="0"/>
              </a:rPr>
              <a:t>Pattern</a:t>
            </a:r>
            <a:r>
              <a:rPr sz="3400" dirty="0">
                <a:latin typeface="Abadi" panose="020B0604020104020204" pitchFamily="34" charset="0"/>
              </a:rPr>
              <a:t>” is created </a:t>
            </a:r>
            <a:r>
              <a:rPr lang="en-US" sz="3400" dirty="0">
                <a:latin typeface="Abadi" panose="020B0604020104020204" pitchFamily="34" charset="0"/>
              </a:rPr>
              <a:t>to allow the application to choose different reading modes of map</a:t>
            </a:r>
            <a:endParaRPr sz="3400" dirty="0">
              <a:latin typeface="Abadi" panose="020B0604020104020204" pitchFamily="34" charset="0"/>
            </a:endParaRPr>
          </a:p>
          <a:p>
            <a:r>
              <a:rPr sz="3400" dirty="0">
                <a:latin typeface="Abadi" panose="020B0604020104020204" pitchFamily="34" charset="0"/>
              </a:rPr>
              <a:t>The classes involved in </a:t>
            </a:r>
            <a:r>
              <a:rPr lang="en-US" sz="3400" dirty="0">
                <a:latin typeface="Abadi" panose="020B0604020104020204" pitchFamily="34" charset="0"/>
              </a:rPr>
              <a:t>adapter</a:t>
            </a:r>
            <a:r>
              <a:rPr sz="3400" dirty="0">
                <a:latin typeface="Abadi" panose="020B0604020104020204" pitchFamily="34" charset="0"/>
              </a:rPr>
              <a:t> pattern are:</a:t>
            </a:r>
            <a:endParaRPr lang="en-US" sz="3400" dirty="0">
              <a:latin typeface="Abadi" panose="020B0604020104020204" pitchFamily="34" charset="0"/>
            </a:endParaRPr>
          </a:p>
          <a:p>
            <a:pPr marL="374315" indent="-374315">
              <a:buFontTx/>
              <a:buAutoNum type="arabicPeriod"/>
            </a:pPr>
            <a:r>
              <a:rPr lang="en-US" sz="3400" dirty="0" err="1">
                <a:latin typeface="Abadi" panose="020B0604020104020204" pitchFamily="34" charset="0"/>
              </a:rPr>
              <a:t>ConquestMapAdapter</a:t>
            </a:r>
            <a:r>
              <a:rPr lang="en-US"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 err="1">
                <a:latin typeface="Abadi" panose="020B0604020104020204" pitchFamily="34" charset="0"/>
              </a:rPr>
              <a:t>ConquestMapReader</a:t>
            </a:r>
            <a:r>
              <a:rPr lang="en-US" sz="3400" dirty="0">
                <a:latin typeface="Abadi" panose="020B0604020104020204" pitchFamily="34" charset="0"/>
              </a:rPr>
              <a:t>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 err="1">
                <a:latin typeface="Abadi" panose="020B0604020104020204" pitchFamily="34" charset="0"/>
              </a:rPr>
              <a:t>DominationMapReader</a:t>
            </a:r>
            <a:r>
              <a:rPr lang="en-US" sz="3400" dirty="0">
                <a:latin typeface="Abadi" panose="020B0604020104020204" pitchFamily="34" charset="0"/>
              </a:rPr>
              <a:t>.</a:t>
            </a:r>
            <a:endParaRPr sz="3400" dirty="0">
              <a:latin typeface="Abadi" panose="020B0604020104020204" pitchFamily="34" charset="0"/>
            </a:endParaRPr>
          </a:p>
        </p:txBody>
      </p:sp>
      <p:sp>
        <p:nvSpPr>
          <p:cNvPr id="6" name="Refactoring">
            <a:extLst>
              <a:ext uri="{FF2B5EF4-FFF2-40B4-BE49-F238E27FC236}">
                <a16:creationId xmlns:a16="http://schemas.microsoft.com/office/drawing/2014/main" id="{5EEBEE1E-127C-410B-B7FD-9228C3B85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Refactoring</a:t>
            </a:r>
            <a:endParaRPr sz="6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72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he new Design pattern called “Observer Pattern” is created and it is used to keep record of all the commands.…"/>
          <p:cNvSpPr txBox="1">
            <a:spLocks noGrp="1"/>
          </p:cNvSpPr>
          <p:nvPr>
            <p:ph type="body" idx="1"/>
          </p:nvPr>
        </p:nvSpPr>
        <p:spPr>
          <a:xfrm>
            <a:off x="1463039" y="2662264"/>
            <a:ext cx="10241282" cy="50935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400" dirty="0">
                <a:latin typeface="Abadi" panose="020B0604020104020204" pitchFamily="34" charset="0"/>
              </a:rPr>
              <a:t>The new Design pattern calle</a:t>
            </a:r>
            <a:r>
              <a:rPr lang="en-US" sz="3400" dirty="0">
                <a:latin typeface="Abadi" panose="020B0604020104020204" pitchFamily="34" charset="0"/>
              </a:rPr>
              <a:t>d “</a:t>
            </a:r>
            <a:r>
              <a:rPr lang="en-US" sz="3400" b="1" dirty="0">
                <a:latin typeface="Abadi" panose="020B0604020104020204" pitchFamily="34" charset="0"/>
              </a:rPr>
              <a:t>Strategy</a:t>
            </a:r>
            <a:r>
              <a:rPr sz="3400" dirty="0">
                <a:latin typeface="Abadi" panose="020B0604020104020204" pitchFamily="34" charset="0"/>
              </a:rPr>
              <a:t> </a:t>
            </a:r>
            <a:r>
              <a:rPr sz="3400" b="1" dirty="0">
                <a:latin typeface="Abadi" panose="020B0604020104020204" pitchFamily="34" charset="0"/>
              </a:rPr>
              <a:t>Pattern</a:t>
            </a:r>
            <a:r>
              <a:rPr sz="3400" dirty="0">
                <a:latin typeface="Abadi" panose="020B0604020104020204" pitchFamily="34" charset="0"/>
              </a:rPr>
              <a:t>” is created and it is used to </a:t>
            </a:r>
            <a:r>
              <a:rPr lang="en-US" sz="3400" dirty="0">
                <a:latin typeface="Abadi" panose="020B0604020104020204" pitchFamily="34" charset="0"/>
              </a:rPr>
              <a:t>define different player behaviors to act upon during gameplay / application </a:t>
            </a:r>
            <a:endParaRPr sz="3400" dirty="0">
              <a:latin typeface="Abadi" panose="020B0604020104020204" pitchFamily="34" charset="0"/>
            </a:endParaRPr>
          </a:p>
          <a:p>
            <a:r>
              <a:rPr sz="3400" dirty="0">
                <a:latin typeface="Abadi" panose="020B0604020104020204" pitchFamily="34" charset="0"/>
              </a:rPr>
              <a:t>The classes involved in </a:t>
            </a:r>
            <a:r>
              <a:rPr lang="en-US" sz="3400" dirty="0">
                <a:latin typeface="Abadi" panose="020B0604020104020204" pitchFamily="34" charset="0"/>
              </a:rPr>
              <a:t>strategy</a:t>
            </a:r>
            <a:r>
              <a:rPr sz="3400" dirty="0">
                <a:latin typeface="Abadi" panose="020B0604020104020204" pitchFamily="34" charset="0"/>
              </a:rPr>
              <a:t> pattern are:</a:t>
            </a:r>
          </a:p>
          <a:p>
            <a:pPr marL="374315" indent="-374315">
              <a:buFontTx/>
              <a:buAutoNum type="arabicPeriod"/>
            </a:pPr>
            <a:r>
              <a:rPr lang="en-US" sz="3400" dirty="0">
                <a:latin typeface="Abadi" panose="020B0604020104020204" pitchFamily="34" charset="0"/>
              </a:rPr>
              <a:t>Human,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>
                <a:latin typeface="Abadi" panose="020B0604020104020204" pitchFamily="34" charset="0"/>
              </a:rPr>
              <a:t>Aggressive,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>
                <a:latin typeface="Abadi" panose="020B0604020104020204" pitchFamily="34" charset="0"/>
              </a:rPr>
              <a:t>Benevolent,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>
                <a:latin typeface="Abadi" panose="020B0604020104020204" pitchFamily="34" charset="0"/>
              </a:rPr>
              <a:t>Random,</a:t>
            </a:r>
          </a:p>
          <a:p>
            <a:pPr marL="374315" indent="-374315">
              <a:buFontTx/>
              <a:buAutoNum type="arabicPeriod"/>
            </a:pPr>
            <a:r>
              <a:rPr lang="en-US" sz="3400" dirty="0">
                <a:latin typeface="Abadi" panose="020B0604020104020204" pitchFamily="34" charset="0"/>
              </a:rPr>
              <a:t>Cheater.</a:t>
            </a:r>
            <a:endParaRPr sz="3400" dirty="0">
              <a:latin typeface="Abadi" panose="020B0604020104020204" pitchFamily="34" charset="0"/>
            </a:endParaRPr>
          </a:p>
        </p:txBody>
      </p:sp>
      <p:sp>
        <p:nvSpPr>
          <p:cNvPr id="6" name="Refactoring">
            <a:extLst>
              <a:ext uri="{FF2B5EF4-FFF2-40B4-BE49-F238E27FC236}">
                <a16:creationId xmlns:a16="http://schemas.microsoft.com/office/drawing/2014/main" id="{5EEBEE1E-127C-410B-B7FD-9228C3B85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Refactoring</a:t>
            </a:r>
            <a:endParaRPr sz="6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23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CESS…"/>
          <p:cNvSpPr txBox="1">
            <a:spLocks noGrp="1"/>
          </p:cNvSpPr>
          <p:nvPr>
            <p:ph type="title"/>
          </p:nvPr>
        </p:nvSpPr>
        <p:spPr>
          <a:xfrm>
            <a:off x="1463039" y="975360"/>
            <a:ext cx="10241282" cy="2113280"/>
          </a:xfrm>
          <a:prstGeom prst="rect">
            <a:avLst/>
          </a:prstGeom>
        </p:spPr>
        <p:txBody>
          <a:bodyPr/>
          <a:lstStyle>
            <a:lvl1pPr defTabSz="327152">
              <a:defRPr sz="500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Software Stack</a:t>
            </a:r>
          </a:p>
        </p:txBody>
      </p:sp>
      <p:sp>
        <p:nvSpPr>
          <p:cNvPr id="225" name="Language used:…"/>
          <p:cNvSpPr txBox="1">
            <a:spLocks noGrp="1"/>
          </p:cNvSpPr>
          <p:nvPr>
            <p:ph type="body" sz="half" idx="1"/>
          </p:nvPr>
        </p:nvSpPr>
        <p:spPr>
          <a:xfrm>
            <a:off x="1738608" y="2836404"/>
            <a:ext cx="9527583" cy="3285426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❖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Java as a programming language</a:t>
            </a:r>
          </a:p>
          <a:p>
            <a:pPr>
              <a:buFontTx/>
              <a:buChar char="❖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GIT as a repository</a:t>
            </a:r>
          </a:p>
          <a:p>
            <a:pPr>
              <a:buFontTx/>
              <a:buChar char="❖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Eclipse as an IDE</a:t>
            </a:r>
          </a:p>
          <a:p>
            <a:pPr>
              <a:buFontTx/>
              <a:buChar char="❖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Project is incorporated in Gradle project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72"/>
          <p:cNvSpPr/>
          <p:nvPr/>
        </p:nvSpPr>
        <p:spPr>
          <a:xfrm>
            <a:off x="509967" y="533"/>
            <a:ext cx="243842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Rectangle 17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Common Goal for the project"/>
          <p:cNvSpPr txBox="1">
            <a:spLocks noGrp="1"/>
          </p:cNvSpPr>
          <p:nvPr>
            <p:ph type="title"/>
          </p:nvPr>
        </p:nvSpPr>
        <p:spPr>
          <a:xfrm>
            <a:off x="753807" y="632459"/>
            <a:ext cx="11327838" cy="828040"/>
          </a:xfrm>
          <a:prstGeom prst="rect">
            <a:avLst/>
          </a:prstGeom>
        </p:spPr>
        <p:txBody>
          <a:bodyPr/>
          <a:lstStyle>
            <a:lvl1pPr algn="ctr" defTabSz="886968">
              <a:defRPr sz="48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Project Goals</a:t>
            </a:r>
          </a:p>
        </p:txBody>
      </p:sp>
      <p:grpSp>
        <p:nvGrpSpPr>
          <p:cNvPr id="177" name="To build a specific “RISK” game.…"/>
          <p:cNvGrpSpPr/>
          <p:nvPr/>
        </p:nvGrpSpPr>
        <p:grpSpPr>
          <a:xfrm>
            <a:off x="264731" y="1787290"/>
            <a:ext cx="12230101" cy="7506549"/>
            <a:chOff x="0" y="0"/>
            <a:chExt cx="12230100" cy="7506547"/>
          </a:xfrm>
        </p:grpSpPr>
        <p:sp>
          <p:nvSpPr>
            <p:cNvPr id="165" name="Rounded Rectangle"/>
            <p:cNvSpPr/>
            <p:nvPr/>
          </p:nvSpPr>
          <p:spPr>
            <a:xfrm>
              <a:off x="0" y="0"/>
              <a:ext cx="12230100" cy="146780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Square"/>
            <p:cNvSpPr/>
            <p:nvPr/>
          </p:nvSpPr>
          <p:spPr>
            <a:xfrm>
              <a:off x="444010" y="337154"/>
              <a:ext cx="808084" cy="807295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To build a specific “RISK” game."/>
            <p:cNvSpPr txBox="1"/>
            <p:nvPr/>
          </p:nvSpPr>
          <p:spPr>
            <a:xfrm>
              <a:off x="1696106" y="372998"/>
              <a:ext cx="10457368" cy="873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9906" tIns="169906" rIns="169906" bIns="169906" numCol="1" anchor="ctr">
              <a:spAutoFit/>
            </a:bodyPr>
            <a:lstStyle>
              <a:lvl1pPr algn="just" defTabSz="1555750">
                <a:lnSpc>
                  <a:spcPct val="90000"/>
                </a:lnSpc>
                <a:spcBef>
                  <a:spcPts val="1400"/>
                </a:spcBef>
                <a:defRPr sz="3500">
                  <a:latin typeface="Abadi"/>
                  <a:ea typeface="Abadi"/>
                  <a:cs typeface="Abadi"/>
                  <a:sym typeface="Abadi"/>
                </a:defRPr>
              </a:lvl1pPr>
            </a:lstStyle>
            <a:p>
              <a:r>
                <a:t>To build a specific “RISK” game.</a:t>
              </a:r>
            </a:p>
          </p:txBody>
        </p:sp>
        <p:sp>
          <p:nvSpPr>
            <p:cNvPr id="168" name="Rounded Rectangle"/>
            <p:cNvSpPr/>
            <p:nvPr/>
          </p:nvSpPr>
          <p:spPr>
            <a:xfrm>
              <a:off x="0" y="2013666"/>
              <a:ext cx="12230100" cy="146780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quare"/>
            <p:cNvSpPr/>
            <p:nvPr/>
          </p:nvSpPr>
          <p:spPr>
            <a:xfrm>
              <a:off x="444010" y="2343923"/>
              <a:ext cx="808084" cy="80729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To be able to build a console java application implements the gameplay of warzone game"/>
            <p:cNvSpPr txBox="1"/>
            <p:nvPr/>
          </p:nvSpPr>
          <p:spPr>
            <a:xfrm>
              <a:off x="1696106" y="2139737"/>
              <a:ext cx="10457368" cy="1353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9906" tIns="169906" rIns="169906" bIns="169906" numCol="1" anchor="ctr">
              <a:spAutoFit/>
            </a:bodyPr>
            <a:lstStyle>
              <a:lvl1pPr algn="just" defTabSz="1555750">
                <a:lnSpc>
                  <a:spcPct val="90000"/>
                </a:lnSpc>
                <a:spcBef>
                  <a:spcPts val="1400"/>
                </a:spcBef>
                <a:defRPr sz="3500">
                  <a:latin typeface="Abadi"/>
                  <a:ea typeface="Abadi"/>
                  <a:cs typeface="Abadi"/>
                  <a:sym typeface="Abadi"/>
                </a:defRPr>
              </a:lvl1pPr>
            </a:lstStyle>
            <a:p>
              <a:r>
                <a:t>To be able to build a console java application implements the gameplay of warzone game</a:t>
              </a:r>
            </a:p>
          </p:txBody>
        </p:sp>
        <p:sp>
          <p:nvSpPr>
            <p:cNvPr id="171" name="Rounded Rectangle"/>
            <p:cNvSpPr/>
            <p:nvPr/>
          </p:nvSpPr>
          <p:spPr>
            <a:xfrm>
              <a:off x="0" y="4020434"/>
              <a:ext cx="12230100" cy="146780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quare"/>
            <p:cNvSpPr/>
            <p:nvPr/>
          </p:nvSpPr>
          <p:spPr>
            <a:xfrm>
              <a:off x="444010" y="4350692"/>
              <a:ext cx="808084" cy="80729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To implement java coding standard, programming models, architectural concept design  patterns which is a part of curriculum"/>
            <p:cNvSpPr txBox="1"/>
            <p:nvPr/>
          </p:nvSpPr>
          <p:spPr>
            <a:xfrm>
              <a:off x="1696106" y="3906476"/>
              <a:ext cx="10457368" cy="1833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9906" tIns="169906" rIns="169906" bIns="169906" numCol="1" anchor="ctr">
              <a:spAutoFit/>
            </a:bodyPr>
            <a:lstStyle>
              <a:lvl1pPr algn="just" defTabSz="1555750">
                <a:lnSpc>
                  <a:spcPct val="90000"/>
                </a:lnSpc>
                <a:spcBef>
                  <a:spcPts val="1400"/>
                </a:spcBef>
                <a:defRPr sz="3500">
                  <a:latin typeface="Abadi"/>
                  <a:ea typeface="Abadi"/>
                  <a:cs typeface="Abadi"/>
                  <a:sym typeface="Abadi"/>
                </a:defRPr>
              </a:lvl1pPr>
            </a:lstStyle>
            <a:p>
              <a:r>
                <a:t>To implement java coding standard, programming models, architectural concept design  patterns which is a part of curriculum</a:t>
              </a:r>
            </a:p>
          </p:txBody>
        </p:sp>
        <p:sp>
          <p:nvSpPr>
            <p:cNvPr id="174" name="Rounded Rectangle"/>
            <p:cNvSpPr/>
            <p:nvPr/>
          </p:nvSpPr>
          <p:spPr>
            <a:xfrm>
              <a:off x="0" y="6027203"/>
              <a:ext cx="12230100" cy="146780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quare"/>
            <p:cNvSpPr/>
            <p:nvPr/>
          </p:nvSpPr>
          <p:spPr>
            <a:xfrm>
              <a:off x="444010" y="6357461"/>
              <a:ext cx="808084" cy="807295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To deliver a real time working software satisfying the given problem statements."/>
            <p:cNvSpPr txBox="1"/>
            <p:nvPr/>
          </p:nvSpPr>
          <p:spPr>
            <a:xfrm>
              <a:off x="1696106" y="6153275"/>
              <a:ext cx="10457368" cy="1353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9906" tIns="169906" rIns="169906" bIns="169906" numCol="1" anchor="ctr">
              <a:spAutoFit/>
            </a:bodyPr>
            <a:lstStyle>
              <a:lvl1pPr algn="just" defTabSz="1555750">
                <a:lnSpc>
                  <a:spcPct val="90000"/>
                </a:lnSpc>
                <a:spcBef>
                  <a:spcPts val="1400"/>
                </a:spcBef>
                <a:defRPr sz="3500">
                  <a:latin typeface="Abadi"/>
                  <a:ea typeface="Abadi"/>
                  <a:cs typeface="Abadi"/>
                  <a:sym typeface="Abadi"/>
                </a:defRPr>
              </a:lvl1pPr>
            </a:lstStyle>
            <a:p>
              <a:r>
                <a:t>To deliver a real time working software satisfying the given problem statements.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0"/>
          <p:cNvSpPr/>
          <p:nvPr/>
        </p:nvSpPr>
        <p:spPr>
          <a:xfrm>
            <a:off x="509967" y="533"/>
            <a:ext cx="243842" cy="9753601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72"/>
          <p:cNvSpPr/>
          <p:nvPr/>
        </p:nvSpPr>
        <p:spPr>
          <a:xfrm>
            <a:off x="1" y="534"/>
            <a:ext cx="13004800" cy="97530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Freeform 6"/>
          <p:cNvSpPr/>
          <p:nvPr/>
        </p:nvSpPr>
        <p:spPr>
          <a:xfrm flipH="1" flipV="1">
            <a:off x="716036" y="891240"/>
            <a:ext cx="3494048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921" y="0"/>
                </a:moveTo>
                <a:lnTo>
                  <a:pt x="21596" y="0"/>
                </a:lnTo>
                <a:lnTo>
                  <a:pt x="21596" y="21600"/>
                </a:lnTo>
                <a:lnTo>
                  <a:pt x="5" y="21600"/>
                </a:lnTo>
                <a:cubicBezTo>
                  <a:pt x="-4" y="20948"/>
                  <a:pt x="9" y="20362"/>
                  <a:pt x="0" y="19710"/>
                </a:cubicBezTo>
                <a:lnTo>
                  <a:pt x="18921" y="19716"/>
                </a:lnTo>
                <a:lnTo>
                  <a:pt x="18921" y="0"/>
                </a:lnTo>
                <a:close/>
              </a:path>
            </a:pathLst>
          </a:custGeom>
          <a:solidFill>
            <a:srgbClr val="696A6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Rectangle 176"/>
          <p:cNvSpPr/>
          <p:nvPr/>
        </p:nvSpPr>
        <p:spPr>
          <a:xfrm>
            <a:off x="1148406" y="1436821"/>
            <a:ext cx="11856395" cy="8316777"/>
          </a:xfrm>
          <a:prstGeom prst="rect">
            <a:avLst/>
          </a:prstGeom>
          <a:solidFill>
            <a:srgbClr val="414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BUILD-1…"/>
          <p:cNvSpPr txBox="1">
            <a:spLocks noGrp="1"/>
          </p:cNvSpPr>
          <p:nvPr>
            <p:ph type="title"/>
          </p:nvPr>
        </p:nvSpPr>
        <p:spPr>
          <a:xfrm>
            <a:off x="4806160" y="459712"/>
            <a:ext cx="5272967" cy="863057"/>
          </a:xfrm>
          <a:prstGeom prst="rect">
            <a:avLst/>
          </a:prstGeom>
        </p:spPr>
        <p:txBody>
          <a:bodyPr/>
          <a:lstStyle>
            <a:lvl1pPr defTabSz="914400">
              <a:defRPr sz="500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rPr dirty="0"/>
              <a:t>Build-</a:t>
            </a:r>
            <a:r>
              <a:rPr lang="en-US" dirty="0"/>
              <a:t>3</a:t>
            </a:r>
            <a:r>
              <a:rPr dirty="0"/>
              <a:t> Goals</a:t>
            </a:r>
          </a:p>
        </p:txBody>
      </p:sp>
      <p:sp>
        <p:nvSpPr>
          <p:cNvPr id="184" name="Map file is readed and the certain operations are performed.…"/>
          <p:cNvSpPr txBox="1">
            <a:spLocks noGrp="1"/>
          </p:cNvSpPr>
          <p:nvPr>
            <p:ph type="body" idx="1"/>
          </p:nvPr>
        </p:nvSpPr>
        <p:spPr>
          <a:xfrm>
            <a:off x="1263773" y="2391028"/>
            <a:ext cx="11677171" cy="7044443"/>
          </a:xfrm>
          <a:prstGeom prst="rect">
            <a:avLst/>
          </a:prstGeom>
        </p:spPr>
        <p:txBody>
          <a:bodyPr/>
          <a:lstStyle/>
          <a:p>
            <a:pPr marL="73152" indent="-457200" algn="just" defTabSz="914400">
              <a:spcBef>
                <a:spcPts val="31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Map file should be read by the application and to implement Map editor and few Game play modules</a:t>
            </a:r>
          </a:p>
          <a:p>
            <a:pPr marL="73152" indent="-457200" algn="just" defTabSz="914400">
              <a:spcBef>
                <a:spcPts val="31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Map editor operations include show map, edit map, save map, validate map.</a:t>
            </a:r>
          </a:p>
          <a:p>
            <a:pPr marL="73152" indent="-457200" algn="just" defTabSz="914400">
              <a:spcBef>
                <a:spcPts val="31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first build mainly focuses on reading the map files and creating Continent, Country and borders as the classes in java for performing operations on it and display(Show map).</a:t>
            </a:r>
          </a:p>
          <a:p>
            <a:pPr marL="73152" indent="-457200" algn="just" defTabSz="914400">
              <a:spcBef>
                <a:spcPts val="31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Incremental delivery Software development model is used for developing.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80"/>
          <p:cNvSpPr/>
          <p:nvPr/>
        </p:nvSpPr>
        <p:spPr>
          <a:xfrm>
            <a:off x="509967" y="533"/>
            <a:ext cx="243842" cy="9753601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82"/>
          <p:cNvSpPr/>
          <p:nvPr/>
        </p:nvSpPr>
        <p:spPr>
          <a:xfrm>
            <a:off x="1" y="534"/>
            <a:ext cx="13004800" cy="97530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Freeform 6"/>
          <p:cNvSpPr/>
          <p:nvPr/>
        </p:nvSpPr>
        <p:spPr>
          <a:xfrm flipH="1" flipV="1">
            <a:off x="716036" y="891240"/>
            <a:ext cx="3494048" cy="62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921" y="0"/>
                </a:moveTo>
                <a:lnTo>
                  <a:pt x="21596" y="0"/>
                </a:lnTo>
                <a:lnTo>
                  <a:pt x="21596" y="21600"/>
                </a:lnTo>
                <a:lnTo>
                  <a:pt x="5" y="21600"/>
                </a:lnTo>
                <a:cubicBezTo>
                  <a:pt x="-4" y="20948"/>
                  <a:pt x="9" y="20362"/>
                  <a:pt x="0" y="19710"/>
                </a:cubicBezTo>
                <a:lnTo>
                  <a:pt x="18921" y="19716"/>
                </a:lnTo>
                <a:lnTo>
                  <a:pt x="18921" y="0"/>
                </a:lnTo>
                <a:close/>
              </a:path>
            </a:pathLst>
          </a:custGeom>
          <a:solidFill>
            <a:srgbClr val="696A6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Rectangle 86"/>
          <p:cNvSpPr/>
          <p:nvPr/>
        </p:nvSpPr>
        <p:spPr>
          <a:xfrm>
            <a:off x="1148406" y="1436821"/>
            <a:ext cx="11856395" cy="8316777"/>
          </a:xfrm>
          <a:prstGeom prst="rect">
            <a:avLst/>
          </a:prstGeom>
          <a:solidFill>
            <a:srgbClr val="414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BUILD-1…"/>
          <p:cNvSpPr txBox="1"/>
          <p:nvPr/>
        </p:nvSpPr>
        <p:spPr>
          <a:xfrm>
            <a:off x="4764179" y="524214"/>
            <a:ext cx="9401272" cy="77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89000"/>
              </a:lnSpc>
              <a:spcBef>
                <a:spcPts val="600"/>
              </a:spcBef>
              <a:defRPr sz="5000">
                <a:solidFill>
                  <a:srgbClr val="EFEDE3"/>
                </a:solidFill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rPr dirty="0"/>
              <a:t>Build-</a:t>
            </a:r>
            <a:r>
              <a:rPr lang="en-US" dirty="0"/>
              <a:t>3 </a:t>
            </a:r>
            <a:r>
              <a:rPr dirty="0"/>
              <a:t>Goals</a:t>
            </a:r>
          </a:p>
        </p:txBody>
      </p:sp>
      <p:sp>
        <p:nvSpPr>
          <p:cNvPr id="191" name="Getting practiced with usage of regular Coding Conventions.…"/>
          <p:cNvSpPr txBox="1">
            <a:spLocks noGrp="1"/>
          </p:cNvSpPr>
          <p:nvPr>
            <p:ph type="body" idx="1"/>
          </p:nvPr>
        </p:nvSpPr>
        <p:spPr>
          <a:xfrm>
            <a:off x="959877" y="1930676"/>
            <a:ext cx="11856392" cy="7616281"/>
          </a:xfrm>
          <a:prstGeom prst="rect">
            <a:avLst/>
          </a:prstGeom>
        </p:spPr>
        <p:txBody>
          <a:bodyPr/>
          <a:lstStyle/>
          <a:p>
            <a:pPr marL="619345" indent="-457200" algn="just" defTabSz="914400">
              <a:spcBef>
                <a:spcPts val="29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To implement Coding Conventions and generate Javadoc for better understandably of the code.</a:t>
            </a:r>
            <a:endParaRPr sz="2600" dirty="0"/>
          </a:p>
          <a:p>
            <a:pPr marL="619345" indent="-457200" algn="just" defTabSz="914400">
              <a:spcBef>
                <a:spcPts val="29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Work as a team for a single project with the common aim with equal responsibilities.</a:t>
            </a:r>
            <a:endParaRPr sz="2600" dirty="0"/>
          </a:p>
          <a:p>
            <a:pPr marL="619345" indent="-457200" algn="just" defTabSz="914400">
              <a:spcBef>
                <a:spcPts val="29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 To be able to work with the common repositories(remote repositories) GitHub, with the commits made by every team members.</a:t>
            </a:r>
            <a:endParaRPr sz="2600" dirty="0"/>
          </a:p>
          <a:p>
            <a:pPr marL="619345" indent="-457200" algn="just" defTabSz="914400">
              <a:spcBef>
                <a:spcPts val="29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To Test the quality of the software by performing “JUNIT” testing framework for the application.</a:t>
            </a:r>
            <a:endParaRPr sz="2600" dirty="0"/>
          </a:p>
          <a:p>
            <a:pPr marL="619345" indent="-457200" algn="just" defTabSz="914400">
              <a:spcBef>
                <a:spcPts val="2900"/>
              </a:spcBef>
              <a:buFontTx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rPr dirty="0"/>
              <a:t>To </a:t>
            </a:r>
            <a:r>
              <a:rPr lang="en-US" dirty="0"/>
              <a:t>implement all the design patterns mentioned in the Build3 guideline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RCHITECTURAL…"/>
          <p:cNvSpPr txBox="1">
            <a:spLocks noGrp="1"/>
          </p:cNvSpPr>
          <p:nvPr>
            <p:ph type="title"/>
          </p:nvPr>
        </p:nvSpPr>
        <p:spPr>
          <a:xfrm>
            <a:off x="3966705" y="377125"/>
            <a:ext cx="5905717" cy="857360"/>
          </a:xfrm>
          <a:prstGeom prst="rect">
            <a:avLst/>
          </a:prstGeom>
        </p:spPr>
        <p:txBody>
          <a:bodyPr/>
          <a:lstStyle>
            <a:lvl1pPr defTabSz="315468">
              <a:defRPr sz="500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Architectural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F49C9-54ED-4A82-9AD7-C89B77D6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283614"/>
            <a:ext cx="12585700" cy="8533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7"/>
          <p:cNvSpPr/>
          <p:nvPr/>
        </p:nvSpPr>
        <p:spPr>
          <a:xfrm>
            <a:off x="509967" y="533"/>
            <a:ext cx="243842" cy="97536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ARCHITECTURAL…"/>
          <p:cNvSpPr txBox="1">
            <a:spLocks noGrp="1"/>
          </p:cNvSpPr>
          <p:nvPr>
            <p:ph type="title"/>
          </p:nvPr>
        </p:nvSpPr>
        <p:spPr>
          <a:xfrm>
            <a:off x="2113969" y="665393"/>
            <a:ext cx="9509761" cy="698458"/>
          </a:xfrm>
          <a:prstGeom prst="rect">
            <a:avLst/>
          </a:prstGeom>
        </p:spPr>
        <p:txBody>
          <a:bodyPr anchor="t"/>
          <a:lstStyle>
            <a:lvl1pPr defTabSz="740663">
              <a:defRPr sz="40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Architectural Design - Read Phase</a:t>
            </a:r>
          </a:p>
        </p:txBody>
      </p:sp>
      <p:sp>
        <p:nvSpPr>
          <p:cNvPr id="198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215928" y="2181816"/>
            <a:ext cx="11278904" cy="6906391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Source Map files are read and composed into Java objects using Bean Reader Class	</a:t>
            </a:r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Based on User preference, Map values are loaded</a:t>
            </a:r>
          </a:p>
          <a:p>
            <a:pPr marL="457200" indent="-457200" algn="just" defTabSz="525779">
              <a:spcBef>
                <a:spcPts val="3700"/>
              </a:spcBef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read text file values are used to create the classes for continent, country and borders as per the map structure.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RCHITECTURAL…"/>
          <p:cNvSpPr txBox="1">
            <a:spLocks noGrp="1"/>
          </p:cNvSpPr>
          <p:nvPr>
            <p:ph type="title"/>
          </p:nvPr>
        </p:nvSpPr>
        <p:spPr>
          <a:xfrm>
            <a:off x="2470430" y="912161"/>
            <a:ext cx="9509761" cy="698458"/>
          </a:xfrm>
          <a:prstGeom prst="rect">
            <a:avLst/>
          </a:prstGeom>
        </p:spPr>
        <p:txBody>
          <a:bodyPr anchor="t"/>
          <a:lstStyle>
            <a:lvl1pPr defTabSz="740663">
              <a:defRPr sz="40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rPr dirty="0"/>
              <a:t>Architectural Design - Read Phase</a:t>
            </a:r>
          </a:p>
        </p:txBody>
      </p:sp>
      <p:sp>
        <p:nvSpPr>
          <p:cNvPr id="201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363162" y="1935048"/>
            <a:ext cx="11011373" cy="6906391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 defTabSz="525779">
              <a:spcBef>
                <a:spcPts val="3700"/>
              </a:spcBef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Continent map with their ids and the Country map with their respective continents was created.</a:t>
            </a:r>
            <a:endParaRPr sz="3400"/>
          </a:p>
          <a:p>
            <a:pPr marL="457200" indent="-457200" algn="just" defTabSz="525779">
              <a:spcBef>
                <a:spcPts val="3700"/>
              </a:spcBef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edges between the countries is added and removed from the loaded composite graphs and the values are returned.</a:t>
            </a:r>
            <a:endParaRPr sz="3400"/>
          </a:p>
          <a:p>
            <a:pPr marL="457200" indent="-457200" algn="just" defTabSz="525779">
              <a:spcBef>
                <a:spcPts val="3700"/>
              </a:spcBef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returned values are displayed to the user console.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RCHITECTURAL…"/>
          <p:cNvSpPr txBox="1">
            <a:spLocks noGrp="1"/>
          </p:cNvSpPr>
          <p:nvPr>
            <p:ph type="title"/>
          </p:nvPr>
        </p:nvSpPr>
        <p:spPr>
          <a:xfrm>
            <a:off x="2417262" y="790886"/>
            <a:ext cx="10890830" cy="69845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84047">
              <a:defRPr sz="2100">
                <a:latin typeface="Abadi"/>
                <a:ea typeface="Abadi"/>
                <a:cs typeface="Abadi"/>
                <a:sym typeface="Abadi"/>
              </a:defRPr>
            </a:pPr>
            <a:r>
              <a:rPr sz="4000" dirty="0"/>
              <a:t>Architectural Design - Execution Phase</a:t>
            </a:r>
            <a:br>
              <a:rPr sz="4000" dirty="0"/>
            </a:br>
            <a:endParaRPr sz="4000" dirty="0"/>
          </a:p>
        </p:txBody>
      </p:sp>
      <p:sp>
        <p:nvSpPr>
          <p:cNvPr id="204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363162" y="1935048"/>
            <a:ext cx="11011373" cy="6906391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main game loop is used to assign reinforcements to the players, to issue order, execute order.</a:t>
            </a:r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player instances are fetched from player class and the properties of a player are manipulated during game play</a:t>
            </a:r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Char char="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Game loop gives control to each player in a round robin fashion.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RCHITECTURAL…"/>
          <p:cNvSpPr txBox="1">
            <a:spLocks noGrp="1"/>
          </p:cNvSpPr>
          <p:nvPr>
            <p:ph type="title"/>
          </p:nvPr>
        </p:nvSpPr>
        <p:spPr>
          <a:xfrm>
            <a:off x="3234151" y="671420"/>
            <a:ext cx="7269393" cy="698458"/>
          </a:xfrm>
          <a:prstGeom prst="rect">
            <a:avLst/>
          </a:prstGeom>
        </p:spPr>
        <p:txBody>
          <a:bodyPr anchor="t"/>
          <a:lstStyle>
            <a:lvl1pPr defTabSz="740663">
              <a:defRPr sz="4050">
                <a:latin typeface="Abadi"/>
                <a:ea typeface="Abadi"/>
                <a:cs typeface="Abadi"/>
                <a:sym typeface="Abadi"/>
              </a:defRPr>
            </a:lvl1pPr>
          </a:lstStyle>
          <a:p>
            <a:r>
              <a:t>Game Phases – MapEditor</a:t>
            </a:r>
          </a:p>
        </p:txBody>
      </p:sp>
      <p:sp>
        <p:nvSpPr>
          <p:cNvPr id="207" name="Source files are created with the map values.…"/>
          <p:cNvSpPr txBox="1">
            <a:spLocks noGrp="1"/>
          </p:cNvSpPr>
          <p:nvPr>
            <p:ph type="body" idx="1"/>
          </p:nvPr>
        </p:nvSpPr>
        <p:spPr>
          <a:xfrm>
            <a:off x="1363162" y="1935048"/>
            <a:ext cx="11011373" cy="6906391"/>
          </a:xfrm>
          <a:prstGeom prst="rect">
            <a:avLst/>
          </a:prstGeom>
        </p:spPr>
        <p:txBody>
          <a:bodyPr/>
          <a:lstStyle/>
          <a:p>
            <a:pPr algn="just">
              <a:defRPr sz="3500" b="1">
                <a:latin typeface="Abadi"/>
                <a:ea typeface="Abadi"/>
                <a:cs typeface="Abadi"/>
                <a:sym typeface="Abadi"/>
              </a:defRPr>
            </a:pPr>
            <a:r>
              <a:t>Map Editor</a:t>
            </a:r>
          </a:p>
          <a:p>
            <a:pPr algn="just">
              <a:defRPr sz="10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Editmap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Showmap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Validatemap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Savemap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EditContinent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EditCountry</a:t>
            </a:r>
          </a:p>
          <a:p>
            <a:pPr marL="457200" indent="-457200" algn="just">
              <a:buSzPct val="100000"/>
              <a:buFont typeface="Arial"/>
              <a:buChar char="•"/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EditNeighbor</a:t>
            </a:r>
          </a:p>
          <a:p>
            <a:pPr algn="just">
              <a:defRPr sz="3500">
                <a:latin typeface="Abadi"/>
                <a:ea typeface="Abadi"/>
                <a:cs typeface="Abadi"/>
                <a:sym typeface="Abadi"/>
              </a:defRPr>
            </a:pPr>
            <a:endParaRPr/>
          </a:p>
          <a:p>
            <a:pPr algn="just">
              <a:defRPr sz="3500">
                <a:latin typeface="Abadi"/>
                <a:ea typeface="Abadi"/>
                <a:cs typeface="Abadi"/>
                <a:sym typeface="Abadi"/>
              </a:defRPr>
            </a:pPr>
            <a:r>
              <a:t>The above commands has a specific use cases to edit the game map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821</Words>
  <Application>Microsoft Office PowerPoint</Application>
  <PresentationFormat>Custom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Franklin Gothic Book</vt:lpstr>
      <vt:lpstr>Helvetica Neue</vt:lpstr>
      <vt:lpstr>Crop</vt:lpstr>
      <vt:lpstr>Advanced Programming Practices Project - Build 3</vt:lpstr>
      <vt:lpstr>Project Goals</vt:lpstr>
      <vt:lpstr>Build-3 Goals</vt:lpstr>
      <vt:lpstr>PowerPoint Presentation</vt:lpstr>
      <vt:lpstr>Architectural Design</vt:lpstr>
      <vt:lpstr>Architectural Design - Read Phase</vt:lpstr>
      <vt:lpstr>Architectural Design - Read Phase</vt:lpstr>
      <vt:lpstr>Architectural Design - Execution Phase </vt:lpstr>
      <vt:lpstr>Game Phases – MapEditor</vt:lpstr>
      <vt:lpstr>Game Phases – GamePlay</vt:lpstr>
      <vt:lpstr>Game Phases – GamePlay</vt:lpstr>
      <vt:lpstr>Refactoring</vt:lpstr>
      <vt:lpstr>Refactoring</vt:lpstr>
      <vt:lpstr>Refactoring</vt:lpstr>
      <vt:lpstr>Refactoring</vt:lpstr>
      <vt:lpstr>Refactoring</vt:lpstr>
      <vt:lpstr>Software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Practices Project - Build 2</dc:title>
  <cp:lastModifiedBy>Palani, Manimaran</cp:lastModifiedBy>
  <cp:revision>6</cp:revision>
  <dcterms:modified xsi:type="dcterms:W3CDTF">2021-04-15T12:48:54Z</dcterms:modified>
</cp:coreProperties>
</file>