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97" r:id="rId8"/>
    <p:sldId id="281" r:id="rId9"/>
    <p:sldId id="264" r:id="rId10"/>
    <p:sldId id="298" r:id="rId11"/>
    <p:sldId id="299" r:id="rId12"/>
    <p:sldId id="300" r:id="rId13"/>
    <p:sldId id="282" r:id="rId14"/>
    <p:sldId id="302" r:id="rId15"/>
    <p:sldId id="303" r:id="rId16"/>
    <p:sldId id="283" r:id="rId17"/>
    <p:sldId id="304" r:id="rId18"/>
    <p:sldId id="306" r:id="rId19"/>
    <p:sldId id="307" r:id="rId20"/>
    <p:sldId id="311" r:id="rId21"/>
    <p:sldId id="312" r:id="rId22"/>
    <p:sldId id="314" r:id="rId23"/>
    <p:sldId id="305" r:id="rId24"/>
    <p:sldId id="309" r:id="rId25"/>
    <p:sldId id="310" r:id="rId26"/>
    <p:sldId id="28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77"/>
        <p:guide pos="3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www.showdoc.cc/Javazujian?page_id=101215795402743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153650" y="323342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591239" y="272737"/>
            <a:ext cx="5071436" cy="6035988"/>
            <a:chOff x="3565438" y="299817"/>
            <a:chExt cx="5070953" cy="6036557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448440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3511946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4302018" y="2610268"/>
              <a:ext cx="3535343" cy="768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Century Gothic" pitchFamily="34" charset="0"/>
                </a:rPr>
                <a:t>酒店管理系统</a:t>
              </a:r>
              <a:endParaRPr lang="zh-CN" altLang="en-US" sz="44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bldLvl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01955" y="966470"/>
            <a:ext cx="5185410" cy="3425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30000"/>
              </a:lnSpc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SpringBoot的特点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创建独立的Spring应用程序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直接嵌入Tomcat，Jetty或Undertow（无需部署WAR文件）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提供简化构建配置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自动配置Spring和第三方库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不需要大量的配置文件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555" y="1390650"/>
            <a:ext cx="5437505" cy="3425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QIULN)V~O[AI)FG`{CV4_SB"/>
          <p:cNvPicPr>
            <a:picLocks noChangeAspect="1"/>
          </p:cNvPicPr>
          <p:nvPr/>
        </p:nvPicPr>
        <p:blipFill>
          <a:blip r:embed="rId1"/>
          <a:srcRect l="7688" t="7175" r="5171"/>
          <a:stretch>
            <a:fillRect/>
          </a:stretch>
        </p:blipFill>
        <p:spPr>
          <a:xfrm>
            <a:off x="2997200" y="704850"/>
            <a:ext cx="7242810" cy="4987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335" y="955040"/>
            <a:ext cx="5185410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30000"/>
              </a:lnSpc>
            </a:pP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78840" y="951865"/>
            <a:ext cx="5185410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30000"/>
              </a:lnSpc>
            </a:pP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接口文档</a:t>
            </a:r>
            <a:endParaRPr 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18-11-05_2329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1748155"/>
            <a:ext cx="4469765" cy="40303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97032" y="2443163"/>
            <a:ext cx="6715443" cy="1112837"/>
            <a:chOff x="326662" y="1093495"/>
            <a:chExt cx="5378615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6662" y="1403070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功能实现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398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itchFamily="34" charset="0"/>
                  <a:ea typeface="微软雅黑" panose="020B0503020204020204" pitchFamily="34" charset="-122"/>
                </a:rPr>
                <a:t>Functional implementation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018-11-05_212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490220"/>
            <a:ext cx="9765030" cy="5330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0350" y="6087110"/>
            <a:ext cx="183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  <p:pic>
        <p:nvPicPr>
          <p:cNvPr id="3" name="图片 2" descr="2018-11-05_212715"/>
          <p:cNvPicPr>
            <a:picLocks noChangeAspect="1"/>
          </p:cNvPicPr>
          <p:nvPr/>
        </p:nvPicPr>
        <p:blipFill>
          <a:blip r:embed="rId1"/>
          <a:srcRect l="-1831" t="-566" r="436" b="39194"/>
          <a:stretch>
            <a:fillRect/>
          </a:stretch>
        </p:blipFill>
        <p:spPr>
          <a:xfrm>
            <a:off x="1040765" y="190500"/>
            <a:ext cx="10198735" cy="3509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6702" t="14719" b="4094"/>
          <a:stretch>
            <a:fillRect/>
          </a:stretch>
        </p:blipFill>
        <p:spPr>
          <a:xfrm>
            <a:off x="1310640" y="3978275"/>
            <a:ext cx="9754870" cy="2581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0EJ9R(D6XN6C@YGD)M$~@O5"/>
          <p:cNvPicPr>
            <a:picLocks noChangeAspect="1"/>
          </p:cNvPicPr>
          <p:nvPr/>
        </p:nvPicPr>
        <p:blipFill>
          <a:blip r:embed="rId1"/>
          <a:srcRect l="17083" t="8616" r="37525" b="55770"/>
          <a:stretch>
            <a:fillRect/>
          </a:stretch>
        </p:blipFill>
        <p:spPr>
          <a:xfrm>
            <a:off x="1331595" y="3151505"/>
            <a:ext cx="6597650" cy="2469515"/>
          </a:xfrm>
          <a:prstGeom prst="rect">
            <a:avLst/>
          </a:prstGeom>
        </p:spPr>
      </p:pic>
      <p:pic>
        <p:nvPicPr>
          <p:cNvPr id="6" name="图片 5" descr="I[[BASZS3U~3WA408B]PELQ"/>
          <p:cNvPicPr>
            <a:picLocks noChangeAspect="1"/>
          </p:cNvPicPr>
          <p:nvPr/>
        </p:nvPicPr>
        <p:blipFill>
          <a:blip r:embed="rId2"/>
          <a:srcRect l="17284" t="7709" r="2816" b="48781"/>
          <a:stretch>
            <a:fillRect/>
          </a:stretch>
        </p:blipFill>
        <p:spPr>
          <a:xfrm>
            <a:off x="1331595" y="410845"/>
            <a:ext cx="9803765" cy="25444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9110" t="15521"/>
          <a:stretch>
            <a:fillRect/>
          </a:stretch>
        </p:blipFill>
        <p:spPr>
          <a:xfrm>
            <a:off x="757555" y="3210560"/>
            <a:ext cx="7785735" cy="2837815"/>
          </a:xfrm>
          <a:prstGeom prst="rect">
            <a:avLst/>
          </a:prstGeom>
        </p:spPr>
      </p:pic>
      <p:pic>
        <p:nvPicPr>
          <p:cNvPr id="5" name="图片 4" descr="GW]{}RWA~A8X8J5C~W4SXSA"/>
          <p:cNvPicPr>
            <a:picLocks noChangeAspect="1"/>
          </p:cNvPicPr>
          <p:nvPr/>
        </p:nvPicPr>
        <p:blipFill>
          <a:blip r:embed="rId2"/>
          <a:srcRect b="52260"/>
          <a:stretch>
            <a:fillRect/>
          </a:stretch>
        </p:blipFill>
        <p:spPr>
          <a:xfrm>
            <a:off x="757555" y="415925"/>
            <a:ext cx="10677525" cy="24276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  <p:pic>
        <p:nvPicPr>
          <p:cNvPr id="6" name="图片 5" descr="I[[BASZS3U~3WA408B]PELQ"/>
          <p:cNvPicPr>
            <a:picLocks noChangeAspect="1"/>
          </p:cNvPicPr>
          <p:nvPr/>
        </p:nvPicPr>
        <p:blipFill>
          <a:blip r:embed="rId1"/>
          <a:srcRect l="17284" t="7709" r="2816" b="48781"/>
          <a:stretch>
            <a:fillRect/>
          </a:stretch>
        </p:blipFill>
        <p:spPr>
          <a:xfrm>
            <a:off x="1336040" y="751205"/>
            <a:ext cx="10206355" cy="26492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/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/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/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/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/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/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149225" y="1748155"/>
            <a:ext cx="11761788" cy="4255769"/>
            <a:chOff x="149471" y="1747644"/>
            <a:chExt cx="11761547" cy="4256782"/>
          </a:xfrm>
        </p:grpSpPr>
        <p:grpSp>
          <p:nvGrpSpPr>
            <p:cNvPr id="7197" name="组合 213"/>
            <p:cNvGrpSpPr/>
            <p:nvPr/>
          </p:nvGrpSpPr>
          <p:grpSpPr bwMode="auto">
            <a:xfrm>
              <a:off x="411404" y="1747644"/>
              <a:ext cx="4767164" cy="460485"/>
              <a:chOff x="411404" y="1747644"/>
              <a:chExt cx="4767164" cy="460485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227784" y="1747644"/>
                <a:ext cx="2908240" cy="4604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项目概述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98" name="组合 214"/>
            <p:cNvGrpSpPr/>
            <p:nvPr/>
          </p:nvGrpSpPr>
          <p:grpSpPr bwMode="auto">
            <a:xfrm>
              <a:off x="149471" y="3876258"/>
              <a:ext cx="4767165" cy="468836"/>
              <a:chOff x="410332" y="1737945"/>
              <a:chExt cx="4767165" cy="468836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6" cy="460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总体设计</a:t>
                </a:r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99" name="组合 219"/>
            <p:cNvGrpSpPr/>
            <p:nvPr/>
          </p:nvGrpSpPr>
          <p:grpSpPr bwMode="auto">
            <a:xfrm>
              <a:off x="7010337" y="3008956"/>
              <a:ext cx="4900681" cy="461218"/>
              <a:chOff x="277330" y="1745441"/>
              <a:chExt cx="4900681" cy="461218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0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开发环境</a:t>
                </a:r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00" name="组合 224"/>
            <p:cNvGrpSpPr/>
            <p:nvPr/>
          </p:nvGrpSpPr>
          <p:grpSpPr bwMode="auto">
            <a:xfrm>
              <a:off x="6847261" y="5542796"/>
              <a:ext cx="4900248" cy="461630"/>
              <a:chOff x="277330" y="1745441"/>
              <a:chExt cx="4900248" cy="461630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0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功能实现</a:t>
                </a:r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/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2118995" y="2370455"/>
            <a:ext cx="2908299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verview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10400" y="3590925"/>
            <a:ext cx="47371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nvironment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7865" y="4524375"/>
            <a:ext cx="2908299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4825" y="6178550"/>
            <a:ext cx="473583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implementation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8-11-05_2136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6425"/>
            <a:ext cx="10058400" cy="44278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}HPGM8_7MCUV`ET60]ZDPO"/>
          <p:cNvPicPr>
            <a:picLocks noChangeAspect="1"/>
          </p:cNvPicPr>
          <p:nvPr/>
        </p:nvPicPr>
        <p:blipFill>
          <a:blip r:embed="rId1"/>
          <a:srcRect l="17405" t="8467" r="35201" b="49399"/>
          <a:stretch>
            <a:fillRect/>
          </a:stretch>
        </p:blipFill>
        <p:spPr>
          <a:xfrm>
            <a:off x="729615" y="872490"/>
            <a:ext cx="6007100" cy="2524760"/>
          </a:xfrm>
          <a:prstGeom prst="rect">
            <a:avLst/>
          </a:prstGeom>
        </p:spPr>
      </p:pic>
      <p:pic>
        <p:nvPicPr>
          <p:cNvPr id="4" name="图片 3" descr="{]TB9GK6M}1JY3))K6[}[NT"/>
          <p:cNvPicPr>
            <a:picLocks noChangeAspect="1"/>
          </p:cNvPicPr>
          <p:nvPr/>
        </p:nvPicPr>
        <p:blipFill>
          <a:blip r:embed="rId2"/>
          <a:srcRect l="34489" t="8141" r="15997" b="15396"/>
          <a:stretch>
            <a:fillRect/>
          </a:stretch>
        </p:blipFill>
        <p:spPr>
          <a:xfrm>
            <a:off x="7180580" y="346710"/>
            <a:ext cx="4847590" cy="3576320"/>
          </a:xfrm>
          <a:prstGeom prst="rect">
            <a:avLst/>
          </a:prstGeom>
        </p:spPr>
      </p:pic>
      <p:pic>
        <p:nvPicPr>
          <p:cNvPr id="5" name="图片 4" descr="__6R~{9Y9MHCV]1FP8)EWXJ"/>
          <p:cNvPicPr>
            <a:picLocks noChangeAspect="1"/>
          </p:cNvPicPr>
          <p:nvPr/>
        </p:nvPicPr>
        <p:blipFill>
          <a:blip r:embed="rId3"/>
          <a:srcRect l="17298" t="10291" r="21193" b="57154"/>
          <a:stretch>
            <a:fillRect/>
          </a:stretch>
        </p:blipFill>
        <p:spPr>
          <a:xfrm>
            <a:off x="729615" y="4076065"/>
            <a:ext cx="7828915" cy="19602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018-11-05_213723"/>
          <p:cNvPicPr>
            <a:picLocks noChangeAspect="1"/>
          </p:cNvPicPr>
          <p:nvPr/>
        </p:nvPicPr>
        <p:blipFill>
          <a:blip r:embed="rId1"/>
          <a:srcRect l="17299" t="14707" r="3466" b="1680"/>
          <a:stretch>
            <a:fillRect/>
          </a:stretch>
        </p:blipFill>
        <p:spPr>
          <a:xfrm>
            <a:off x="1347470" y="857885"/>
            <a:ext cx="9497060" cy="3239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873760"/>
            <a:ext cx="9093835" cy="3130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590956" y="273020"/>
            <a:ext cx="5072002" cy="6035705"/>
            <a:chOff x="3565663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398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Project 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verview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7610793" y="1140460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15493" y="845185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865755" y="1310323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0" y="242888"/>
            <a:ext cx="1806258" cy="461962"/>
            <a:chOff x="0" y="242888"/>
            <a:chExt cx="1806730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1404987" cy="4600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823518" y="2386648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4505643" y="5383848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96043" y="4469448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5131118" y="5364798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143568" y="4544060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5320030" y="4761548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6983730" y="4588510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77280" y="4971098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526030" y="3091498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3835380" y="5439410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rPr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5769" y="59626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958850"/>
            <a:ext cx="202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955" y="958850"/>
            <a:ext cx="202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745" y="1614805"/>
            <a:ext cx="1085850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员工信息管理，包括添加员工、查看修改个人信息、修改员工工资、所属部门、删除员工。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955" y="3199130"/>
            <a:ext cx="202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955" y="3798570"/>
            <a:ext cx="10422890" cy="119888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客房信息管理，包括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添加房间，查看房间、设置房间的状态，如已预定、待清扫等，删除房间。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39" grpId="0" bldLvl="0" animBg="1"/>
      <p:bldP spid="45" grpId="0" bldLvl="0" animBg="1"/>
      <p:bldP spid="30" grpId="0" bldLvl="0" animBg="1"/>
      <p:bldP spid="26" grpId="0" bldLvl="0" animBg="1"/>
      <p:bldP spid="28" grpId="0" bldLvl="0" animBg="1"/>
      <p:bldP spid="29" grpId="0" bldLvl="0" animBg="1"/>
      <p:bldP spid="33" grpId="0" bldLvl="0" animBg="1"/>
      <p:bldP spid="35" grpId="0" bldLvl="0" animBg="1"/>
      <p:bldP spid="36" grpId="0" bldLvl="0" animBg="1"/>
      <p:bldP spid="42" grpId="0" bldLvl="0" animBg="1"/>
      <p:bldP spid="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7610793" y="1140460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15493" y="845185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865755" y="1310323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0" y="242888"/>
            <a:ext cx="1806258" cy="461962"/>
            <a:chOff x="0" y="242888"/>
            <a:chExt cx="1806730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1404987" cy="4600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823518" y="2386648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4505643" y="5383848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96043" y="4469448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5131118" y="5364798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143568" y="4544060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5320030" y="4761548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6983730" y="4588510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77280" y="4971098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526030" y="3091498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3835380" y="5439410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rPr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5769" y="59626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958850"/>
            <a:ext cx="202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745" y="1614805"/>
            <a:ext cx="1085850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订单信息管理，包括添加订单、查看订单的信息、修改订单的状态如已付款、取消等、退房、删除订单。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955" y="3199130"/>
            <a:ext cx="202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955" y="3798570"/>
            <a:ext cx="10422890" cy="6451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酒店的收入和支出的统计和明细查询。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39" grpId="0" bldLvl="0" animBg="1"/>
      <p:bldP spid="45" grpId="0" bldLvl="0" animBg="1"/>
      <p:bldP spid="30" grpId="0" bldLvl="0" animBg="1"/>
      <p:bldP spid="26" grpId="0" bldLvl="0" animBg="1"/>
      <p:bldP spid="28" grpId="0" bldLvl="0" animBg="1"/>
      <p:bldP spid="29" grpId="0" bldLvl="0" animBg="1"/>
      <p:bldP spid="33" grpId="0" bldLvl="0" animBg="1"/>
      <p:bldP spid="35" grpId="0" bldLvl="0" animBg="1"/>
      <p:bldP spid="36" grpId="0" bldLvl="0" animBg="1"/>
      <p:bldP spid="42" grpId="0" bldLvl="0" animBg="1"/>
      <p:bldP spid="5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开发环境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398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itchFamily="34" charset="0"/>
                  <a:ea typeface="微软雅黑" panose="020B0503020204020204" pitchFamily="34" charset="-122"/>
                </a:rPr>
                <a:t>Overall Design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01955" y="966470"/>
            <a:ext cx="9795510" cy="1027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HTML5+CSS3+JavaScript+Bootstrap3(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)+JQuery(JS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)+AJAX(异步的 JavaScript 和 XML)+SublimeText(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519680" y="2449830"/>
            <a:ext cx="78447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Bootstrap 是基于 HTML、CSS、J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cript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的前端框架、用于开发响应式布局、移动设备优先的 WEB 项目。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Bootstrap 包含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网格系统、链接样式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全局的 CSS 设置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、可扩展的 class、可重用的组件、 jQuery 插件、数据 API等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3474085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195" y="1228090"/>
            <a:ext cx="98691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latinLnBrk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jQuery是一个JavaScript函数库，封装JavaScript常用的功能代码，提供一种简便的JavaScript设计模式，优化HTML文档操作、事件处理、动画设计和Ajax交互。用到的插件：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form.js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datepicker.js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" y="3187065"/>
            <a:ext cx="98691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latinLnBrk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 是指异步的 JavaScript 和 XML。AJAX 不是新的编程语言，而是一种使用现有标准的新方法。异步是指当前页面发送一个请求给服务器，当前页面不需要等待服务器响应才能操作网页。发送完请求之后，当前页面可以继续浏览，操作。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 bwMode="auto">
          <a:xfrm>
            <a:off x="401638" y="242888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01955" y="966470"/>
            <a:ext cx="9795510" cy="1027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30000"/>
              </a:lnSpc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JDK1.8+SpringBoot(内置tomcat)+Mybatis（持久层框架）+Druid（数据库连接池）+maven（jar包管理工具）+IDEA（编辑器）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01955" y="2417445"/>
            <a:ext cx="99434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latinLnBrk="0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2305</Words>
  <Application>WPS 演示</Application>
  <PresentationFormat>自定义</PresentationFormat>
  <Paragraphs>148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 Light</vt:lpstr>
      <vt:lpstr>Century Gothic</vt:lpstr>
      <vt:lpstr>微软雅黑</vt:lpstr>
      <vt:lpstr>方正清刻本悦宋简体</vt:lpstr>
      <vt:lpstr>Calibri</vt:lpstr>
      <vt:lpstr>Wingdings</vt:lpstr>
      <vt:lpstr>Century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楠木青花</cp:lastModifiedBy>
  <cp:revision>89</cp:revision>
  <dcterms:created xsi:type="dcterms:W3CDTF">2015-02-01T03:08:00Z</dcterms:created>
  <dcterms:modified xsi:type="dcterms:W3CDTF">2018-11-05T16:06:38Z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2052-10.1.0.7616</vt:lpwstr>
  </property>
</Properties>
</file>