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7"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648" userDrawn="1">
          <p15:clr>
            <a:srgbClr val="A4A3A4"/>
          </p15:clr>
        </p15:guide>
        <p15:guide id="4" pos="7020" userDrawn="1">
          <p15:clr>
            <a:srgbClr val="A4A3A4"/>
          </p15:clr>
        </p15:guide>
        <p15:guide id="5" pos="20628" userDrawn="1">
          <p15:clr>
            <a:srgbClr val="A4A3A4"/>
          </p15:clr>
        </p15:guide>
        <p15:guide id="6" pos="14096" userDrawn="1">
          <p15:clr>
            <a:srgbClr val="A4A3A4"/>
          </p15:clr>
        </p15:guide>
        <p15:guide id="7" orient="horz" pos="75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4" autoAdjust="0"/>
    <p:restoredTop sz="94836" autoAdjust="0"/>
  </p:normalViewPr>
  <p:slideViewPr>
    <p:cSldViewPr snapToGrid="0" snapToObjects="1" showGuides="1">
      <p:cViewPr varScale="1">
        <p:scale>
          <a:sx n="24" d="100"/>
          <a:sy n="24" d="100"/>
        </p:scale>
        <p:origin x="62" y="130"/>
      </p:cViewPr>
      <p:guideLst>
        <p:guide orient="horz" pos="13823"/>
        <p:guide orient="horz" pos="40"/>
        <p:guide pos="27648"/>
        <p:guide pos="7020"/>
        <p:guide pos="20628"/>
        <p:guide pos="14096"/>
        <p:guide orient="horz" pos="759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7/27/2022</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810957"/>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810957"/>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42518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400124"/>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810957"/>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8109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431654"/>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431654"/>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400124"/>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810957"/>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840455"/>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840455"/>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454680"/>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429622"/>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840455"/>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840455"/>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461152"/>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461152"/>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429622"/>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840455"/>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9200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DFA5F2-64DC-4B49-9532-6097E538278D}"/>
              </a:ext>
            </a:extLst>
          </p:cNvPr>
          <p:cNvSpPr/>
          <p:nvPr userDrawn="1"/>
        </p:nvSpPr>
        <p:spPr>
          <a:xfrm rot="10800000">
            <a:off x="0" y="21218236"/>
            <a:ext cx="43891200" cy="727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21488400"/>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2080183401"/>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864D1E47-D27D-6A43-A44E-D14C92115DDD}"/>
              </a:ext>
            </a:extLst>
          </p:cNvPr>
          <p:cNvSpPr/>
          <p:nvPr userDrawn="1"/>
        </p:nvSpPr>
        <p:spPr>
          <a:xfrm>
            <a:off x="0" y="0"/>
            <a:ext cx="43891200" cy="342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9200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658224-F6A1-DF49-B3E3-86AD645D1CB3}"/>
              </a:ext>
            </a:extLst>
          </p:cNvPr>
          <p:cNvSpPr/>
          <p:nvPr userDrawn="1"/>
        </p:nvSpPr>
        <p:spPr>
          <a:xfrm rot="10800000">
            <a:off x="0" y="21218236"/>
            <a:ext cx="43891200" cy="727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FC9A06D-BC56-2D4F-BD67-B56B0ACD6804}"/>
              </a:ext>
            </a:extLst>
          </p:cNvPr>
          <p:cNvSpPr/>
          <p:nvPr userDrawn="1"/>
        </p:nvSpPr>
        <p:spPr>
          <a:xfrm>
            <a:off x="0" y="0"/>
            <a:ext cx="43891200" cy="342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12675" y="21437787"/>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A95AC1BA-C189-4838-EB06-2718FEC05855}"/>
              </a:ext>
            </a:extLst>
          </p:cNvPr>
          <p:cNvSpPr>
            <a:spLocks noGrp="1"/>
          </p:cNvSpPr>
          <p:nvPr>
            <p:ph type="body" sz="quarter" idx="161"/>
          </p:nvPr>
        </p:nvSpPr>
        <p:spPr>
          <a:xfrm>
            <a:off x="15022286" y="1964745"/>
            <a:ext cx="16557171" cy="1481588"/>
          </a:xfrm>
        </p:spPr>
        <p:txBody>
          <a:bodyPr>
            <a:normAutofit/>
          </a:bodyPr>
          <a:lstStyle/>
          <a:p>
            <a:r>
              <a:rPr lang="en-IN" sz="7200" dirty="0">
                <a:latin typeface="Cambria" panose="02040503050406030204" pitchFamily="18" charset="0"/>
                <a:ea typeface="Cambria" panose="02040503050406030204" pitchFamily="18" charset="0"/>
              </a:rPr>
              <a:t>Déjà Vu – Poster Presentation </a:t>
            </a:r>
          </a:p>
        </p:txBody>
      </p:sp>
      <p:sp>
        <p:nvSpPr>
          <p:cNvPr id="24" name="Text Placeholder 23">
            <a:extLst>
              <a:ext uri="{FF2B5EF4-FFF2-40B4-BE49-F238E27FC236}">
                <a16:creationId xmlns:a16="http://schemas.microsoft.com/office/drawing/2014/main" id="{60D83A58-3483-4F95-34F6-25961A89C963}"/>
              </a:ext>
            </a:extLst>
          </p:cNvPr>
          <p:cNvSpPr>
            <a:spLocks noGrp="1"/>
          </p:cNvSpPr>
          <p:nvPr>
            <p:ph type="body" sz="quarter" idx="196"/>
          </p:nvPr>
        </p:nvSpPr>
        <p:spPr>
          <a:xfrm>
            <a:off x="11195878" y="463337"/>
            <a:ext cx="23717410" cy="1284696"/>
          </a:xfrm>
        </p:spPr>
        <p:txBody>
          <a:bodyPr>
            <a:noAutofit/>
          </a:bodyPr>
          <a:lstStyle/>
          <a:p>
            <a:r>
              <a:rPr lang="en-IN" sz="8000" b="0" dirty="0">
                <a:latin typeface="Cambria" panose="02040503050406030204" pitchFamily="18" charset="0"/>
                <a:ea typeface="Cambria" panose="02040503050406030204" pitchFamily="18" charset="0"/>
              </a:rPr>
              <a:t>Software Comprehension and Maintenance</a:t>
            </a:r>
          </a:p>
        </p:txBody>
      </p:sp>
      <p:sp>
        <p:nvSpPr>
          <p:cNvPr id="44" name="TextBox 13">
            <a:extLst>
              <a:ext uri="{FF2B5EF4-FFF2-40B4-BE49-F238E27FC236}">
                <a16:creationId xmlns:a16="http://schemas.microsoft.com/office/drawing/2014/main" id="{028A35BB-9AB1-3AC9-92F9-63ABAEF1072E}"/>
              </a:ext>
            </a:extLst>
          </p:cNvPr>
          <p:cNvSpPr txBox="1"/>
          <p:nvPr/>
        </p:nvSpPr>
        <p:spPr>
          <a:xfrm>
            <a:off x="3501077" y="3662885"/>
            <a:ext cx="4606602"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Project Objective</a:t>
            </a:r>
          </a:p>
        </p:txBody>
      </p:sp>
      <p:sp>
        <p:nvSpPr>
          <p:cNvPr id="45" name="TextBox 14">
            <a:extLst>
              <a:ext uri="{FF2B5EF4-FFF2-40B4-BE49-F238E27FC236}">
                <a16:creationId xmlns:a16="http://schemas.microsoft.com/office/drawing/2014/main" id="{3062CA5A-AEB2-2BFF-219A-25D3FEF607DA}"/>
              </a:ext>
            </a:extLst>
          </p:cNvPr>
          <p:cNvSpPr txBox="1"/>
          <p:nvPr/>
        </p:nvSpPr>
        <p:spPr>
          <a:xfrm>
            <a:off x="34998108" y="3790230"/>
            <a:ext cx="718384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Software ISO/IEC 25010</a:t>
            </a:r>
          </a:p>
        </p:txBody>
      </p:sp>
      <p:sp>
        <p:nvSpPr>
          <p:cNvPr id="46" name="TextBox 15">
            <a:extLst>
              <a:ext uri="{FF2B5EF4-FFF2-40B4-BE49-F238E27FC236}">
                <a16:creationId xmlns:a16="http://schemas.microsoft.com/office/drawing/2014/main" id="{975862D5-E6DD-93E3-3663-A2E3806CBC0E}"/>
              </a:ext>
            </a:extLst>
          </p:cNvPr>
          <p:cNvSpPr txBox="1"/>
          <p:nvPr/>
        </p:nvSpPr>
        <p:spPr>
          <a:xfrm>
            <a:off x="13452644" y="3662885"/>
            <a:ext cx="718384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Critical Decisions Made</a:t>
            </a:r>
          </a:p>
        </p:txBody>
      </p:sp>
      <p:sp>
        <p:nvSpPr>
          <p:cNvPr id="47" name="TextBox 16">
            <a:extLst>
              <a:ext uri="{FF2B5EF4-FFF2-40B4-BE49-F238E27FC236}">
                <a16:creationId xmlns:a16="http://schemas.microsoft.com/office/drawing/2014/main" id="{FC3E5F95-2A48-3D0B-A927-7AC34B1905B2}"/>
              </a:ext>
            </a:extLst>
          </p:cNvPr>
          <p:cNvSpPr txBox="1"/>
          <p:nvPr/>
        </p:nvSpPr>
        <p:spPr>
          <a:xfrm>
            <a:off x="24219521" y="3662885"/>
            <a:ext cx="718384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Metrics used to Review</a:t>
            </a:r>
          </a:p>
        </p:txBody>
      </p:sp>
      <p:sp>
        <p:nvSpPr>
          <p:cNvPr id="48" name="TextBox 17">
            <a:extLst>
              <a:ext uri="{FF2B5EF4-FFF2-40B4-BE49-F238E27FC236}">
                <a16:creationId xmlns:a16="http://schemas.microsoft.com/office/drawing/2014/main" id="{F59BB788-58DD-BCD2-3392-E8FC999E689B}"/>
              </a:ext>
            </a:extLst>
          </p:cNvPr>
          <p:cNvSpPr txBox="1"/>
          <p:nvPr/>
        </p:nvSpPr>
        <p:spPr>
          <a:xfrm>
            <a:off x="13589783" y="12566918"/>
            <a:ext cx="566385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Refactoring Results</a:t>
            </a:r>
          </a:p>
        </p:txBody>
      </p:sp>
      <p:pic>
        <p:nvPicPr>
          <p:cNvPr id="51" name="Picture 50">
            <a:extLst>
              <a:ext uri="{FF2B5EF4-FFF2-40B4-BE49-F238E27FC236}">
                <a16:creationId xmlns:a16="http://schemas.microsoft.com/office/drawing/2014/main" id="{F6A4EA8D-E818-FAB6-7B85-469F9D949868}"/>
              </a:ext>
            </a:extLst>
          </p:cNvPr>
          <p:cNvPicPr>
            <a:picLocks noChangeAspect="1"/>
          </p:cNvPicPr>
          <p:nvPr/>
        </p:nvPicPr>
        <p:blipFill>
          <a:blip r:embed="rId2"/>
          <a:stretch>
            <a:fillRect/>
          </a:stretch>
        </p:blipFill>
        <p:spPr>
          <a:xfrm>
            <a:off x="213751" y="146806"/>
            <a:ext cx="7437120" cy="3129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20DF8F71-5B2C-8BB1-8F41-E7625AE3EE66}"/>
              </a:ext>
            </a:extLst>
          </p:cNvPr>
          <p:cNvSpPr txBox="1"/>
          <p:nvPr/>
        </p:nvSpPr>
        <p:spPr>
          <a:xfrm>
            <a:off x="39319200" y="63500"/>
            <a:ext cx="6897813" cy="3170099"/>
          </a:xfrm>
          <a:prstGeom prst="rect">
            <a:avLst/>
          </a:prstGeom>
          <a:noFill/>
        </p:spPr>
        <p:txBody>
          <a:bodyPr wrap="square">
            <a:spAutoFit/>
          </a:bodyPr>
          <a:lstStyle/>
          <a:p>
            <a:r>
              <a:rPr lang="en-IN" sz="4000" dirty="0">
                <a:solidFill>
                  <a:schemeClr val="bg1"/>
                </a:solidFill>
                <a:latin typeface="Cambria" panose="02040503050406030204" pitchFamily="18" charset="0"/>
                <a:ea typeface="Cambria" panose="02040503050406030204" pitchFamily="18" charset="0"/>
                <a:cs typeface="Arial" panose="020B0604020202020204" pitchFamily="34" charset="0"/>
              </a:rPr>
              <a:t>Manimaran Palani</a:t>
            </a:r>
            <a:endParaRPr lang="en-CA" sz="4000" dirty="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en-IN" sz="4000" dirty="0">
                <a:solidFill>
                  <a:schemeClr val="bg1"/>
                </a:solidFill>
                <a:latin typeface="Cambria" panose="02040503050406030204" pitchFamily="18" charset="0"/>
                <a:ea typeface="Cambria" panose="02040503050406030204" pitchFamily="18" charset="0"/>
                <a:cs typeface="Arial" panose="020B0604020202020204" pitchFamily="34" charset="0"/>
              </a:rPr>
              <a:t>Iphigenia Pappas</a:t>
            </a:r>
            <a:endParaRPr lang="en-CA" sz="4000" dirty="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en-IN" sz="4000" dirty="0">
                <a:solidFill>
                  <a:schemeClr val="bg1"/>
                </a:solidFill>
                <a:latin typeface="Cambria" panose="02040503050406030204" pitchFamily="18" charset="0"/>
                <a:ea typeface="Cambria" panose="02040503050406030204" pitchFamily="18" charset="0"/>
                <a:cs typeface="Arial" panose="020B0604020202020204" pitchFamily="34" charset="0"/>
              </a:rPr>
              <a:t>Heet Patel</a:t>
            </a:r>
            <a:endParaRPr lang="en-CA" sz="4000" dirty="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fr-CA" sz="4000" dirty="0">
                <a:solidFill>
                  <a:schemeClr val="bg1"/>
                </a:solidFill>
                <a:latin typeface="Cambria" panose="02040503050406030204" pitchFamily="18" charset="0"/>
                <a:ea typeface="Cambria" panose="02040503050406030204" pitchFamily="18" charset="0"/>
                <a:cs typeface="Arial" panose="020B0604020202020204" pitchFamily="34" charset="0"/>
              </a:rPr>
              <a:t>Kevinkumar Patel</a:t>
            </a:r>
            <a:endParaRPr lang="en-CA" sz="4000" dirty="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fr-CA" sz="4000" dirty="0">
                <a:solidFill>
                  <a:schemeClr val="bg1"/>
                </a:solidFill>
                <a:latin typeface="Cambria" panose="02040503050406030204" pitchFamily="18" charset="0"/>
                <a:ea typeface="Cambria" panose="02040503050406030204" pitchFamily="18" charset="0"/>
                <a:cs typeface="Arial" panose="020B0604020202020204" pitchFamily="34" charset="0"/>
              </a:rPr>
              <a:t>Venis Patel</a:t>
            </a:r>
            <a:endParaRPr lang="en-CA" sz="40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6" name="Rectangle 5">
            <a:extLst>
              <a:ext uri="{FF2B5EF4-FFF2-40B4-BE49-F238E27FC236}">
                <a16:creationId xmlns:a16="http://schemas.microsoft.com/office/drawing/2014/main" id="{1456C737-8028-EFD3-20ED-2EFA449D8990}"/>
              </a:ext>
            </a:extLst>
          </p:cNvPr>
          <p:cNvSpPr/>
          <p:nvPr/>
        </p:nvSpPr>
        <p:spPr>
          <a:xfrm>
            <a:off x="-1" y="21261877"/>
            <a:ext cx="6270171" cy="683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0" i="0" dirty="0">
                <a:effectLst/>
                <a:latin typeface="Cambria" panose="02040503050406030204" pitchFamily="18" charset="0"/>
                <a:ea typeface="Cambria" panose="02040503050406030204" pitchFamily="18" charset="0"/>
              </a:rPr>
              <a:t>SOEN 6431 – Summer 2022</a:t>
            </a:r>
            <a:endParaRPr lang="en-IN" sz="3600" dirty="0"/>
          </a:p>
        </p:txBody>
      </p:sp>
      <p:sp>
        <p:nvSpPr>
          <p:cNvPr id="18" name="Rectangle 17">
            <a:extLst>
              <a:ext uri="{FF2B5EF4-FFF2-40B4-BE49-F238E27FC236}">
                <a16:creationId xmlns:a16="http://schemas.microsoft.com/office/drawing/2014/main" id="{FBB38013-B2C4-ABB3-E37B-CABEE2FA8B1F}"/>
              </a:ext>
            </a:extLst>
          </p:cNvPr>
          <p:cNvSpPr/>
          <p:nvPr/>
        </p:nvSpPr>
        <p:spPr>
          <a:xfrm>
            <a:off x="18815538" y="21222964"/>
            <a:ext cx="6834554"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0" i="0" dirty="0">
                <a:effectLst/>
                <a:latin typeface="Cambria" panose="02040503050406030204" pitchFamily="18" charset="0"/>
                <a:ea typeface="Cambria" panose="02040503050406030204" pitchFamily="18" charset="0"/>
              </a:rPr>
              <a:t>Professor. Dr. Pankaj Kamthan</a:t>
            </a:r>
            <a:endParaRPr lang="en-IN" sz="3600" dirty="0"/>
          </a:p>
        </p:txBody>
      </p:sp>
      <p:sp>
        <p:nvSpPr>
          <p:cNvPr id="20" name="TextBox 19">
            <a:extLst>
              <a:ext uri="{FF2B5EF4-FFF2-40B4-BE49-F238E27FC236}">
                <a16:creationId xmlns:a16="http://schemas.microsoft.com/office/drawing/2014/main" id="{11709AFC-E760-4BAB-E690-6D34E5AC3607}"/>
              </a:ext>
            </a:extLst>
          </p:cNvPr>
          <p:cNvSpPr txBox="1"/>
          <p:nvPr/>
        </p:nvSpPr>
        <p:spPr>
          <a:xfrm>
            <a:off x="41752629" y="21249795"/>
            <a:ext cx="2030953" cy="707886"/>
          </a:xfrm>
          <a:prstGeom prst="rect">
            <a:avLst/>
          </a:prstGeom>
          <a:noFill/>
        </p:spPr>
        <p:txBody>
          <a:bodyPr wrap="square">
            <a:spAutoFit/>
          </a:bodyPr>
          <a:lstStyle/>
          <a:p>
            <a:r>
              <a:rPr lang="en-IN" sz="4000" dirty="0">
                <a:solidFill>
                  <a:schemeClr val="lt1"/>
                </a:solidFill>
                <a:latin typeface="Cambria" panose="02040503050406030204" pitchFamily="18" charset="0"/>
                <a:ea typeface="Cambria" panose="02040503050406030204" pitchFamily="18" charset="0"/>
              </a:rPr>
              <a:t>Team</a:t>
            </a:r>
            <a:r>
              <a:rPr lang="en-IN" sz="3600" dirty="0">
                <a:solidFill>
                  <a:schemeClr val="lt1"/>
                </a:solidFill>
                <a:latin typeface="Cambria" panose="02040503050406030204" pitchFamily="18" charset="0"/>
                <a:ea typeface="Cambria" panose="02040503050406030204" pitchFamily="18" charset="0"/>
              </a:rPr>
              <a:t> C</a:t>
            </a:r>
          </a:p>
        </p:txBody>
      </p:sp>
      <p:sp>
        <p:nvSpPr>
          <p:cNvPr id="25" name="TextBox 24">
            <a:extLst>
              <a:ext uri="{FF2B5EF4-FFF2-40B4-BE49-F238E27FC236}">
                <a16:creationId xmlns:a16="http://schemas.microsoft.com/office/drawing/2014/main" id="{BC35B12B-4679-C2F1-61D0-A6B5FB4FA3C1}"/>
              </a:ext>
            </a:extLst>
          </p:cNvPr>
          <p:cNvSpPr txBox="1"/>
          <p:nvPr/>
        </p:nvSpPr>
        <p:spPr>
          <a:xfrm>
            <a:off x="213751" y="5054748"/>
            <a:ext cx="10566423" cy="8094524"/>
          </a:xfrm>
          <a:prstGeom prst="rect">
            <a:avLst/>
          </a:prstGeom>
          <a:noFill/>
        </p:spPr>
        <p:txBody>
          <a:bodyPr wrap="square">
            <a:spAutoFit/>
          </a:bodyPr>
          <a:lstStyle/>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Learning to make critical decisions through theory and practice of reengineering .</a:t>
            </a:r>
          </a:p>
          <a:p>
            <a:pPr marL="685800" indent="-685800" algn="just">
              <a:buFont typeface="Wingdings" panose="05000000000000000000" pitchFamily="2" charset="2"/>
              <a:buChar char="ü"/>
            </a:pPr>
            <a:endParaRPr lang="en-US" sz="4000" dirty="0">
              <a:solidFill>
                <a:schemeClr val="accent1"/>
              </a:solidFill>
              <a:latin typeface="Cambria" panose="02040503050406030204" pitchFamily="18" charset="0"/>
              <a:ea typeface="Cambria" panose="02040503050406030204" pitchFamily="18" charset="0"/>
            </a:endParaRPr>
          </a:p>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A candidate R from five different repositories chosen by respective team members.</a:t>
            </a:r>
          </a:p>
          <a:p>
            <a:pPr algn="just"/>
            <a:endParaRPr lang="en-US" sz="4000" dirty="0">
              <a:solidFill>
                <a:schemeClr val="accent1"/>
              </a:solidFill>
              <a:latin typeface="Cambria" panose="02040503050406030204" pitchFamily="18" charset="0"/>
              <a:ea typeface="Cambria" panose="02040503050406030204" pitchFamily="18" charset="0"/>
            </a:endParaRPr>
          </a:p>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The detailed analysis of the ‘undesirables’ in the repositories using </a:t>
            </a:r>
            <a:r>
              <a:rPr lang="en-US" sz="4000" b="1" dirty="0" err="1">
                <a:solidFill>
                  <a:schemeClr val="accent1"/>
                </a:solidFill>
                <a:latin typeface="Cambria" panose="02040503050406030204" pitchFamily="18" charset="0"/>
                <a:ea typeface="Cambria" panose="02040503050406030204" pitchFamily="18" charset="0"/>
              </a:rPr>
              <a:t>TeamScale</a:t>
            </a:r>
            <a:r>
              <a:rPr lang="en-US" sz="4000" dirty="0">
                <a:solidFill>
                  <a:schemeClr val="accent1"/>
                </a:solidFill>
                <a:latin typeface="Cambria" panose="02040503050406030204" pitchFamily="18" charset="0"/>
                <a:ea typeface="Cambria" panose="02040503050406030204" pitchFamily="18" charset="0"/>
              </a:rPr>
              <a:t> before tapering down to the candidate R.</a:t>
            </a:r>
          </a:p>
          <a:p>
            <a:pPr marL="685800" indent="-685800" algn="just">
              <a:buFont typeface="Wingdings" panose="05000000000000000000" pitchFamily="2" charset="2"/>
              <a:buChar char="ü"/>
            </a:pPr>
            <a:endParaRPr lang="en-US" sz="4000" dirty="0">
              <a:solidFill>
                <a:schemeClr val="accent1"/>
              </a:solidFill>
              <a:latin typeface="Cambria" panose="02040503050406030204" pitchFamily="18" charset="0"/>
              <a:ea typeface="Cambria" panose="02040503050406030204" pitchFamily="18" charset="0"/>
            </a:endParaRPr>
          </a:p>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The chosen candidate R provides us with the opportunity to reengineer the software program thus improving its maintainability.</a:t>
            </a:r>
            <a:endParaRPr lang="en-IN" sz="4000" dirty="0">
              <a:solidFill>
                <a:schemeClr val="accent1"/>
              </a:solidFill>
              <a:latin typeface="Cambria" panose="02040503050406030204" pitchFamily="18" charset="0"/>
              <a:ea typeface="Cambria" panose="02040503050406030204" pitchFamily="18" charset="0"/>
            </a:endParaRPr>
          </a:p>
        </p:txBody>
      </p:sp>
      <p:cxnSp>
        <p:nvCxnSpPr>
          <p:cNvPr id="10" name="Straight Connector 9">
            <a:extLst>
              <a:ext uri="{FF2B5EF4-FFF2-40B4-BE49-F238E27FC236}">
                <a16:creationId xmlns:a16="http://schemas.microsoft.com/office/drawing/2014/main" id="{41021794-A38E-C107-3C08-44E765DB5727}"/>
              </a:ext>
            </a:extLst>
          </p:cNvPr>
          <p:cNvCxnSpPr/>
          <p:nvPr/>
        </p:nvCxnSpPr>
        <p:spPr>
          <a:xfrm>
            <a:off x="3729481" y="4370771"/>
            <a:ext cx="414979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1F8BAF-CE89-A9B3-97CA-3FCA844E0DF0}"/>
              </a:ext>
            </a:extLst>
          </p:cNvPr>
          <p:cNvSpPr txBox="1"/>
          <p:nvPr/>
        </p:nvSpPr>
        <p:spPr>
          <a:xfrm>
            <a:off x="11459352" y="5085657"/>
            <a:ext cx="10486248" cy="618630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Maintaining control over software modification.</a:t>
            </a:r>
          </a:p>
          <a:p>
            <a:pPr marL="571500" indent="-571500" algn="just">
              <a:buFont typeface="Wingdings" panose="05000000000000000000" pitchFamily="2" charset="2"/>
              <a:buChar char="ü"/>
            </a:pPr>
            <a:endParaRPr lang="en-US" sz="4000" dirty="0">
              <a:solidFill>
                <a:schemeClr val="accent1"/>
              </a:solidFill>
              <a:latin typeface="Cambria" panose="02040503050406030204" pitchFamily="18" charset="0"/>
              <a:ea typeface="Cambria" panose="02040503050406030204" pitchFamily="18" charset="0"/>
            </a:endParaRPr>
          </a:p>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Perfecting existing functions.</a:t>
            </a:r>
          </a:p>
          <a:p>
            <a:pPr marL="571500" indent="-571500" algn="just">
              <a:buFont typeface="Wingdings" panose="05000000000000000000" pitchFamily="2" charset="2"/>
              <a:buChar char="ü"/>
            </a:pPr>
            <a:endParaRPr lang="en-US" sz="4000" dirty="0">
              <a:solidFill>
                <a:schemeClr val="accent1"/>
              </a:solidFill>
              <a:latin typeface="Cambria" panose="02040503050406030204" pitchFamily="18" charset="0"/>
              <a:ea typeface="Cambria" panose="02040503050406030204" pitchFamily="18" charset="0"/>
            </a:endParaRPr>
          </a:p>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Identifying security threats and fixing security vulnerabilities.</a:t>
            </a:r>
          </a:p>
          <a:p>
            <a:pPr marL="571500" indent="-571500" algn="just">
              <a:buFont typeface="Wingdings" panose="05000000000000000000" pitchFamily="2" charset="2"/>
              <a:buChar char="ü"/>
            </a:pPr>
            <a:endParaRPr lang="en-US" sz="3600" dirty="0">
              <a:solidFill>
                <a:schemeClr val="accent1"/>
              </a:solidFill>
              <a:latin typeface="Cambria" panose="02040503050406030204" pitchFamily="18" charset="0"/>
              <a:ea typeface="Cambria" panose="02040503050406030204" pitchFamily="18" charset="0"/>
            </a:endParaRPr>
          </a:p>
          <a:p>
            <a:pPr marL="571500" indent="-571500" algn="just">
              <a:buFont typeface="Wingdings" panose="05000000000000000000" pitchFamily="2" charset="2"/>
              <a:buChar char="ü"/>
            </a:pPr>
            <a:r>
              <a:rPr lang="en-US" sz="4000" dirty="0">
                <a:solidFill>
                  <a:schemeClr val="accent1"/>
                </a:solidFill>
                <a:latin typeface="Cambria" panose="02040503050406030204" pitchFamily="18" charset="0"/>
                <a:ea typeface="Cambria" panose="02040503050406030204" pitchFamily="18" charset="0"/>
              </a:rPr>
              <a:t>Preventing software performance from degrading to unacceptable levels.</a:t>
            </a:r>
            <a:endParaRPr lang="en-IN" sz="4000" dirty="0">
              <a:solidFill>
                <a:schemeClr val="accent1"/>
              </a:solidFill>
              <a:latin typeface="Cambria" panose="02040503050406030204" pitchFamily="18" charset="0"/>
              <a:ea typeface="Cambria" panose="02040503050406030204" pitchFamily="18" charset="0"/>
            </a:endParaRPr>
          </a:p>
        </p:txBody>
      </p:sp>
      <p:cxnSp>
        <p:nvCxnSpPr>
          <p:cNvPr id="27" name="Straight Connector 26">
            <a:extLst>
              <a:ext uri="{FF2B5EF4-FFF2-40B4-BE49-F238E27FC236}">
                <a16:creationId xmlns:a16="http://schemas.microsoft.com/office/drawing/2014/main" id="{5877C4EA-BF2D-8C89-92CA-089EE357A628}"/>
              </a:ext>
            </a:extLst>
          </p:cNvPr>
          <p:cNvCxnSpPr>
            <a:cxnSpLocks/>
          </p:cNvCxnSpPr>
          <p:nvPr/>
        </p:nvCxnSpPr>
        <p:spPr>
          <a:xfrm>
            <a:off x="14038253" y="4370771"/>
            <a:ext cx="5849947"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640C9BB0-79C7-7662-D64F-8E3B6D29EC8D}"/>
              </a:ext>
            </a:extLst>
          </p:cNvPr>
          <p:cNvPicPr>
            <a:picLocks noChangeAspect="1"/>
          </p:cNvPicPr>
          <p:nvPr/>
        </p:nvPicPr>
        <p:blipFill rotWithShape="1">
          <a:blip r:embed="rId3"/>
          <a:srcRect t="32873" r="32965"/>
          <a:stretch/>
        </p:blipFill>
        <p:spPr>
          <a:xfrm>
            <a:off x="32826367" y="4593083"/>
            <a:ext cx="10851082" cy="8094524"/>
          </a:xfrm>
          <a:prstGeom prst="rect">
            <a:avLst/>
          </a:prstGeom>
          <a:ln>
            <a:noFill/>
          </a:ln>
          <a:effectLst>
            <a:softEdge rad="112500"/>
          </a:effectLst>
        </p:spPr>
      </p:pic>
      <p:sp>
        <p:nvSpPr>
          <p:cNvPr id="12" name="Rectangle 11">
            <a:extLst>
              <a:ext uri="{FF2B5EF4-FFF2-40B4-BE49-F238E27FC236}">
                <a16:creationId xmlns:a16="http://schemas.microsoft.com/office/drawing/2014/main" id="{37862573-7129-7F42-65A5-170B76778DB0}"/>
              </a:ext>
            </a:extLst>
          </p:cNvPr>
          <p:cNvSpPr/>
          <p:nvPr/>
        </p:nvSpPr>
        <p:spPr>
          <a:xfrm>
            <a:off x="34766090" y="8586490"/>
            <a:ext cx="5895873" cy="3809328"/>
          </a:xfrm>
          <a:prstGeom prst="rect">
            <a:avLst/>
          </a:prstGeom>
          <a:noFill/>
          <a:ln w="92075" cap="flat" cmpd="thinThick">
            <a:solidFill>
              <a:schemeClr val="accent1"/>
            </a:solidFill>
            <a:prstDash val="dash"/>
            <a:miter lim="800000"/>
            <a:extLst>
              <a:ext uri="{C807C97D-BFC1-408E-A445-0C87EB9F89A2}">
                <ask:lineSketchStyleProps xmlns:ask="http://schemas.microsoft.com/office/drawing/2018/sketchyshapes" sd="1219033472">
                  <a:custGeom>
                    <a:avLst/>
                    <a:gdLst>
                      <a:gd name="connsiteX0" fmla="*/ 0 w 7025106"/>
                      <a:gd name="connsiteY0" fmla="*/ 0 h 5285503"/>
                      <a:gd name="connsiteX1" fmla="*/ 568395 w 7025106"/>
                      <a:gd name="connsiteY1" fmla="*/ 0 h 5285503"/>
                      <a:gd name="connsiteX2" fmla="*/ 996288 w 7025106"/>
                      <a:gd name="connsiteY2" fmla="*/ 0 h 5285503"/>
                      <a:gd name="connsiteX3" fmla="*/ 1775436 w 7025106"/>
                      <a:gd name="connsiteY3" fmla="*/ 0 h 5285503"/>
                      <a:gd name="connsiteX4" fmla="*/ 2343831 w 7025106"/>
                      <a:gd name="connsiteY4" fmla="*/ 0 h 5285503"/>
                      <a:gd name="connsiteX5" fmla="*/ 2912226 w 7025106"/>
                      <a:gd name="connsiteY5" fmla="*/ 0 h 5285503"/>
                      <a:gd name="connsiteX6" fmla="*/ 3691374 w 7025106"/>
                      <a:gd name="connsiteY6" fmla="*/ 0 h 5285503"/>
                      <a:gd name="connsiteX7" fmla="*/ 4189518 w 7025106"/>
                      <a:gd name="connsiteY7" fmla="*/ 0 h 5285503"/>
                      <a:gd name="connsiteX8" fmla="*/ 4968666 w 7025106"/>
                      <a:gd name="connsiteY8" fmla="*/ 0 h 5285503"/>
                      <a:gd name="connsiteX9" fmla="*/ 5747814 w 7025106"/>
                      <a:gd name="connsiteY9" fmla="*/ 0 h 5285503"/>
                      <a:gd name="connsiteX10" fmla="*/ 6386460 w 7025106"/>
                      <a:gd name="connsiteY10" fmla="*/ 0 h 5285503"/>
                      <a:gd name="connsiteX11" fmla="*/ 7025106 w 7025106"/>
                      <a:gd name="connsiteY11" fmla="*/ 0 h 5285503"/>
                      <a:gd name="connsiteX12" fmla="*/ 7025106 w 7025106"/>
                      <a:gd name="connsiteY12" fmla="*/ 607833 h 5285503"/>
                      <a:gd name="connsiteX13" fmla="*/ 7025106 w 7025106"/>
                      <a:gd name="connsiteY13" fmla="*/ 1109956 h 5285503"/>
                      <a:gd name="connsiteX14" fmla="*/ 7025106 w 7025106"/>
                      <a:gd name="connsiteY14" fmla="*/ 1770644 h 5285503"/>
                      <a:gd name="connsiteX15" fmla="*/ 7025106 w 7025106"/>
                      <a:gd name="connsiteY15" fmla="*/ 2431331 h 5285503"/>
                      <a:gd name="connsiteX16" fmla="*/ 7025106 w 7025106"/>
                      <a:gd name="connsiteY16" fmla="*/ 3092019 h 5285503"/>
                      <a:gd name="connsiteX17" fmla="*/ 7025106 w 7025106"/>
                      <a:gd name="connsiteY17" fmla="*/ 3805562 h 5285503"/>
                      <a:gd name="connsiteX18" fmla="*/ 7025106 w 7025106"/>
                      <a:gd name="connsiteY18" fmla="*/ 4519105 h 5285503"/>
                      <a:gd name="connsiteX19" fmla="*/ 7025106 w 7025106"/>
                      <a:gd name="connsiteY19" fmla="*/ 5285503 h 5285503"/>
                      <a:gd name="connsiteX20" fmla="*/ 6597213 w 7025106"/>
                      <a:gd name="connsiteY20" fmla="*/ 5285503 h 5285503"/>
                      <a:gd name="connsiteX21" fmla="*/ 5818065 w 7025106"/>
                      <a:gd name="connsiteY21" fmla="*/ 5285503 h 5285503"/>
                      <a:gd name="connsiteX22" fmla="*/ 5179419 w 7025106"/>
                      <a:gd name="connsiteY22" fmla="*/ 5285503 h 5285503"/>
                      <a:gd name="connsiteX23" fmla="*/ 4681275 w 7025106"/>
                      <a:gd name="connsiteY23" fmla="*/ 5285503 h 5285503"/>
                      <a:gd name="connsiteX24" fmla="*/ 4042629 w 7025106"/>
                      <a:gd name="connsiteY24" fmla="*/ 5285503 h 5285503"/>
                      <a:gd name="connsiteX25" fmla="*/ 3614736 w 7025106"/>
                      <a:gd name="connsiteY25" fmla="*/ 5285503 h 5285503"/>
                      <a:gd name="connsiteX26" fmla="*/ 3186844 w 7025106"/>
                      <a:gd name="connsiteY26" fmla="*/ 5285503 h 5285503"/>
                      <a:gd name="connsiteX27" fmla="*/ 2548198 w 7025106"/>
                      <a:gd name="connsiteY27" fmla="*/ 5285503 h 5285503"/>
                      <a:gd name="connsiteX28" fmla="*/ 2050054 w 7025106"/>
                      <a:gd name="connsiteY28" fmla="*/ 5285503 h 5285503"/>
                      <a:gd name="connsiteX29" fmla="*/ 1341157 w 7025106"/>
                      <a:gd name="connsiteY29" fmla="*/ 5285503 h 5285503"/>
                      <a:gd name="connsiteX30" fmla="*/ 843013 w 7025106"/>
                      <a:gd name="connsiteY30" fmla="*/ 5285503 h 5285503"/>
                      <a:gd name="connsiteX31" fmla="*/ 0 w 7025106"/>
                      <a:gd name="connsiteY31" fmla="*/ 5285503 h 5285503"/>
                      <a:gd name="connsiteX32" fmla="*/ 0 w 7025106"/>
                      <a:gd name="connsiteY32" fmla="*/ 4783380 h 5285503"/>
                      <a:gd name="connsiteX33" fmla="*/ 0 w 7025106"/>
                      <a:gd name="connsiteY33" fmla="*/ 4228402 h 5285503"/>
                      <a:gd name="connsiteX34" fmla="*/ 0 w 7025106"/>
                      <a:gd name="connsiteY34" fmla="*/ 3514859 h 5285503"/>
                      <a:gd name="connsiteX35" fmla="*/ 0 w 7025106"/>
                      <a:gd name="connsiteY35" fmla="*/ 2748462 h 5285503"/>
                      <a:gd name="connsiteX36" fmla="*/ 0 w 7025106"/>
                      <a:gd name="connsiteY36" fmla="*/ 2140629 h 5285503"/>
                      <a:gd name="connsiteX37" fmla="*/ 0 w 7025106"/>
                      <a:gd name="connsiteY37" fmla="*/ 1374231 h 5285503"/>
                      <a:gd name="connsiteX38" fmla="*/ 0 w 7025106"/>
                      <a:gd name="connsiteY38" fmla="*/ 819253 h 5285503"/>
                      <a:gd name="connsiteX39" fmla="*/ 0 w 7025106"/>
                      <a:gd name="connsiteY39" fmla="*/ 0 h 528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025106" h="5285503" extrusionOk="0">
                        <a:moveTo>
                          <a:pt x="0" y="0"/>
                        </a:moveTo>
                        <a:cubicBezTo>
                          <a:pt x="171143" y="-9344"/>
                          <a:pt x="400155" y="-7413"/>
                          <a:pt x="568395" y="0"/>
                        </a:cubicBezTo>
                        <a:cubicBezTo>
                          <a:pt x="736636" y="7413"/>
                          <a:pt x="895732" y="8345"/>
                          <a:pt x="996288" y="0"/>
                        </a:cubicBezTo>
                        <a:cubicBezTo>
                          <a:pt x="1096844" y="-8345"/>
                          <a:pt x="1536383" y="17798"/>
                          <a:pt x="1775436" y="0"/>
                        </a:cubicBezTo>
                        <a:cubicBezTo>
                          <a:pt x="2014489" y="-17798"/>
                          <a:pt x="2138964" y="-24433"/>
                          <a:pt x="2343831" y="0"/>
                        </a:cubicBezTo>
                        <a:cubicBezTo>
                          <a:pt x="2548698" y="24433"/>
                          <a:pt x="2764263" y="-9954"/>
                          <a:pt x="2912226" y="0"/>
                        </a:cubicBezTo>
                        <a:cubicBezTo>
                          <a:pt x="3060189" y="9954"/>
                          <a:pt x="3372042" y="23453"/>
                          <a:pt x="3691374" y="0"/>
                        </a:cubicBezTo>
                        <a:cubicBezTo>
                          <a:pt x="4010706" y="-23453"/>
                          <a:pt x="3993184" y="-20138"/>
                          <a:pt x="4189518" y="0"/>
                        </a:cubicBezTo>
                        <a:cubicBezTo>
                          <a:pt x="4385852" y="20138"/>
                          <a:pt x="4791686" y="-4001"/>
                          <a:pt x="4968666" y="0"/>
                        </a:cubicBezTo>
                        <a:cubicBezTo>
                          <a:pt x="5145646" y="4001"/>
                          <a:pt x="5384674" y="31479"/>
                          <a:pt x="5747814" y="0"/>
                        </a:cubicBezTo>
                        <a:cubicBezTo>
                          <a:pt x="6110954" y="-31479"/>
                          <a:pt x="6100669" y="-27103"/>
                          <a:pt x="6386460" y="0"/>
                        </a:cubicBezTo>
                        <a:cubicBezTo>
                          <a:pt x="6672251" y="27103"/>
                          <a:pt x="6745292" y="-16606"/>
                          <a:pt x="7025106" y="0"/>
                        </a:cubicBezTo>
                        <a:cubicBezTo>
                          <a:pt x="7018085" y="266724"/>
                          <a:pt x="7006744" y="351068"/>
                          <a:pt x="7025106" y="607833"/>
                        </a:cubicBezTo>
                        <a:cubicBezTo>
                          <a:pt x="7043468" y="864598"/>
                          <a:pt x="7040119" y="939371"/>
                          <a:pt x="7025106" y="1109956"/>
                        </a:cubicBezTo>
                        <a:cubicBezTo>
                          <a:pt x="7010093" y="1280541"/>
                          <a:pt x="6998930" y="1507176"/>
                          <a:pt x="7025106" y="1770644"/>
                        </a:cubicBezTo>
                        <a:cubicBezTo>
                          <a:pt x="7051282" y="2034112"/>
                          <a:pt x="7029896" y="2129341"/>
                          <a:pt x="7025106" y="2431331"/>
                        </a:cubicBezTo>
                        <a:cubicBezTo>
                          <a:pt x="7020316" y="2733321"/>
                          <a:pt x="7033613" y="2800920"/>
                          <a:pt x="7025106" y="3092019"/>
                        </a:cubicBezTo>
                        <a:cubicBezTo>
                          <a:pt x="7016599" y="3383118"/>
                          <a:pt x="7007961" y="3610933"/>
                          <a:pt x="7025106" y="3805562"/>
                        </a:cubicBezTo>
                        <a:cubicBezTo>
                          <a:pt x="7042251" y="4000191"/>
                          <a:pt x="6990258" y="4249147"/>
                          <a:pt x="7025106" y="4519105"/>
                        </a:cubicBezTo>
                        <a:cubicBezTo>
                          <a:pt x="7059954" y="4789063"/>
                          <a:pt x="7057277" y="4955815"/>
                          <a:pt x="7025106" y="5285503"/>
                        </a:cubicBezTo>
                        <a:cubicBezTo>
                          <a:pt x="6861249" y="5296859"/>
                          <a:pt x="6711073" y="5306865"/>
                          <a:pt x="6597213" y="5285503"/>
                        </a:cubicBezTo>
                        <a:cubicBezTo>
                          <a:pt x="6483353" y="5264141"/>
                          <a:pt x="6024118" y="5322756"/>
                          <a:pt x="5818065" y="5285503"/>
                        </a:cubicBezTo>
                        <a:cubicBezTo>
                          <a:pt x="5612012" y="5248250"/>
                          <a:pt x="5389879" y="5284287"/>
                          <a:pt x="5179419" y="5285503"/>
                        </a:cubicBezTo>
                        <a:cubicBezTo>
                          <a:pt x="4968959" y="5286719"/>
                          <a:pt x="4817050" y="5287236"/>
                          <a:pt x="4681275" y="5285503"/>
                        </a:cubicBezTo>
                        <a:cubicBezTo>
                          <a:pt x="4545500" y="5283770"/>
                          <a:pt x="4348636" y="5313554"/>
                          <a:pt x="4042629" y="5285503"/>
                        </a:cubicBezTo>
                        <a:cubicBezTo>
                          <a:pt x="3736622" y="5257452"/>
                          <a:pt x="3802109" y="5302510"/>
                          <a:pt x="3614736" y="5285503"/>
                        </a:cubicBezTo>
                        <a:cubicBezTo>
                          <a:pt x="3427363" y="5268496"/>
                          <a:pt x="3326918" y="5287550"/>
                          <a:pt x="3186844" y="5285503"/>
                        </a:cubicBezTo>
                        <a:cubicBezTo>
                          <a:pt x="3046770" y="5283456"/>
                          <a:pt x="2779785" y="5267135"/>
                          <a:pt x="2548198" y="5285503"/>
                        </a:cubicBezTo>
                        <a:cubicBezTo>
                          <a:pt x="2316611" y="5303871"/>
                          <a:pt x="2266082" y="5290285"/>
                          <a:pt x="2050054" y="5285503"/>
                        </a:cubicBezTo>
                        <a:cubicBezTo>
                          <a:pt x="1834026" y="5280721"/>
                          <a:pt x="1589403" y="5282613"/>
                          <a:pt x="1341157" y="5285503"/>
                        </a:cubicBezTo>
                        <a:cubicBezTo>
                          <a:pt x="1092911" y="5288393"/>
                          <a:pt x="1010859" y="5286330"/>
                          <a:pt x="843013" y="5285503"/>
                        </a:cubicBezTo>
                        <a:cubicBezTo>
                          <a:pt x="675167" y="5284676"/>
                          <a:pt x="384991" y="5278281"/>
                          <a:pt x="0" y="5285503"/>
                        </a:cubicBezTo>
                        <a:cubicBezTo>
                          <a:pt x="12860" y="5136159"/>
                          <a:pt x="-13123" y="4931030"/>
                          <a:pt x="0" y="4783380"/>
                        </a:cubicBezTo>
                        <a:cubicBezTo>
                          <a:pt x="13123" y="4635730"/>
                          <a:pt x="13706" y="4501850"/>
                          <a:pt x="0" y="4228402"/>
                        </a:cubicBezTo>
                        <a:cubicBezTo>
                          <a:pt x="-13706" y="3954954"/>
                          <a:pt x="35278" y="3855153"/>
                          <a:pt x="0" y="3514859"/>
                        </a:cubicBezTo>
                        <a:cubicBezTo>
                          <a:pt x="-35278" y="3174565"/>
                          <a:pt x="-19614" y="3094713"/>
                          <a:pt x="0" y="2748462"/>
                        </a:cubicBezTo>
                        <a:cubicBezTo>
                          <a:pt x="19614" y="2402211"/>
                          <a:pt x="23180" y="2305902"/>
                          <a:pt x="0" y="2140629"/>
                        </a:cubicBezTo>
                        <a:cubicBezTo>
                          <a:pt x="-23180" y="1975356"/>
                          <a:pt x="-6694" y="1640189"/>
                          <a:pt x="0" y="1374231"/>
                        </a:cubicBezTo>
                        <a:cubicBezTo>
                          <a:pt x="6694" y="1108273"/>
                          <a:pt x="-1731" y="1070949"/>
                          <a:pt x="0" y="819253"/>
                        </a:cubicBezTo>
                        <a:cubicBezTo>
                          <a:pt x="1731" y="567557"/>
                          <a:pt x="8445" y="37587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DDE580ED-81B1-5908-9A13-7F79DEAD1750}"/>
              </a:ext>
            </a:extLst>
          </p:cNvPr>
          <p:cNvSpPr txBox="1"/>
          <p:nvPr/>
        </p:nvSpPr>
        <p:spPr>
          <a:xfrm>
            <a:off x="23226576" y="5054748"/>
            <a:ext cx="7841535" cy="7632859"/>
          </a:xfrm>
          <a:prstGeom prst="rect">
            <a:avLst/>
          </a:prstGeom>
          <a:noFill/>
        </p:spPr>
        <p:txBody>
          <a:bodyPr wrap="square">
            <a:spAutoFit/>
          </a:bodyPr>
          <a:lstStyle/>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Files</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Lines of Code</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Source Lines of Code</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Change Count</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Number of Findings</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Number of Findings (Red)</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Number of Findings (Yellow)</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Findings Density</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Findings Density (Red)</a:t>
            </a:r>
          </a:p>
          <a:p>
            <a:pPr marL="360000" indent="-648000">
              <a:spcBef>
                <a:spcPts val="600"/>
              </a:spcBef>
              <a:spcAft>
                <a:spcPts val="600"/>
              </a:spcAft>
              <a:buFont typeface="Wingdings" panose="05000000000000000000" pitchFamily="2" charset="2"/>
              <a:buChar char="ü"/>
            </a:pPr>
            <a:r>
              <a:rPr lang="en-IN" sz="4000" dirty="0">
                <a:solidFill>
                  <a:schemeClr val="accent1"/>
                </a:solidFill>
                <a:latin typeface="Cambria" panose="02040503050406030204" pitchFamily="18" charset="0"/>
                <a:ea typeface="Cambria" panose="02040503050406030204" pitchFamily="18" charset="0"/>
              </a:rPr>
              <a:t>Findings Density (Yellow)</a:t>
            </a:r>
          </a:p>
        </p:txBody>
      </p:sp>
      <p:cxnSp>
        <p:nvCxnSpPr>
          <p:cNvPr id="33" name="Straight Connector 32">
            <a:extLst>
              <a:ext uri="{FF2B5EF4-FFF2-40B4-BE49-F238E27FC236}">
                <a16:creationId xmlns:a16="http://schemas.microsoft.com/office/drawing/2014/main" id="{1BB8C1C7-BF16-751C-26DE-0DD647B5A3C7}"/>
              </a:ext>
            </a:extLst>
          </p:cNvPr>
          <p:cNvCxnSpPr>
            <a:cxnSpLocks/>
          </p:cNvCxnSpPr>
          <p:nvPr/>
        </p:nvCxnSpPr>
        <p:spPr>
          <a:xfrm>
            <a:off x="24886467" y="4370771"/>
            <a:ext cx="5849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905E7F-7C52-B71E-598B-7889B1AFE875}"/>
              </a:ext>
            </a:extLst>
          </p:cNvPr>
          <p:cNvCxnSpPr>
            <a:cxnSpLocks/>
          </p:cNvCxnSpPr>
          <p:nvPr/>
        </p:nvCxnSpPr>
        <p:spPr>
          <a:xfrm>
            <a:off x="35665054" y="4498116"/>
            <a:ext cx="5849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E128D9-31E6-C917-5B14-63180B471449}"/>
              </a:ext>
            </a:extLst>
          </p:cNvPr>
          <p:cNvCxnSpPr>
            <a:cxnSpLocks/>
          </p:cNvCxnSpPr>
          <p:nvPr/>
        </p:nvCxnSpPr>
        <p:spPr>
          <a:xfrm>
            <a:off x="11144250" y="4049486"/>
            <a:ext cx="0" cy="834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B21391-D12A-E377-C504-EB5096834201}"/>
              </a:ext>
            </a:extLst>
          </p:cNvPr>
          <p:cNvCxnSpPr>
            <a:cxnSpLocks/>
          </p:cNvCxnSpPr>
          <p:nvPr/>
        </p:nvCxnSpPr>
        <p:spPr>
          <a:xfrm>
            <a:off x="22377400" y="4049486"/>
            <a:ext cx="0" cy="834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D130C4-1200-F402-9A34-8B9F0DBCD022}"/>
              </a:ext>
            </a:extLst>
          </p:cNvPr>
          <p:cNvCxnSpPr>
            <a:cxnSpLocks/>
          </p:cNvCxnSpPr>
          <p:nvPr/>
        </p:nvCxnSpPr>
        <p:spPr>
          <a:xfrm>
            <a:off x="32746950" y="4049486"/>
            <a:ext cx="0" cy="8346332"/>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7C3530D-4311-DDA4-203A-E15CE71F0DF2}"/>
              </a:ext>
            </a:extLst>
          </p:cNvPr>
          <p:cNvPicPr>
            <a:picLocks noChangeAspect="1"/>
          </p:cNvPicPr>
          <p:nvPr/>
        </p:nvPicPr>
        <p:blipFill>
          <a:blip r:embed="rId4"/>
          <a:stretch>
            <a:fillRect/>
          </a:stretch>
        </p:blipFill>
        <p:spPr>
          <a:xfrm>
            <a:off x="6565325" y="17707254"/>
            <a:ext cx="5038425" cy="3368802"/>
          </a:xfrm>
          <a:prstGeom prst="rect">
            <a:avLst/>
          </a:prstGeom>
        </p:spPr>
      </p:pic>
      <p:pic>
        <p:nvPicPr>
          <p:cNvPr id="30" name="Picture 29">
            <a:extLst>
              <a:ext uri="{FF2B5EF4-FFF2-40B4-BE49-F238E27FC236}">
                <a16:creationId xmlns:a16="http://schemas.microsoft.com/office/drawing/2014/main" id="{63521004-901F-BCF1-06B4-0F66DA4D87E2}"/>
              </a:ext>
            </a:extLst>
          </p:cNvPr>
          <p:cNvPicPr>
            <a:picLocks noChangeAspect="1"/>
          </p:cNvPicPr>
          <p:nvPr/>
        </p:nvPicPr>
        <p:blipFill>
          <a:blip r:embed="rId5"/>
          <a:stretch>
            <a:fillRect/>
          </a:stretch>
        </p:blipFill>
        <p:spPr>
          <a:xfrm>
            <a:off x="6433024" y="13653286"/>
            <a:ext cx="5026328" cy="3569422"/>
          </a:xfrm>
          <a:prstGeom prst="rect">
            <a:avLst/>
          </a:prstGeom>
        </p:spPr>
      </p:pic>
      <p:pic>
        <p:nvPicPr>
          <p:cNvPr id="36" name="Picture 35">
            <a:extLst>
              <a:ext uri="{FF2B5EF4-FFF2-40B4-BE49-F238E27FC236}">
                <a16:creationId xmlns:a16="http://schemas.microsoft.com/office/drawing/2014/main" id="{87977CC8-B90F-E963-F878-956554CED37A}"/>
              </a:ext>
            </a:extLst>
          </p:cNvPr>
          <p:cNvPicPr>
            <a:picLocks noChangeAspect="1"/>
          </p:cNvPicPr>
          <p:nvPr/>
        </p:nvPicPr>
        <p:blipFill>
          <a:blip r:embed="rId6"/>
          <a:stretch>
            <a:fillRect/>
          </a:stretch>
        </p:blipFill>
        <p:spPr>
          <a:xfrm>
            <a:off x="11911165" y="13768096"/>
            <a:ext cx="3622609" cy="3339802"/>
          </a:xfrm>
          <a:prstGeom prst="rect">
            <a:avLst/>
          </a:prstGeom>
        </p:spPr>
      </p:pic>
      <p:pic>
        <p:nvPicPr>
          <p:cNvPr id="40" name="Picture 39">
            <a:extLst>
              <a:ext uri="{FF2B5EF4-FFF2-40B4-BE49-F238E27FC236}">
                <a16:creationId xmlns:a16="http://schemas.microsoft.com/office/drawing/2014/main" id="{73C9E1E5-B8D4-C24C-FB95-1D6960557CA1}"/>
              </a:ext>
            </a:extLst>
          </p:cNvPr>
          <p:cNvPicPr>
            <a:picLocks noChangeAspect="1"/>
          </p:cNvPicPr>
          <p:nvPr/>
        </p:nvPicPr>
        <p:blipFill>
          <a:blip r:embed="rId7"/>
          <a:stretch>
            <a:fillRect/>
          </a:stretch>
        </p:blipFill>
        <p:spPr>
          <a:xfrm>
            <a:off x="11911165" y="17537978"/>
            <a:ext cx="3655267" cy="3520992"/>
          </a:xfrm>
          <a:prstGeom prst="rect">
            <a:avLst/>
          </a:prstGeom>
        </p:spPr>
      </p:pic>
      <p:pic>
        <p:nvPicPr>
          <p:cNvPr id="42" name="Picture 41">
            <a:extLst>
              <a:ext uri="{FF2B5EF4-FFF2-40B4-BE49-F238E27FC236}">
                <a16:creationId xmlns:a16="http://schemas.microsoft.com/office/drawing/2014/main" id="{0A9A363B-AE95-8F35-E69B-E4304EA86DE6}"/>
              </a:ext>
            </a:extLst>
          </p:cNvPr>
          <p:cNvPicPr>
            <a:picLocks noChangeAspect="1"/>
          </p:cNvPicPr>
          <p:nvPr/>
        </p:nvPicPr>
        <p:blipFill>
          <a:blip r:embed="rId8"/>
          <a:stretch>
            <a:fillRect/>
          </a:stretch>
        </p:blipFill>
        <p:spPr>
          <a:xfrm>
            <a:off x="22421426" y="13677457"/>
            <a:ext cx="4675961" cy="3339802"/>
          </a:xfrm>
          <a:prstGeom prst="rect">
            <a:avLst/>
          </a:prstGeom>
        </p:spPr>
      </p:pic>
      <p:pic>
        <p:nvPicPr>
          <p:cNvPr id="50" name="Picture 49">
            <a:extLst>
              <a:ext uri="{FF2B5EF4-FFF2-40B4-BE49-F238E27FC236}">
                <a16:creationId xmlns:a16="http://schemas.microsoft.com/office/drawing/2014/main" id="{3151EA41-6528-20FE-568E-9DB1BE975CE9}"/>
              </a:ext>
            </a:extLst>
          </p:cNvPr>
          <p:cNvPicPr>
            <a:picLocks noChangeAspect="1"/>
          </p:cNvPicPr>
          <p:nvPr/>
        </p:nvPicPr>
        <p:blipFill>
          <a:blip r:embed="rId9"/>
          <a:stretch>
            <a:fillRect/>
          </a:stretch>
        </p:blipFill>
        <p:spPr>
          <a:xfrm>
            <a:off x="22456440" y="17631159"/>
            <a:ext cx="4607685" cy="3334629"/>
          </a:xfrm>
          <a:prstGeom prst="rect">
            <a:avLst/>
          </a:prstGeom>
        </p:spPr>
      </p:pic>
      <p:pic>
        <p:nvPicPr>
          <p:cNvPr id="55" name="Picture 54">
            <a:extLst>
              <a:ext uri="{FF2B5EF4-FFF2-40B4-BE49-F238E27FC236}">
                <a16:creationId xmlns:a16="http://schemas.microsoft.com/office/drawing/2014/main" id="{45D56353-3109-01BD-92A5-7D338FD9C412}"/>
              </a:ext>
            </a:extLst>
          </p:cNvPr>
          <p:cNvPicPr>
            <a:picLocks noChangeAspect="1"/>
          </p:cNvPicPr>
          <p:nvPr/>
        </p:nvPicPr>
        <p:blipFill>
          <a:blip r:embed="rId10"/>
          <a:stretch>
            <a:fillRect/>
          </a:stretch>
        </p:blipFill>
        <p:spPr>
          <a:xfrm>
            <a:off x="15873847" y="17724341"/>
            <a:ext cx="6011954" cy="3334629"/>
          </a:xfrm>
          <a:prstGeom prst="rect">
            <a:avLst/>
          </a:prstGeom>
        </p:spPr>
      </p:pic>
      <p:pic>
        <p:nvPicPr>
          <p:cNvPr id="57" name="Picture 56">
            <a:extLst>
              <a:ext uri="{FF2B5EF4-FFF2-40B4-BE49-F238E27FC236}">
                <a16:creationId xmlns:a16="http://schemas.microsoft.com/office/drawing/2014/main" id="{9BD7B2B1-B608-568E-F308-702F02BC4F2F}"/>
              </a:ext>
            </a:extLst>
          </p:cNvPr>
          <p:cNvPicPr>
            <a:picLocks noChangeAspect="1"/>
          </p:cNvPicPr>
          <p:nvPr/>
        </p:nvPicPr>
        <p:blipFill>
          <a:blip r:embed="rId11"/>
          <a:stretch>
            <a:fillRect/>
          </a:stretch>
        </p:blipFill>
        <p:spPr>
          <a:xfrm>
            <a:off x="16058365" y="13653473"/>
            <a:ext cx="5642918" cy="3792169"/>
          </a:xfrm>
          <a:prstGeom prst="rect">
            <a:avLst/>
          </a:prstGeom>
        </p:spPr>
      </p:pic>
      <p:pic>
        <p:nvPicPr>
          <p:cNvPr id="63" name="Picture 62">
            <a:extLst>
              <a:ext uri="{FF2B5EF4-FFF2-40B4-BE49-F238E27FC236}">
                <a16:creationId xmlns:a16="http://schemas.microsoft.com/office/drawing/2014/main" id="{C92B20B3-BC55-A259-A2C4-C4814EC64861}"/>
              </a:ext>
            </a:extLst>
          </p:cNvPr>
          <p:cNvPicPr>
            <a:picLocks noChangeAspect="1"/>
          </p:cNvPicPr>
          <p:nvPr/>
        </p:nvPicPr>
        <p:blipFill rotWithShape="1">
          <a:blip r:embed="rId12"/>
          <a:srcRect l="77124" t="8712"/>
          <a:stretch/>
        </p:blipFill>
        <p:spPr>
          <a:xfrm>
            <a:off x="37698291" y="13644977"/>
            <a:ext cx="5213806" cy="7288331"/>
          </a:xfrm>
          <a:prstGeom prst="rect">
            <a:avLst/>
          </a:prstGeom>
        </p:spPr>
      </p:pic>
      <p:pic>
        <p:nvPicPr>
          <p:cNvPr id="65" name="Picture 64">
            <a:extLst>
              <a:ext uri="{FF2B5EF4-FFF2-40B4-BE49-F238E27FC236}">
                <a16:creationId xmlns:a16="http://schemas.microsoft.com/office/drawing/2014/main" id="{378E460C-9FFE-0605-3493-A8D6942C3C9A}"/>
              </a:ext>
            </a:extLst>
          </p:cNvPr>
          <p:cNvPicPr>
            <a:picLocks noChangeAspect="1"/>
          </p:cNvPicPr>
          <p:nvPr/>
        </p:nvPicPr>
        <p:blipFill rotWithShape="1">
          <a:blip r:embed="rId13"/>
          <a:srcRect l="77616" t="8112"/>
          <a:stretch/>
        </p:blipFill>
        <p:spPr>
          <a:xfrm>
            <a:off x="32156540" y="13653286"/>
            <a:ext cx="5076423" cy="7275258"/>
          </a:xfrm>
          <a:prstGeom prst="rect">
            <a:avLst/>
          </a:prstGeom>
        </p:spPr>
      </p:pic>
      <p:pic>
        <p:nvPicPr>
          <p:cNvPr id="66" name="Picture 65">
            <a:extLst>
              <a:ext uri="{FF2B5EF4-FFF2-40B4-BE49-F238E27FC236}">
                <a16:creationId xmlns:a16="http://schemas.microsoft.com/office/drawing/2014/main" id="{0DC733AC-9C12-3F4F-1162-93869E0D5BE0}"/>
              </a:ext>
            </a:extLst>
          </p:cNvPr>
          <p:cNvPicPr>
            <a:picLocks noChangeAspect="1"/>
          </p:cNvPicPr>
          <p:nvPr/>
        </p:nvPicPr>
        <p:blipFill rotWithShape="1">
          <a:blip r:embed="rId12"/>
          <a:srcRect t="8937" r="79567"/>
          <a:stretch/>
        </p:blipFill>
        <p:spPr>
          <a:xfrm>
            <a:off x="27668026" y="13585079"/>
            <a:ext cx="4072588" cy="7380708"/>
          </a:xfrm>
          <a:prstGeom prst="rect">
            <a:avLst/>
          </a:prstGeom>
        </p:spPr>
      </p:pic>
      <p:cxnSp>
        <p:nvCxnSpPr>
          <p:cNvPr id="67" name="Straight Connector 66">
            <a:extLst>
              <a:ext uri="{FF2B5EF4-FFF2-40B4-BE49-F238E27FC236}">
                <a16:creationId xmlns:a16="http://schemas.microsoft.com/office/drawing/2014/main" id="{1E8C45CE-5EC4-E6B3-A43B-E32E4C8F1089}"/>
              </a:ext>
            </a:extLst>
          </p:cNvPr>
          <p:cNvCxnSpPr>
            <a:cxnSpLocks/>
          </p:cNvCxnSpPr>
          <p:nvPr/>
        </p:nvCxnSpPr>
        <p:spPr>
          <a:xfrm flipH="1" flipV="1">
            <a:off x="392497" y="13324518"/>
            <a:ext cx="42617571" cy="202819"/>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17">
            <a:extLst>
              <a:ext uri="{FF2B5EF4-FFF2-40B4-BE49-F238E27FC236}">
                <a16:creationId xmlns:a16="http://schemas.microsoft.com/office/drawing/2014/main" id="{33B216C1-B358-8C39-8153-C478C3E0C56F}"/>
              </a:ext>
            </a:extLst>
          </p:cNvPr>
          <p:cNvSpPr txBox="1"/>
          <p:nvPr/>
        </p:nvSpPr>
        <p:spPr>
          <a:xfrm>
            <a:off x="392497" y="18944530"/>
            <a:ext cx="566385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After Refactoring </a:t>
            </a:r>
          </a:p>
        </p:txBody>
      </p:sp>
      <p:sp>
        <p:nvSpPr>
          <p:cNvPr id="43" name="TextBox 17">
            <a:extLst>
              <a:ext uri="{FF2B5EF4-FFF2-40B4-BE49-F238E27FC236}">
                <a16:creationId xmlns:a16="http://schemas.microsoft.com/office/drawing/2014/main" id="{41469BE6-A6D5-7D66-8366-0D7A0B1EF068}"/>
              </a:ext>
            </a:extLst>
          </p:cNvPr>
          <p:cNvSpPr txBox="1"/>
          <p:nvPr/>
        </p:nvSpPr>
        <p:spPr>
          <a:xfrm>
            <a:off x="506873" y="15084054"/>
            <a:ext cx="566385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Before Refactoring</a:t>
            </a:r>
          </a:p>
        </p:txBody>
      </p:sp>
      <p:cxnSp>
        <p:nvCxnSpPr>
          <p:cNvPr id="49" name="Straight Connector 48">
            <a:extLst>
              <a:ext uri="{FF2B5EF4-FFF2-40B4-BE49-F238E27FC236}">
                <a16:creationId xmlns:a16="http://schemas.microsoft.com/office/drawing/2014/main" id="{57F763C1-CA02-8B5F-1409-67BC1E1D8AC7}"/>
              </a:ext>
            </a:extLst>
          </p:cNvPr>
          <p:cNvCxnSpPr>
            <a:cxnSpLocks/>
          </p:cNvCxnSpPr>
          <p:nvPr/>
        </p:nvCxnSpPr>
        <p:spPr>
          <a:xfrm flipH="1" flipV="1">
            <a:off x="64881" y="17392942"/>
            <a:ext cx="27082462" cy="527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17">
            <a:extLst>
              <a:ext uri="{FF2B5EF4-FFF2-40B4-BE49-F238E27FC236}">
                <a16:creationId xmlns:a16="http://schemas.microsoft.com/office/drawing/2014/main" id="{F977D2D3-D518-B148-8290-9CE545FBA1D4}"/>
              </a:ext>
            </a:extLst>
          </p:cNvPr>
          <p:cNvSpPr txBox="1"/>
          <p:nvPr/>
        </p:nvSpPr>
        <p:spPr>
          <a:xfrm>
            <a:off x="31862823" y="12718041"/>
            <a:ext cx="566385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Before Refactoring</a:t>
            </a:r>
          </a:p>
        </p:txBody>
      </p:sp>
      <p:sp>
        <p:nvSpPr>
          <p:cNvPr id="53" name="TextBox 17">
            <a:extLst>
              <a:ext uri="{FF2B5EF4-FFF2-40B4-BE49-F238E27FC236}">
                <a16:creationId xmlns:a16="http://schemas.microsoft.com/office/drawing/2014/main" id="{245E9DA7-A185-3BDB-3390-166041D187DA}"/>
              </a:ext>
            </a:extLst>
          </p:cNvPr>
          <p:cNvSpPr txBox="1"/>
          <p:nvPr/>
        </p:nvSpPr>
        <p:spPr>
          <a:xfrm>
            <a:off x="37104250" y="12827566"/>
            <a:ext cx="566385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After Refactoring </a:t>
            </a:r>
          </a:p>
        </p:txBody>
      </p:sp>
      <p:sp>
        <p:nvSpPr>
          <p:cNvPr id="54" name="TextBox 17">
            <a:extLst>
              <a:ext uri="{FF2B5EF4-FFF2-40B4-BE49-F238E27FC236}">
                <a16:creationId xmlns:a16="http://schemas.microsoft.com/office/drawing/2014/main" id="{C0875648-3B68-24C9-118F-42BF91A6664D}"/>
              </a:ext>
            </a:extLst>
          </p:cNvPr>
          <p:cNvSpPr txBox="1"/>
          <p:nvPr/>
        </p:nvSpPr>
        <p:spPr>
          <a:xfrm>
            <a:off x="26872392" y="12750787"/>
            <a:ext cx="566385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dirty="0">
                <a:solidFill>
                  <a:schemeClr val="accent1"/>
                </a:solidFill>
                <a:latin typeface="Cambria" panose="02040503050406030204" pitchFamily="18" charset="0"/>
                <a:ea typeface="Cambria" panose="02040503050406030204" pitchFamily="18" charset="0"/>
              </a:rPr>
              <a:t>Software Metrics</a:t>
            </a:r>
          </a:p>
        </p:txBody>
      </p:sp>
    </p:spTree>
    <p:extLst>
      <p:ext uri="{BB962C8B-B14F-4D97-AF65-F5344CB8AC3E}">
        <p14:creationId xmlns:p14="http://schemas.microsoft.com/office/powerpoint/2010/main" val="394315799"/>
      </p:ext>
    </p:extLst>
  </p:cSld>
  <p:clrMapOvr>
    <a:masterClrMapping/>
  </p:clrMapOvr>
</p:sld>
</file>

<file path=ppt/theme/theme1.xml><?xml version="1.0" encoding="utf-8"?>
<a:theme xmlns:a="http://schemas.openxmlformats.org/drawingml/2006/main" name="48x96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1529</TotalTime>
  <Words>187</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Cambria</vt:lpstr>
      <vt:lpstr>Times New Roman</vt:lpstr>
      <vt:lpstr>Trebuchet MS</vt:lpstr>
      <vt:lpstr>Wingdings</vt:lpstr>
      <vt:lpstr>48x96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 </dc:subject>
  <dc:creator>PosterPresentations.com </dc:creator>
  <cp:keywords>48x96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Manimaran Palani</cp:lastModifiedBy>
  <cp:revision>49</cp:revision>
  <dcterms:created xsi:type="dcterms:W3CDTF">2012-02-09T21:25:37Z</dcterms:created>
  <dcterms:modified xsi:type="dcterms:W3CDTF">2022-07-27T22:43:53Z</dcterms:modified>
  <cp:category>Research poster templates </cp:category>
</cp:coreProperties>
</file>