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MEGALAI Y" userId="3a8821e2f1c9b6e3" providerId="LiveId" clId="{BD0FCDD8-1D97-4DCE-B38A-F38CA9B86782}"/>
    <pc:docChg chg="modSld">
      <pc:chgData name="MANIMEGALAI Y" userId="3a8821e2f1c9b6e3" providerId="LiveId" clId="{BD0FCDD8-1D97-4DCE-B38A-F38CA9B86782}" dt="2024-09-06T03:59:21.451" v="8" actId="20577"/>
      <pc:docMkLst>
        <pc:docMk/>
      </pc:docMkLst>
      <pc:sldChg chg="modSp mod">
        <pc:chgData name="MANIMEGALAI Y" userId="3a8821e2f1c9b6e3" providerId="LiveId" clId="{BD0FCDD8-1D97-4DCE-B38A-F38CA9B86782}" dt="2024-09-06T03:59:21.451" v="8" actId="20577"/>
        <pc:sldMkLst>
          <pc:docMk/>
          <pc:sldMk cId="0" sldId="256"/>
        </pc:sldMkLst>
        <pc:spChg chg="mod">
          <ac:chgData name="MANIMEGALAI Y" userId="3a8821e2f1c9b6e3" providerId="LiveId" clId="{BD0FCDD8-1D97-4DCE-B38A-F38CA9B86782}" dt="2024-09-06T03:59:21.451" v="8" actId="20577"/>
          <ac:spMkLst>
            <pc:docMk/>
            <pc:sldMk cId="0" sldId="256"/>
            <ac:spMk id="91"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JAMUNA%20RANI\Desktop\Naan%20Mudhalvan%20chart%20SUB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chart SUBA.xlsx]Sheet3!PivotTable1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Current</a:t>
            </a:r>
            <a:r>
              <a:rPr lang="en-IN" baseline="0"/>
              <a:t> Employee Rating</a:t>
            </a:r>
            <a:endParaRPr lang="en-IN"/>
          </a:p>
        </c:rich>
      </c:tx>
      <c:overlay val="0"/>
      <c:spPr>
        <a:noFill/>
        <a:ln>
          <a:noFill/>
        </a:ln>
        <a:effectLst/>
      </c:spPr>
    </c:title>
    <c:autoTitleDeleted val="0"/>
    <c:pivotFmts>
      <c:pivotFmt>
        <c:idx val="0"/>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delete val="1"/>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Sheet3!$B$3:$B$4</c:f>
              <c:strCache>
                <c:ptCount val="1"/>
                <c:pt idx="0">
                  <c:v>1</c:v>
                </c:pt>
              </c:strCache>
            </c:strRef>
          </c:tx>
          <c:spPr>
            <a:solidFill>
              <a:schemeClr val="accent1"/>
            </a:solidFill>
            <a:ln>
              <a:noFill/>
            </a:ln>
            <a:effectLst/>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extLst>
            <c:ext xmlns:c16="http://schemas.microsoft.com/office/drawing/2014/chart" uri="{C3380CC4-5D6E-409C-BE32-E72D297353CC}">
              <c16:uniqueId val="{00000000-F8E3-4199-BE7E-743A6ECE30AC}"/>
            </c:ext>
          </c:extLst>
        </c:ser>
        <c:ser>
          <c:idx val="1"/>
          <c:order val="1"/>
          <c:tx>
            <c:strRef>
              <c:f>Sheet3!$C$3:$C$4</c:f>
              <c:strCache>
                <c:ptCount val="1"/>
                <c:pt idx="0">
                  <c:v>2</c:v>
                </c:pt>
              </c:strCache>
            </c:strRef>
          </c:tx>
          <c:spPr>
            <a:solidFill>
              <a:schemeClr val="accent2"/>
            </a:solidFill>
            <a:ln>
              <a:noFill/>
            </a:ln>
            <a:effectLst/>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extLst>
            <c:ext xmlns:c16="http://schemas.microsoft.com/office/drawing/2014/chart" uri="{C3380CC4-5D6E-409C-BE32-E72D297353CC}">
              <c16:uniqueId val="{00000001-F8E3-4199-BE7E-743A6ECE30AC}"/>
            </c:ext>
          </c:extLst>
        </c:ser>
        <c:ser>
          <c:idx val="2"/>
          <c:order val="2"/>
          <c:tx>
            <c:strRef>
              <c:f>Sheet3!$D$3:$D$4</c:f>
              <c:strCache>
                <c:ptCount val="1"/>
                <c:pt idx="0">
                  <c:v>3</c:v>
                </c:pt>
              </c:strCache>
            </c:strRef>
          </c:tx>
          <c:spPr>
            <a:solidFill>
              <a:schemeClr val="accent3"/>
            </a:solidFill>
            <a:ln>
              <a:noFill/>
            </a:ln>
            <a:effectLst/>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F8E3-4199-BE7E-743A6ECE30AC}"/>
            </c:ext>
          </c:extLst>
        </c:ser>
        <c:ser>
          <c:idx val="3"/>
          <c:order val="3"/>
          <c:tx>
            <c:strRef>
              <c:f>Sheet3!$E$3:$E$4</c:f>
              <c:strCache>
                <c:ptCount val="1"/>
                <c:pt idx="0">
                  <c:v>4</c:v>
                </c:pt>
              </c:strCache>
            </c:strRef>
          </c:tx>
          <c:spPr>
            <a:solidFill>
              <a:schemeClr val="accent4"/>
            </a:solidFill>
            <a:ln>
              <a:noFill/>
            </a:ln>
            <a:effectLst/>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3-F8E3-4199-BE7E-743A6ECE30AC}"/>
            </c:ext>
          </c:extLst>
        </c:ser>
        <c:ser>
          <c:idx val="4"/>
          <c:order val="4"/>
          <c:tx>
            <c:strRef>
              <c:f>Sheet3!$F$3:$F$4</c:f>
              <c:strCache>
                <c:ptCount val="1"/>
                <c:pt idx="0">
                  <c:v>5</c:v>
                </c:pt>
              </c:strCache>
            </c:strRef>
          </c:tx>
          <c:spPr>
            <a:solidFill>
              <a:schemeClr val="accent5"/>
            </a:solidFill>
            <a:ln>
              <a:noFill/>
            </a:ln>
            <a:effectLst/>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Sheet3!$F$5:$F$15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F8E3-4199-BE7E-743A6ECE30AC}"/>
            </c:ext>
          </c:extLst>
        </c:ser>
        <c:dLbls>
          <c:showLegendKey val="0"/>
          <c:showVal val="0"/>
          <c:showCatName val="0"/>
          <c:showSerName val="0"/>
          <c:showPercent val="0"/>
          <c:showBubbleSize val="0"/>
        </c:dLbls>
        <c:gapWidth val="150"/>
        <c:shape val="box"/>
        <c:axId val="519366200"/>
        <c:axId val="519360080"/>
        <c:axId val="0"/>
      </c:bar3DChart>
      <c:catAx>
        <c:axId val="5193662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360080"/>
        <c:crosses val="autoZero"/>
        <c:auto val="1"/>
        <c:lblAlgn val="ctr"/>
        <c:lblOffset val="100"/>
        <c:noMultiLvlLbl val="0"/>
      </c:catAx>
      <c:valAx>
        <c:axId val="519360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366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32" name="Google Shape;32;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50"/>
        <p:cNvGrpSpPr/>
        <p:nvPr/>
      </p:nvGrpSpPr>
      <p:grpSpPr>
        <a:xfrm>
          <a:off x="0" y="0"/>
          <a:ext cx="0" cy="0"/>
          <a:chOff x="0" y="0"/>
          <a:chExt cx="0" cy="0"/>
        </a:xfrm>
      </p:grpSpPr>
      <p:sp>
        <p:nvSpPr>
          <p:cNvPr id="51" name="Google Shape;51;p2"/>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2"/>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2"/>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2"/>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4"/>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64" name="Google Shape;64;p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7"/>
        <p:cNvGrpSpPr/>
        <p:nvPr/>
      </p:nvGrpSpPr>
      <p:grpSpPr>
        <a:xfrm>
          <a:off x="0" y="0"/>
          <a:ext cx="0" cy="0"/>
          <a:chOff x="0" y="0"/>
          <a:chExt cx="0" cy="0"/>
        </a:xfrm>
      </p:grpSpPr>
      <p:sp>
        <p:nvSpPr>
          <p:cNvPr id="68" name="Google Shape;68;p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5"/>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0" name="Google Shape;70;p5"/>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71" name="Google Shape;71;p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4"/>
        <p:cNvGrpSpPr/>
        <p:nvPr/>
      </p:nvGrpSpPr>
      <p:grpSpPr>
        <a:xfrm>
          <a:off x="0" y="0"/>
          <a:ext cx="0" cy="0"/>
          <a:chOff x="0" y="0"/>
          <a:chExt cx="0" cy="0"/>
        </a:xfrm>
      </p:grpSpPr>
      <p:sp>
        <p:nvSpPr>
          <p:cNvPr id="75" name="Google Shape;75;p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sp>
        <p:nvSpPr>
          <p:cNvPr id="35" name="Google Shape;35;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36;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 name="Google Shape;37;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 name="Google Shape;38;p1"/>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 name="Google Shape;39;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 name="Google Shape;40;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1"/>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6" name="Google Shape;46;p1"/>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47" name="Google Shape;47;p1"/>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1"/>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1"/>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83" name="Google Shape;83;p7"/>
          <p:cNvGrpSpPr/>
          <p:nvPr/>
        </p:nvGrpSpPr>
        <p:grpSpPr>
          <a:xfrm>
            <a:off x="876299" y="990600"/>
            <a:ext cx="1743075" cy="1333500"/>
            <a:chOff x="742950" y="1104900"/>
            <a:chExt cx="1743075" cy="1333500"/>
          </a:xfrm>
        </p:grpSpPr>
        <p:sp>
          <p:nvSpPr>
            <p:cNvPr id="84" name="Google Shape;8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6" name="Google Shape;8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7"/>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89" name="Google Shape;89;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90" name="Google Shape;90;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91" name="Google Shape;91;p7"/>
          <p:cNvSpPr txBox="1"/>
          <p:nvPr/>
        </p:nvSpPr>
        <p:spPr>
          <a:xfrm>
            <a:off x="2554542" y="3314150"/>
            <a:ext cx="86106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MANIMEGALAI .Y</a:t>
            </a:r>
            <a:endParaRPr dirty="0"/>
          </a:p>
          <a:p>
            <a:pPr algn="l"/>
            <a:r>
              <a:rPr lang="en-US" sz="2400" dirty="0">
                <a:solidFill>
                  <a:schemeClr val="dk1"/>
                </a:solidFill>
                <a:latin typeface="Calibri"/>
                <a:ea typeface="Calibri"/>
                <a:cs typeface="Calibri"/>
                <a:sym typeface="Calibri"/>
              </a:rPr>
              <a:t>REGISTER NO:312210973/NM ID:</a:t>
            </a:r>
            <a:r>
              <a:rPr lang="en-IN" sz="2400" b="0" i="0" dirty="0">
                <a:solidFill>
                  <a:srgbClr val="000000"/>
                </a:solidFill>
                <a:effectLst/>
                <a:highlight>
                  <a:srgbClr val="F9FAFB"/>
                </a:highlight>
                <a:latin typeface="Plus Jakarta Display"/>
              </a:rPr>
              <a:t>asunm1423312210973</a:t>
            </a:r>
          </a:p>
          <a:p>
            <a:r>
              <a:rPr lang="en-US" sz="2400">
                <a:solidFill>
                  <a:schemeClr val="dk1"/>
                </a:solidFill>
                <a:latin typeface="Calibri"/>
                <a:ea typeface="Calibri"/>
                <a:cs typeface="Calibri"/>
                <a:sym typeface="Calibri"/>
              </a:rPr>
              <a:t>DEPARTMENT</a:t>
            </a:r>
            <a:r>
              <a:rPr lang="en-US" sz="2400" dirty="0">
                <a:solidFill>
                  <a:schemeClr val="dk1"/>
                </a:solidFill>
                <a:latin typeface="Calibri"/>
                <a:ea typeface="Calibri"/>
                <a:cs typeface="Calibri"/>
                <a:sym typeface="Calibri"/>
              </a:rPr>
              <a:t>:B.COM(ACCOUNTING &amp; FINANCE)</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COLLEGE:DR.MGR.JANAKI COLLEGE</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5" name="Google Shape;215;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6" name="Google Shape;216;p16"/>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217" name="Google Shape;217;p16"/>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18" name="Google Shape;218;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6"/>
          <p:cNvSpPr txBox="1"/>
          <p:nvPr/>
        </p:nvSpPr>
        <p:spPr>
          <a:xfrm>
            <a:off x="1704975" y="1447314"/>
            <a:ext cx="6027000" cy="510906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dirty="0"/>
              <a:t>"Empower Plus uses a robust modeling framework to rate employees, combining:</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n-US" sz="2000" dirty="0"/>
              <a:t>- Performance metrics (40%): Quantifiable goals and objectives</a:t>
            </a:r>
            <a:endParaRPr sz="2000" dirty="0"/>
          </a:p>
          <a:p>
            <a:pPr marL="0" lvl="0" indent="0" algn="l" rtl="0">
              <a:spcBef>
                <a:spcPts val="0"/>
              </a:spcBef>
              <a:spcAft>
                <a:spcPts val="0"/>
              </a:spcAft>
              <a:buNone/>
            </a:pPr>
            <a:r>
              <a:rPr lang="en-US" sz="2000" dirty="0"/>
              <a:t>- Skills assessment (30%): Job-specific skills and competencies</a:t>
            </a:r>
            <a:endParaRPr sz="2000" dirty="0"/>
          </a:p>
          <a:p>
            <a:pPr marL="0" lvl="0" indent="0" algn="l" rtl="0">
              <a:spcBef>
                <a:spcPts val="0"/>
              </a:spcBef>
              <a:spcAft>
                <a:spcPts val="0"/>
              </a:spcAft>
              <a:buNone/>
            </a:pPr>
            <a:r>
              <a:rPr lang="en-US" sz="2000" dirty="0"/>
              <a:t>- Behavioral evaluation (20%): Soft skills, teamwork, and adaptability</a:t>
            </a:r>
            <a:endParaRPr sz="2000" dirty="0"/>
          </a:p>
          <a:p>
            <a:pPr marL="0" lvl="0" indent="0" algn="l" rtl="0">
              <a:spcBef>
                <a:spcPts val="0"/>
              </a:spcBef>
              <a:spcAft>
                <a:spcPts val="0"/>
              </a:spcAft>
              <a:buNone/>
            </a:pPr>
            <a:r>
              <a:rPr lang="en-US" sz="2000" dirty="0"/>
              <a:t>- Managerial review (10%): Leadership feedback and insights</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n-US" sz="2000" dirty="0"/>
              <a:t>This balanced approach ensures a comprehensive and accurate employee rating, empowering data-driven decisions and growth-oriented development plans."</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7" name="Google Shape;22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8" name="Google Shape;228;p17"/>
          <p:cNvSpPr txBox="1">
            <a:spLocks noGrp="1"/>
          </p:cNvSpPr>
          <p:nvPr>
            <p:ph type="title"/>
          </p:nvPr>
        </p:nvSpPr>
        <p:spPr>
          <a:xfrm>
            <a:off x="755332" y="385444"/>
            <a:ext cx="24372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a:t>
            </a:r>
            <a:endParaRPr dirty="0"/>
          </a:p>
        </p:txBody>
      </p:sp>
      <p:sp>
        <p:nvSpPr>
          <p:cNvPr id="229" name="Google Shape;229;p1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graphicFrame>
        <p:nvGraphicFramePr>
          <p:cNvPr id="230" name="Google Shape;230;p17"/>
          <p:cNvGraphicFramePr/>
          <p:nvPr/>
        </p:nvGraphicFramePr>
        <p:xfrm>
          <a:off x="831532" y="1524000"/>
          <a:ext cx="7960450" cy="396937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p:txBody>
      </p:sp>
      <p:sp>
        <p:nvSpPr>
          <p:cNvPr id="236" name="Google Shape;236;p18"/>
          <p:cNvSpPr txBox="1"/>
          <p:nvPr/>
        </p:nvSpPr>
        <p:spPr>
          <a:xfrm>
            <a:off x="2442262" y="1628449"/>
            <a:ext cx="64815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t>Empower Plus transforms employee ratings with a robust AI-driven framework, providing accurate and actionable insights. This innovative approach fosters a culture of continuous growth and development, unlocking human potential and driving business success. Empower plus is the future of employee ratings.</a:t>
            </a:r>
            <a:endParaRP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97" name="Google Shape;97;p8"/>
          <p:cNvGrpSpPr/>
          <p:nvPr/>
        </p:nvGrpSpPr>
        <p:grpSpPr>
          <a:xfrm>
            <a:off x="7448612" y="0"/>
            <a:ext cx="4743795" cy="6858466"/>
            <a:chOff x="7448612" y="0"/>
            <a:chExt cx="4743795" cy="6858466"/>
          </a:xfrm>
        </p:grpSpPr>
        <p:sp>
          <p:nvSpPr>
            <p:cNvPr id="98" name="Google Shape;98;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8"/>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8"/>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8"/>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latin typeface="Sitka Banner Semibold" pitchFamily="2" charset="0"/>
              </a:rPr>
              <a:t>PROJECT TITLE</a:t>
            </a:r>
            <a:endParaRPr sz="4250" dirty="0">
              <a:latin typeface="Sitka Banner Semibold" pitchFamily="2" charset="0"/>
            </a:endParaRPr>
          </a:p>
        </p:txBody>
      </p:sp>
      <p:grpSp>
        <p:nvGrpSpPr>
          <p:cNvPr id="112" name="Google Shape;112;p8"/>
          <p:cNvGrpSpPr/>
          <p:nvPr/>
        </p:nvGrpSpPr>
        <p:grpSpPr>
          <a:xfrm>
            <a:off x="466725" y="6410325"/>
            <a:ext cx="3705225" cy="295275"/>
            <a:chOff x="466725" y="6410325"/>
            <a:chExt cx="3705225" cy="295275"/>
          </a:xfrm>
        </p:grpSpPr>
        <p:pic>
          <p:nvPicPr>
            <p:cNvPr id="113" name="Google Shape;113;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114" name="Google Shape;114;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115" name="Google Shape;115;p8"/>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116" name="Google Shape;116;p8"/>
          <p:cNvSpPr txBox="1"/>
          <p:nvPr/>
        </p:nvSpPr>
        <p:spPr>
          <a:xfrm>
            <a:off x="1071716" y="1936955"/>
            <a:ext cx="9266833"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dirty="0">
                <a:solidFill>
                  <a:srgbClr val="0F0F0F"/>
                </a:solidFill>
                <a:latin typeface="Times New Roman" panose="02020603050405020304" pitchFamily="18" charset="0"/>
                <a:ea typeface="Times New Roman"/>
                <a:cs typeface="Times New Roman" panose="02020603050405020304" pitchFamily="18" charset="0"/>
                <a:sym typeface="Times New Roman"/>
              </a:rPr>
              <a:t>Current Employee Rating Using Excel</a:t>
            </a:r>
            <a:endParaRPr sz="2800" dirty="0">
              <a:solidFill>
                <a:srgbClr val="7030A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9"/>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22" name="Google Shape;122;p9"/>
          <p:cNvGrpSpPr/>
          <p:nvPr/>
        </p:nvGrpSpPr>
        <p:grpSpPr>
          <a:xfrm>
            <a:off x="7448612" y="0"/>
            <a:ext cx="4743795" cy="6858466"/>
            <a:chOff x="7448612" y="0"/>
            <a:chExt cx="4743795" cy="6858466"/>
          </a:xfrm>
        </p:grpSpPr>
        <p:sp>
          <p:nvSpPr>
            <p:cNvPr id="123" name="Google Shape;123;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9"/>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9"/>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2" name="Google Shape;132;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34" name="Google Shape;134;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6" name="Google Shape;136;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37" name="Google Shape;137;p9"/>
          <p:cNvGrpSpPr/>
          <p:nvPr/>
        </p:nvGrpSpPr>
        <p:grpSpPr>
          <a:xfrm>
            <a:off x="47625" y="3819523"/>
            <a:ext cx="4124325" cy="3009897"/>
            <a:chOff x="47625" y="3819523"/>
            <a:chExt cx="4124325" cy="3009897"/>
          </a:xfrm>
        </p:grpSpPr>
        <p:pic>
          <p:nvPicPr>
            <p:cNvPr id="138" name="Google Shape;138;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39" name="Google Shape;139;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40" name="Google Shape;140;p9"/>
          <p:cNvSpPr txBox="1">
            <a:spLocks noGrp="1"/>
          </p:cNvSpPr>
          <p:nvPr>
            <p:ph type="title"/>
          </p:nvPr>
        </p:nvSpPr>
        <p:spPr>
          <a:xfrm>
            <a:off x="739775" y="445388"/>
            <a:ext cx="3193128" cy="62900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000" dirty="0">
                <a:latin typeface="Times New Roman" panose="02020603050405020304" pitchFamily="18" charset="0"/>
                <a:cs typeface="Times New Roman" panose="02020603050405020304" pitchFamily="18" charset="0"/>
              </a:rPr>
              <a:t>AGENDA</a:t>
            </a:r>
            <a:endParaRPr sz="4000" dirty="0">
              <a:latin typeface="Times New Roman" panose="02020603050405020304" pitchFamily="18" charset="0"/>
              <a:cs typeface="Times New Roman" panose="02020603050405020304" pitchFamily="18" charset="0"/>
            </a:endParaRPr>
          </a:p>
        </p:txBody>
      </p:sp>
      <p:sp>
        <p:nvSpPr>
          <p:cNvPr id="141" name="Google Shape;141;p9"/>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42" name="Google Shape;142;p9"/>
          <p:cNvSpPr txBox="1"/>
          <p:nvPr/>
        </p:nvSpPr>
        <p:spPr>
          <a:xfrm>
            <a:off x="1954303" y="923172"/>
            <a:ext cx="5029200" cy="4401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Problem Statement</a:t>
            </a:r>
            <a:endParaRPr dirty="0"/>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Project Overview</a:t>
            </a:r>
            <a:endParaRPr dirty="0"/>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End Users</a:t>
            </a:r>
            <a:endParaRPr dirty="0"/>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Our Solution and Proposition</a:t>
            </a:r>
            <a:endParaRPr dirty="0"/>
          </a:p>
          <a:p>
            <a:pPr marL="0" marR="0" lvl="0" indent="-177800" algn="l" rtl="0">
              <a:spcBef>
                <a:spcPts val="0"/>
              </a:spcBef>
              <a:spcAft>
                <a:spcPts val="0"/>
              </a:spcAft>
              <a:buClr>
                <a:srgbClr val="0D0D0D"/>
              </a:buClr>
              <a:buSzPts val="2800"/>
              <a:buFont typeface="Calibri"/>
              <a:buAutoNum type="arabicPeriod"/>
            </a:pPr>
            <a:r>
              <a:rPr lang="en-US" sz="2800" dirty="0">
                <a:solidFill>
                  <a:srgbClr val="0D0D0D"/>
                </a:solidFill>
                <a:latin typeface="Times New Roman"/>
                <a:ea typeface="Times New Roman"/>
                <a:cs typeface="Times New Roman"/>
                <a:sym typeface="Times New Roman"/>
              </a:rPr>
              <a:t>Dataset Description</a:t>
            </a: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Modelling Approach</a:t>
            </a:r>
            <a:endParaRPr dirty="0"/>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Results and </a:t>
            </a:r>
            <a:r>
              <a:rPr lang="en-US" sz="2800" dirty="0">
                <a:solidFill>
                  <a:srgbClr val="0D0D0D"/>
                </a:solidFill>
                <a:latin typeface="Times New Roman"/>
                <a:ea typeface="Times New Roman"/>
                <a:cs typeface="Times New Roman"/>
                <a:sym typeface="Times New Roman"/>
              </a:rPr>
              <a:t>Discussion</a:t>
            </a: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Conclusion</a:t>
            </a:r>
            <a:endParaRPr dirty="0"/>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10"/>
          <p:cNvGrpSpPr/>
          <p:nvPr/>
        </p:nvGrpSpPr>
        <p:grpSpPr>
          <a:xfrm>
            <a:off x="7991475" y="2933700"/>
            <a:ext cx="2762251" cy="3257550"/>
            <a:chOff x="7991475" y="2933700"/>
            <a:chExt cx="2762251" cy="3257550"/>
          </a:xfrm>
        </p:grpSpPr>
        <p:sp>
          <p:nvSpPr>
            <p:cNvPr id="148" name="Google Shape;148;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0" name="Google Shape;150;p10"/>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51" name="Google Shape;151;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0"/>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53" name="Google Shape;153;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54" name="Google Shape;154;p10"/>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55" name="Google Shape;155;p10"/>
          <p:cNvSpPr txBox="1"/>
          <p:nvPr/>
        </p:nvSpPr>
        <p:spPr>
          <a:xfrm>
            <a:off x="1149453" y="2436845"/>
            <a:ext cx="7261121" cy="3970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latin typeface="Calibri"/>
                <a:ea typeface="Calibri"/>
                <a:cs typeface="Calibri"/>
                <a:sym typeface="Calibri"/>
              </a:rPr>
              <a:t>Current Employee Rating to write problem statement on employee performance ,you need to identify the specific area of performance that is problematic, such as low productivity, high absenteeism, or poor quality of work. </a:t>
            </a:r>
            <a:endParaRPr sz="36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grpSp>
        <p:nvGrpSpPr>
          <p:cNvPr id="160" name="Google Shape;160;p11"/>
          <p:cNvGrpSpPr/>
          <p:nvPr/>
        </p:nvGrpSpPr>
        <p:grpSpPr>
          <a:xfrm>
            <a:off x="8658225" y="2647950"/>
            <a:ext cx="3533775" cy="3810000"/>
            <a:chOff x="8658225" y="2647950"/>
            <a:chExt cx="3533775" cy="3810000"/>
          </a:xfrm>
        </p:grpSpPr>
        <p:sp>
          <p:nvSpPr>
            <p:cNvPr id="161" name="Google Shape;161;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3" name="Google Shape;163;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64" name="Google Shape;164;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1"/>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pic>
        <p:nvPicPr>
          <p:cNvPr id="166" name="Google Shape;166;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7" name="Google Shape;167;p1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68" name="Google Shape;168;p11"/>
          <p:cNvSpPr txBox="1"/>
          <p:nvPr/>
        </p:nvSpPr>
        <p:spPr>
          <a:xfrm>
            <a:off x="2067075" y="2506772"/>
            <a:ext cx="5956200" cy="3570178"/>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US" sz="2000" dirty="0"/>
              <a:t>Develop a comprehensive employee rating system to evaluate performance and identify areas for growth.</a:t>
            </a:r>
            <a:endParaRPr sz="2000" dirty="0"/>
          </a:p>
          <a:p>
            <a:pPr marL="457200" lvl="0" indent="-317500" algn="l" rtl="0">
              <a:spcBef>
                <a:spcPts val="0"/>
              </a:spcBef>
              <a:spcAft>
                <a:spcPts val="0"/>
              </a:spcAft>
              <a:buSzPts val="1400"/>
              <a:buChar char="●"/>
            </a:pPr>
            <a:r>
              <a:rPr lang="en-US" sz="2000" dirty="0"/>
              <a:t>Set clear evaluation criteria and standards for fairness and transparency.</a:t>
            </a:r>
            <a:endParaRPr sz="2000" dirty="0"/>
          </a:p>
          <a:p>
            <a:pPr marL="457200" lvl="0" indent="-317500" algn="l" rtl="0">
              <a:spcBef>
                <a:spcPts val="0"/>
              </a:spcBef>
              <a:spcAft>
                <a:spcPts val="0"/>
              </a:spcAft>
              <a:buSzPts val="1400"/>
              <a:buChar char="●"/>
            </a:pPr>
            <a:r>
              <a:rPr lang="en-US" sz="2000" dirty="0"/>
              <a:t>Implement a user-friendly rating process with automated reminders and notifications.</a:t>
            </a:r>
            <a:endParaRPr sz="2000" dirty="0"/>
          </a:p>
          <a:p>
            <a:pPr marL="457200" lvl="0" indent="-317500" algn="l" rtl="0">
              <a:spcBef>
                <a:spcPts val="0"/>
              </a:spcBef>
              <a:spcAft>
                <a:spcPts val="0"/>
              </a:spcAft>
              <a:buSzPts val="1400"/>
              <a:buChar char="●"/>
            </a:pPr>
            <a:r>
              <a:rPr lang="en-US" sz="2000" dirty="0"/>
              <a:t>Provide real-time feedback and commentary tools for enhanced employee engagement.</a:t>
            </a:r>
            <a:endParaRPr sz="2000" dirty="0"/>
          </a:p>
          <a:p>
            <a:pPr marL="457200" lvl="0" indent="-317500" algn="l" rtl="0">
              <a:spcBef>
                <a:spcPts val="0"/>
              </a:spcBef>
              <a:spcAft>
                <a:spcPts val="0"/>
              </a:spcAft>
              <a:buSzPts val="1400"/>
              <a:buChar char="●"/>
            </a:pPr>
            <a:r>
              <a:rPr lang="en-US" sz="2000" dirty="0"/>
              <a:t>Analyze and report rating data to inform HR and management decisions.</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2"/>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77" name="Google Shape;177;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78" name="Google Shape;178;p1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79" name="Google Shape;179;p12"/>
          <p:cNvSpPr txBox="1"/>
          <p:nvPr/>
        </p:nvSpPr>
        <p:spPr>
          <a:xfrm>
            <a:off x="1609238" y="1964383"/>
            <a:ext cx="5646600" cy="48936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The end users for a current employee rating system are:</a:t>
            </a:r>
            <a:endParaRPr sz="1800" dirty="0"/>
          </a:p>
          <a:p>
            <a:pPr marL="0" lvl="0" indent="0" algn="l" rtl="0">
              <a:spcBef>
                <a:spcPts val="0"/>
              </a:spcBef>
              <a:spcAft>
                <a:spcPts val="0"/>
              </a:spcAft>
              <a:buNone/>
            </a:pPr>
            <a:endParaRPr sz="1800" dirty="0"/>
          </a:p>
          <a:p>
            <a:pPr marL="285750" lvl="0" indent="-285750" algn="l" rtl="0">
              <a:spcBef>
                <a:spcPts val="0"/>
              </a:spcBef>
              <a:spcAft>
                <a:spcPts val="0"/>
              </a:spcAft>
              <a:buFont typeface="Arial" panose="020B0604020202020204" pitchFamily="34" charset="0"/>
              <a:buChar char="•"/>
            </a:pPr>
            <a:r>
              <a:rPr lang="en-US" sz="1800" dirty="0"/>
              <a:t>Employees: The individuals being rated, who will receive feedback and use the system to track their performance and growth.</a:t>
            </a:r>
            <a:endParaRPr sz="1800" dirty="0"/>
          </a:p>
          <a:p>
            <a:pPr marL="285750" lvl="0" indent="-285750" algn="l" rtl="0">
              <a:spcBef>
                <a:spcPts val="0"/>
              </a:spcBef>
              <a:spcAft>
                <a:spcPts val="0"/>
              </a:spcAft>
              <a:buFont typeface="Arial" panose="020B0604020202020204" pitchFamily="34" charset="0"/>
              <a:buChar char="•"/>
            </a:pPr>
            <a:r>
              <a:rPr lang="en-US" sz="1800" dirty="0"/>
              <a:t> Managers: The supervisors who will evaluate employee performance, provide feedback, and use the system to inform development plans.</a:t>
            </a:r>
            <a:endParaRPr sz="1800" dirty="0"/>
          </a:p>
          <a:p>
            <a:pPr marL="285750" lvl="0" indent="-285750" algn="l" rtl="0">
              <a:spcBef>
                <a:spcPts val="0"/>
              </a:spcBef>
              <a:spcAft>
                <a:spcPts val="0"/>
              </a:spcAft>
              <a:buFont typeface="Arial" panose="020B0604020202020204" pitchFamily="34" charset="0"/>
              <a:buChar char="•"/>
            </a:pPr>
            <a:r>
              <a:rPr lang="en-US" sz="1800" dirty="0"/>
              <a:t> HR Representatives: The human resources personnel who will administer the system, ensure compliance, and analyze data for organizational insights.</a:t>
            </a:r>
            <a:endParaRPr sz="1800" dirty="0"/>
          </a:p>
          <a:p>
            <a:pPr marL="285750" lvl="0" indent="-285750" algn="l" rtl="0">
              <a:spcBef>
                <a:spcPts val="0"/>
              </a:spcBef>
              <a:spcAft>
                <a:spcPts val="0"/>
              </a:spcAft>
              <a:buFont typeface="Arial" panose="020B0604020202020204" pitchFamily="34" charset="0"/>
              <a:buChar char="•"/>
            </a:pPr>
            <a:r>
              <a:rPr lang="en-US" sz="1800" dirty="0"/>
              <a:t>Leadership: Senior leaders who will use aggregated data to inform strategic decisions, identify trends, and evaluate organizational performance.</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3"/>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85" name="Google Shape;18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3"/>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OUR SOLUTION AND ITS VALUE PROPOSITION</a:t>
            </a:r>
            <a:endParaRPr dirty="0"/>
          </a:p>
        </p:txBody>
      </p:sp>
      <p:pic>
        <p:nvPicPr>
          <p:cNvPr id="189" name="Google Shape;189;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90" name="Google Shape;190;p1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91" name="Google Shape;191;p13"/>
          <p:cNvSpPr txBox="1"/>
          <p:nvPr/>
        </p:nvSpPr>
        <p:spPr>
          <a:xfrm>
            <a:off x="3124971" y="2019300"/>
            <a:ext cx="6098100" cy="43396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Empower plus: Revolutionizing Performance Management</a:t>
            </a:r>
            <a:endParaRPr sz="1800" dirty="0"/>
          </a:p>
          <a:p>
            <a:pPr marL="0" lvl="0" indent="0" algn="l" rtl="0">
              <a:spcBef>
                <a:spcPts val="0"/>
              </a:spcBef>
              <a:spcAft>
                <a:spcPts val="0"/>
              </a:spcAft>
              <a:buNone/>
            </a:pPr>
            <a:endParaRPr sz="1800" dirty="0"/>
          </a:p>
          <a:p>
            <a:pPr marL="285750" lvl="0" indent="-285750" algn="l" rtl="0">
              <a:spcBef>
                <a:spcPts val="0"/>
              </a:spcBef>
              <a:spcAft>
                <a:spcPts val="0"/>
              </a:spcAft>
              <a:buFont typeface="Arial" panose="020B0604020202020204" pitchFamily="34" charset="0"/>
              <a:buChar char="•"/>
            </a:pPr>
            <a:r>
              <a:rPr lang="en-US" sz="1800" dirty="0"/>
              <a:t>Accurate &amp; Fair Evaluations: Unbiased assessments and transparent criteria ensure equitable performance measurement.</a:t>
            </a:r>
            <a:endParaRPr sz="1800" dirty="0"/>
          </a:p>
          <a:p>
            <a:pPr marL="285750" lvl="0" indent="-285750" algn="l" rtl="0">
              <a:spcBef>
                <a:spcPts val="0"/>
              </a:spcBef>
              <a:spcAft>
                <a:spcPts val="0"/>
              </a:spcAft>
              <a:buFont typeface="Arial" panose="020B0604020202020204" pitchFamily="34" charset="0"/>
              <a:buChar char="•"/>
            </a:pPr>
            <a:r>
              <a:rPr lang="en-US" sz="1800" dirty="0"/>
              <a:t>Actionable Insights: Data-driven feedback and development plans foster growth and improvement.</a:t>
            </a:r>
            <a:endParaRPr sz="1800" dirty="0"/>
          </a:p>
          <a:p>
            <a:pPr marL="285750" lvl="0" indent="-285750" algn="l" rtl="0">
              <a:spcBef>
                <a:spcPts val="0"/>
              </a:spcBef>
              <a:spcAft>
                <a:spcPts val="0"/>
              </a:spcAft>
              <a:buFont typeface="Arial" panose="020B0604020202020204" pitchFamily="34" charset="0"/>
              <a:buChar char="•"/>
            </a:pPr>
            <a:r>
              <a:rPr lang="en-US" sz="1800" dirty="0"/>
              <a:t>Enhanced Employee Engagement: Regular check-ins, real-time feedback, and recognition boost motivation and satisfaction.</a:t>
            </a:r>
            <a:endParaRPr sz="1800" dirty="0"/>
          </a:p>
          <a:p>
            <a:pPr marL="285750" lvl="0" indent="-285750" algn="l" rtl="0">
              <a:spcBef>
                <a:spcPts val="0"/>
              </a:spcBef>
              <a:spcAft>
                <a:spcPts val="0"/>
              </a:spcAft>
              <a:buFont typeface="Arial" panose="020B0604020202020204" pitchFamily="34" charset="0"/>
              <a:buChar char="•"/>
            </a:pPr>
            <a:r>
              <a:rPr lang="en-US" sz="1800" dirty="0"/>
              <a:t>Streamlined Processes: Automated workflows and intuitive interfaces reduce administrative burdens.</a:t>
            </a:r>
            <a:endParaRPr sz="1800" dirty="0"/>
          </a:p>
          <a:p>
            <a:pPr marL="285750" lvl="0" indent="-285750" algn="l" rtl="0">
              <a:spcBef>
                <a:spcPts val="0"/>
              </a:spcBef>
              <a:spcAft>
                <a:spcPts val="0"/>
              </a:spcAft>
              <a:buFont typeface="Arial" panose="020B0604020202020204" pitchFamily="34" charset="0"/>
              <a:buChar char="•"/>
            </a:pPr>
            <a:r>
              <a:rPr lang="en-US" sz="1800" dirty="0"/>
              <a:t>Data-Driven Decision Making: Analytics and reporting inform strategic decisions, talent development, and succession planning.</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97" name="Google Shape;197;p14"/>
          <p:cNvSpPr txBox="1"/>
          <p:nvPr/>
        </p:nvSpPr>
        <p:spPr>
          <a:xfrm>
            <a:off x="1646976" y="1608887"/>
            <a:ext cx="7160400" cy="46166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t>Employee Rating Dataset</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This dataset contains information on current employee ratings, with the following attributes:</a:t>
            </a:r>
            <a:endParaRPr sz="1800" dirty="0"/>
          </a:p>
          <a:p>
            <a:pPr marL="0" lvl="0" indent="0" algn="l" rtl="0">
              <a:spcBef>
                <a:spcPts val="0"/>
              </a:spcBef>
              <a:spcAft>
                <a:spcPts val="0"/>
              </a:spcAft>
              <a:buNone/>
            </a:pPr>
            <a:endParaRPr sz="1800" dirty="0"/>
          </a:p>
          <a:p>
            <a:pPr marL="285750" lvl="0" indent="-285750" algn="l" rtl="0">
              <a:spcBef>
                <a:spcPts val="0"/>
              </a:spcBef>
              <a:spcAft>
                <a:spcPts val="0"/>
              </a:spcAft>
              <a:buFont typeface="Arial" panose="020B0604020202020204" pitchFamily="34" charset="0"/>
              <a:buChar char="•"/>
            </a:pPr>
            <a:r>
              <a:rPr lang="en-US" sz="1800" dirty="0"/>
              <a:t> Employee ID: Unique identifier for each employee.</a:t>
            </a:r>
            <a:endParaRPr sz="1800" dirty="0"/>
          </a:p>
          <a:p>
            <a:pPr marL="285750" lvl="0" indent="-285750" algn="l" rtl="0">
              <a:spcBef>
                <a:spcPts val="0"/>
              </a:spcBef>
              <a:spcAft>
                <a:spcPts val="0"/>
              </a:spcAft>
              <a:buFont typeface="Arial" panose="020B0604020202020204" pitchFamily="34" charset="0"/>
              <a:buChar char="•"/>
            </a:pPr>
            <a:r>
              <a:rPr lang="en-US" sz="1800" dirty="0"/>
              <a:t>Job Title: Current job title of the employee.</a:t>
            </a:r>
            <a:endParaRPr sz="1800" dirty="0"/>
          </a:p>
          <a:p>
            <a:pPr marL="285750" lvl="0" indent="-285750" algn="l" rtl="0">
              <a:spcBef>
                <a:spcPts val="0"/>
              </a:spcBef>
              <a:spcAft>
                <a:spcPts val="0"/>
              </a:spcAft>
              <a:buFont typeface="Arial" panose="020B0604020202020204" pitchFamily="34" charset="0"/>
              <a:buChar char="•"/>
            </a:pPr>
            <a:r>
              <a:rPr lang="en-US" sz="1800" dirty="0"/>
              <a:t>Department: Department or team the employee belongs to.</a:t>
            </a:r>
            <a:endParaRPr sz="1800" dirty="0"/>
          </a:p>
          <a:p>
            <a:pPr marL="285750" lvl="0" indent="-285750" algn="l" rtl="0">
              <a:spcBef>
                <a:spcPts val="0"/>
              </a:spcBef>
              <a:spcAft>
                <a:spcPts val="0"/>
              </a:spcAft>
              <a:buFont typeface="Arial" panose="020B0604020202020204" pitchFamily="34" charset="0"/>
              <a:buChar char="•"/>
            </a:pPr>
            <a:r>
              <a:rPr lang="en-US" sz="1800" dirty="0"/>
              <a:t>Rating Score: Overall performance rating (e.g., 1-5, where 5 is excellent).</a:t>
            </a:r>
            <a:endParaRPr sz="1800" dirty="0"/>
          </a:p>
          <a:p>
            <a:pPr marL="285750" lvl="0" indent="-285750" algn="l" rtl="0">
              <a:spcBef>
                <a:spcPts val="0"/>
              </a:spcBef>
              <a:spcAft>
                <a:spcPts val="0"/>
              </a:spcAft>
              <a:buFont typeface="Arial" panose="020B0604020202020204" pitchFamily="34" charset="0"/>
              <a:buChar char="•"/>
            </a:pPr>
            <a:r>
              <a:rPr lang="en-US" sz="1800" dirty="0"/>
              <a:t>Rating Category: Category of the rating (e.g., "Meets Expectations", "Exceeds Expectations", etc.).</a:t>
            </a:r>
            <a:endParaRPr sz="1800" dirty="0"/>
          </a:p>
          <a:p>
            <a:pPr marL="285750" lvl="0" indent="-285750" algn="l" rtl="0">
              <a:spcBef>
                <a:spcPts val="0"/>
              </a:spcBef>
              <a:spcAft>
                <a:spcPts val="0"/>
              </a:spcAft>
              <a:buFont typeface="Arial" panose="020B0604020202020204" pitchFamily="34" charset="0"/>
              <a:buChar char="•"/>
            </a:pPr>
            <a:r>
              <a:rPr lang="en-US" sz="1800" dirty="0"/>
              <a:t>Review Date: Date of the performance review or rating.</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US" sz="1800" dirty="0"/>
              <a:t>This dataset can be used to analyze employee performance, identify trends, and inform HR and management decisions.</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5"/>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203" name="Google Shape;203;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207" name="Google Shape;207;p15"/>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208" name="Google Shape;208;p1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209" name="Google Shape;209;p15"/>
          <p:cNvSpPr txBox="1"/>
          <p:nvPr/>
        </p:nvSpPr>
        <p:spPr>
          <a:xfrm>
            <a:off x="2449675" y="1997463"/>
            <a:ext cx="6241200" cy="4154943"/>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dirty="0"/>
              <a:t>"Empower plus revolutionizes employee ratings with AI-driven insights, predictive analytics, and personalized development plans. Our solution ensures bias-free evaluations, fosters a culture of continuous feedback, and seamlessly integrates with existing HR systems. With Empower plus, organizations can unlock human potential, drive performance growth, and make data-driven talent decisions. Experience the future of employee ratings today!"</a:t>
            </a:r>
            <a:endParaRPr sz="2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704</Words>
  <Application>Microsoft Office PowerPoint</Application>
  <PresentationFormat>Widescreen</PresentationFormat>
  <Paragraphs>82</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Plus Jakarta Display</vt:lpstr>
      <vt:lpstr>Roboto</vt:lpstr>
      <vt:lpstr>Sitka Banner Semibold</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JAMUNA RANI</dc:creator>
  <cp:lastModifiedBy>MANIMEGALAI Y</cp:lastModifiedBy>
  <cp:revision>7</cp:revision>
  <dcterms:modified xsi:type="dcterms:W3CDTF">2024-09-06T03:59:25Z</dcterms:modified>
</cp:coreProperties>
</file>