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8" r:id="rId4"/>
    <p:sldId id="269" r:id="rId5"/>
    <p:sldId id="264" r:id="rId6"/>
    <p:sldId id="267" r:id="rId7"/>
    <p:sldId id="270" r:id="rId8"/>
    <p:sldId id="274" r:id="rId9"/>
    <p:sldId id="271" r:id="rId10"/>
    <p:sldId id="275" r:id="rId11"/>
    <p:sldId id="276" r:id="rId12"/>
    <p:sldId id="277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808D"/>
    <a:srgbClr val="F5F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832C-AB6F-91FE-7551-0718DF689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B5D57-500E-B458-91F9-AD07ADC2A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B8671-BDE1-65A8-2776-6153446B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71D2-AED7-44C7-918E-B4E6BB5F4B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F3D33-6527-DF7B-DAFF-D3073C5B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8AAF1-19AB-5BD7-AD5F-E9998D1A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5EFD-0FBA-407A-BFBD-5D748AF05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2145-5B55-E0CE-712D-504EF856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67D1D-E33E-9A4E-12B3-AC4F39507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C7FB0-9945-884E-630F-60BF4D69C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71D2-AED7-44C7-918E-B4E6BB5F4B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101C1-60F2-61B8-3353-2C7FAA68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F53D8-025A-86E1-ACA2-9300DA07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5EFD-0FBA-407A-BFBD-5D748AF05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5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3749E-4086-3EFD-5D71-2338F9BAF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82823-4CAE-D045-405E-D111B4467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6CD88-C7B7-3AA8-10EC-93F34CEF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71D2-AED7-44C7-918E-B4E6BB5F4B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CB5CC-FB16-4F16-AAF3-1D445F1C2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7EE91-F858-3537-46C0-6A14023D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5EFD-0FBA-407A-BFBD-5D748AF05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2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6D0E-6A7C-5383-A5F2-5AF10407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2087-F382-684B-75B3-9A43D422D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C676F-E816-A545-5CD0-0716216C9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71D2-AED7-44C7-918E-B4E6BB5F4B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7D786-D2EA-D5FB-AF57-B3147C1D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333F9-1E5C-E454-F6B8-3DD217DA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5EFD-0FBA-407A-BFBD-5D748AF05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0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12CE-A1A0-4379-57EE-25A9935F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2D099-7F92-8073-C4E9-B632B6BCD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7B1C1-F871-ECCF-D730-056DD723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71D2-AED7-44C7-918E-B4E6BB5F4B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B7DD8-501A-91A1-9575-49C12217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2FD5D-0916-1CF1-2EE0-BAE7AD37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5EFD-0FBA-407A-BFBD-5D748AF05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4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83E3-5AC8-D109-0455-1586C9C1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A2FC0-BE12-74BB-06AF-241D09280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5F538-A3EC-4103-3BF3-A84F577CF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D3C4D-CA3E-9DB7-B879-9C4DE52E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71D2-AED7-44C7-918E-B4E6BB5F4B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8F2DA-BBD2-9809-B229-3151F2AF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0CA0E-674F-E822-0439-B24C6F34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5EFD-0FBA-407A-BFBD-5D748AF05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9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27513-2699-0B71-13CF-EFCEE01B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39D88-DA29-7D68-BADD-5A8461ABA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86315-2BC7-C695-B9B6-C84B98F79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CF562-85AF-7B70-B26A-6677FE53B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54626-C79A-CA1A-2403-306AF2FBB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DBC92-F9BE-2281-16C3-077F3DFE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71D2-AED7-44C7-918E-B4E6BB5F4B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ADCAB-F9B2-8A3E-560D-37DB3EF3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E5A7C-2A85-A05B-66D2-ACF6ADFC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5EFD-0FBA-407A-BFBD-5D748AF05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4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2B35-51A8-04A2-ECEC-74720B30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76ECF-F776-7311-F36B-C26155BA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71D2-AED7-44C7-918E-B4E6BB5F4B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5DC28-E303-919E-C741-1E2A3DAB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1784C-4615-24FE-135D-4A1F79DA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5EFD-0FBA-407A-BFBD-5D748AF05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1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9F93A-D55D-0EAF-E736-90F2D9528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71D2-AED7-44C7-918E-B4E6BB5F4B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BC014-9933-F9D5-60A2-BB905AFF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9BA9F-5A68-BD57-335C-905585B4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5EFD-0FBA-407A-BFBD-5D748AF05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6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A15B-4E7D-0342-59B5-AB4D8FC7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D235E-C3DD-1E26-C17E-EFAD92981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E7A79-55AC-C8E8-18C0-77B59BE2F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560B8-42E0-13AE-7EC8-B8745CC4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71D2-AED7-44C7-918E-B4E6BB5F4B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E2F33-A4E8-EB20-4CEC-6A70CE5B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B9AE4-9083-5499-0514-53DDC0D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5EFD-0FBA-407A-BFBD-5D748AF05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4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9A8B-3311-881C-2DC4-0F0F3836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82CDAF-CFE1-4B10-3291-C00722B0B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D7B2E-C4E7-6086-AFBD-E02087030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BEBA0-9118-6447-E6D1-9B2BA3AC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71D2-AED7-44C7-918E-B4E6BB5F4B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7BD9A-53D2-9D21-4F5D-C27382CA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98BE2-9C5F-B31C-E4FC-4558562F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5EFD-0FBA-407A-BFBD-5D748AF05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147D57-A2F2-9F9F-406B-8F60C426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AA52C-3705-692C-6B09-45B017E01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542B8-B3B1-DC51-0478-E6D8AD9846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971D2-AED7-44C7-918E-B4E6BB5F4B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5DBF1-B098-F7E6-1705-69E3C8990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50D2B-E685-571C-A0B9-60CDBBEF0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15EFD-0FBA-407A-BFBD-5D748AF05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0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F4DC1E-15A2-264B-2DAE-50D4288F7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1379"/>
            <a:ext cx="12192000" cy="730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82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3F57C4-57CA-2456-5C6A-221AC0FB4D7D}"/>
              </a:ext>
            </a:extLst>
          </p:cNvPr>
          <p:cNvSpPr/>
          <p:nvPr/>
        </p:nvSpPr>
        <p:spPr>
          <a:xfrm>
            <a:off x="-1" y="0"/>
            <a:ext cx="12192000" cy="988142"/>
          </a:xfrm>
          <a:prstGeom prst="rect">
            <a:avLst/>
          </a:prstGeom>
          <a:solidFill>
            <a:srgbClr val="41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3CE93-729F-5137-9AE6-C631BB8BC152}"/>
              </a:ext>
            </a:extLst>
          </p:cNvPr>
          <p:cNvSpPr txBox="1"/>
          <p:nvPr/>
        </p:nvSpPr>
        <p:spPr>
          <a:xfrm>
            <a:off x="973392" y="228911"/>
            <a:ext cx="11063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>
                <a:solidFill>
                  <a:schemeClr val="bg1"/>
                </a:solidFill>
                <a:latin typeface="Vazirmatn" pitchFamily="2" charset="-78"/>
                <a:cs typeface="Vazirmatn" pitchFamily="2" charset="-78"/>
              </a:rPr>
              <a:t>آشنایی با </a:t>
            </a:r>
            <a:r>
              <a:rPr lang="en-US" sz="3200" b="1" dirty="0">
                <a:solidFill>
                  <a:schemeClr val="bg1"/>
                </a:solidFill>
                <a:latin typeface="Vazirmatn" pitchFamily="2" charset="-78"/>
                <a:cs typeface="Vazirmatn" pitchFamily="2" charset="-78"/>
              </a:rPr>
              <a:t>Two-way data binding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770B32-8999-2FC0-2C64-886D61DFD362}"/>
              </a:ext>
            </a:extLst>
          </p:cNvPr>
          <p:cNvSpPr txBox="1"/>
          <p:nvPr/>
        </p:nvSpPr>
        <p:spPr>
          <a:xfrm>
            <a:off x="564126" y="1286758"/>
            <a:ext cx="1106374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Vue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به ما این امکان رو میده که بتونیم به صورت دو طرفه داده‌ها رو تغییر بدیم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به صورت دو طرفه یعنی، هر زمان که کد توی جاوا اسکریپت تغییر کرد، تغییر روی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DOM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اعمال بشه و همچنین، هروقت تغییر روی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DOM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اتفاق افتاد، دیتای جاوا اسکریپت هم تغییر کنه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این مورد، یکی از اصلی‌ترین شگفتی‌های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Vue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به شمار میره، چون بهمون کمک می‌کنه یه وبسایت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reactive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درست کنیم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اینجوری با هر تغییر رو دیتا، می‌تونیم به سرعت تغییرات رو روی وبسایت و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DOM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هم مشاهده کنیم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برای این منظور توی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Vue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از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v-model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استفاده می‌کنیم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بریم کد بزنیم!</a:t>
            </a:r>
          </a:p>
        </p:txBody>
      </p:sp>
    </p:spTree>
    <p:extLst>
      <p:ext uri="{BB962C8B-B14F-4D97-AF65-F5344CB8AC3E}">
        <p14:creationId xmlns:p14="http://schemas.microsoft.com/office/powerpoint/2010/main" val="3403413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3F57C4-57CA-2456-5C6A-221AC0FB4D7D}"/>
              </a:ext>
            </a:extLst>
          </p:cNvPr>
          <p:cNvSpPr/>
          <p:nvPr/>
        </p:nvSpPr>
        <p:spPr>
          <a:xfrm>
            <a:off x="-1" y="0"/>
            <a:ext cx="12192000" cy="988142"/>
          </a:xfrm>
          <a:prstGeom prst="rect">
            <a:avLst/>
          </a:prstGeom>
          <a:solidFill>
            <a:srgbClr val="41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3CE93-729F-5137-9AE6-C631BB8BC152}"/>
              </a:ext>
            </a:extLst>
          </p:cNvPr>
          <p:cNvSpPr txBox="1"/>
          <p:nvPr/>
        </p:nvSpPr>
        <p:spPr>
          <a:xfrm>
            <a:off x="973392" y="228911"/>
            <a:ext cx="11063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>
                <a:solidFill>
                  <a:schemeClr val="bg1"/>
                </a:solidFill>
                <a:latin typeface="Vazirmatn" pitchFamily="2" charset="-78"/>
                <a:cs typeface="Vazirmatn" pitchFamily="2" charset="-78"/>
              </a:rPr>
              <a:t>آشنایی با </a:t>
            </a:r>
            <a:r>
              <a:rPr lang="en-US" sz="3200" b="1" dirty="0">
                <a:solidFill>
                  <a:schemeClr val="bg1"/>
                </a:solidFill>
                <a:latin typeface="Vazirmatn" pitchFamily="2" charset="-78"/>
                <a:cs typeface="Vazirmatn" pitchFamily="2" charset="-78"/>
              </a:rPr>
              <a:t>Data Binding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770B32-8999-2FC0-2C64-886D61DFD362}"/>
              </a:ext>
            </a:extLst>
          </p:cNvPr>
          <p:cNvSpPr txBox="1"/>
          <p:nvPr/>
        </p:nvSpPr>
        <p:spPr>
          <a:xfrm>
            <a:off x="564126" y="1286758"/>
            <a:ext cx="11063747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علاوه بر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Directive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‌ها ممکنه که گاهی بخوایم یه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attribute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خاص از یه المنتی رو از طریق جاوا اسکریپت کنترل کنیم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برای این کار، میریم سراغ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Data Binding</a:t>
            </a:r>
            <a:endParaRPr lang="fa-IR" sz="2400" dirty="0">
              <a:solidFill>
                <a:srgbClr val="787B88"/>
              </a:solidFill>
              <a:latin typeface="Vazirmatn" pitchFamily="2" charset="-78"/>
              <a:cs typeface="Vazirmatn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برای این کار از یه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Directive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به اسم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v-bind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استفاده می‌کنیم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این رو قبل از هر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attribute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بذاریم، اونوقت می‌تونیم مقدار اون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attribute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رو از طریق جاوا اسکریپت مدیریت کنیم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همچنین برای خلاصه نویسی، به جای این که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v-bind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رو بنویسیم، می‌تونیم فقط از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: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استفاده کنیم. مثلا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:</a:t>
            </a:r>
            <a:r>
              <a:rPr lang="en-US" sz="2400" dirty="0" err="1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href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که همون </a:t>
            </a:r>
            <a:r>
              <a:rPr lang="en-US" sz="2400" dirty="0" err="1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v-bind:href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هست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بریم کد بزنیم!</a:t>
            </a:r>
          </a:p>
        </p:txBody>
      </p:sp>
    </p:spTree>
    <p:extLst>
      <p:ext uri="{BB962C8B-B14F-4D97-AF65-F5344CB8AC3E}">
        <p14:creationId xmlns:p14="http://schemas.microsoft.com/office/powerpoint/2010/main" val="4259356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3F57C4-57CA-2456-5C6A-221AC0FB4D7D}"/>
              </a:ext>
            </a:extLst>
          </p:cNvPr>
          <p:cNvSpPr/>
          <p:nvPr/>
        </p:nvSpPr>
        <p:spPr>
          <a:xfrm>
            <a:off x="-1" y="0"/>
            <a:ext cx="12192000" cy="988142"/>
          </a:xfrm>
          <a:prstGeom prst="rect">
            <a:avLst/>
          </a:prstGeom>
          <a:solidFill>
            <a:srgbClr val="41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3CE93-729F-5137-9AE6-C631BB8BC152}"/>
              </a:ext>
            </a:extLst>
          </p:cNvPr>
          <p:cNvSpPr txBox="1"/>
          <p:nvPr/>
        </p:nvSpPr>
        <p:spPr>
          <a:xfrm>
            <a:off x="973392" y="228911"/>
            <a:ext cx="11063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>
                <a:solidFill>
                  <a:schemeClr val="bg1"/>
                </a:solidFill>
                <a:latin typeface="Vazirmatn" pitchFamily="2" charset="-78"/>
                <a:cs typeface="Vazirmatn" pitchFamily="2" charset="-78"/>
              </a:rPr>
              <a:t>آشنایی با </a:t>
            </a:r>
            <a:r>
              <a:rPr lang="en-US" sz="3200" b="1" dirty="0">
                <a:solidFill>
                  <a:schemeClr val="bg1"/>
                </a:solidFill>
                <a:latin typeface="Vazirmatn" pitchFamily="2" charset="-78"/>
                <a:cs typeface="Vazirmatn" pitchFamily="2" charset="-78"/>
              </a:rPr>
              <a:t>Event</a:t>
            </a:r>
            <a:r>
              <a:rPr lang="fa-IR" sz="3200" b="1" dirty="0">
                <a:solidFill>
                  <a:schemeClr val="bg1"/>
                </a:solidFill>
                <a:latin typeface="Vazirmatn" pitchFamily="2" charset="-78"/>
                <a:cs typeface="Vazirmatn" pitchFamily="2" charset="-78"/>
              </a:rPr>
              <a:t> ها در </a:t>
            </a:r>
            <a:r>
              <a:rPr lang="en-US" sz="3200" b="1" dirty="0">
                <a:solidFill>
                  <a:schemeClr val="bg1"/>
                </a:solidFill>
                <a:latin typeface="Vazirmatn" pitchFamily="2" charset="-78"/>
                <a:cs typeface="Vazirmatn" pitchFamily="2" charset="-78"/>
              </a:rPr>
              <a:t>Vue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770B32-8999-2FC0-2C64-886D61DFD362}"/>
              </a:ext>
            </a:extLst>
          </p:cNvPr>
          <p:cNvSpPr txBox="1"/>
          <p:nvPr/>
        </p:nvSpPr>
        <p:spPr>
          <a:xfrm>
            <a:off x="564126" y="1286758"/>
            <a:ext cx="11063747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Vue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به صورت پیش‌فرض از اکثر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Event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ها پشتیبانی می‌کنه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برای استفاده از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event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ها باید از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v-on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استفاده کنیم، مثلا </a:t>
            </a:r>
            <a:r>
              <a:rPr lang="en-US" sz="2400" dirty="0" err="1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v-on:click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یا </a:t>
            </a:r>
            <a:r>
              <a:rPr lang="en-US" sz="2400" dirty="0" err="1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v-on:hover</a:t>
            </a:r>
            <a:endParaRPr lang="fa-IR" sz="2400" dirty="0">
              <a:solidFill>
                <a:srgbClr val="787B88"/>
              </a:solidFill>
              <a:latin typeface="Vazirmatn" pitchFamily="2" charset="-78"/>
              <a:cs typeface="Vazirmatn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برای خلاصه‌نویسی می‌تونیم بیخیال تایپ کردن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v-on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به صورت کامل بشیم و از حالت خلاصه‌تر شده‌اش استفاده کنیم یعنی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@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. </a:t>
            </a:r>
          </a:p>
          <a:p>
            <a:pPr marL="914400" lvl="1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در واقع، وقتی می‌نویسیم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@click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یعنی همون </a:t>
            </a:r>
            <a:r>
              <a:rPr lang="en-US" sz="2400" dirty="0" err="1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v-on:click</a:t>
            </a:r>
            <a:r>
              <a:rPr lang="fa-IR" sz="240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. </a:t>
            </a:r>
            <a:endParaRPr lang="fa-IR" sz="2400" dirty="0">
              <a:solidFill>
                <a:srgbClr val="787B88"/>
              </a:solidFill>
              <a:latin typeface="Vazirmatn" pitchFamily="2" charset="-78"/>
              <a:cs typeface="Vazirmatn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بریم کد بزنیم!</a:t>
            </a:r>
          </a:p>
        </p:txBody>
      </p:sp>
    </p:spTree>
    <p:extLst>
      <p:ext uri="{BB962C8B-B14F-4D97-AF65-F5344CB8AC3E}">
        <p14:creationId xmlns:p14="http://schemas.microsoft.com/office/powerpoint/2010/main" val="4051566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3F57C4-57CA-2456-5C6A-221AC0FB4D7D}"/>
              </a:ext>
            </a:extLst>
          </p:cNvPr>
          <p:cNvSpPr/>
          <p:nvPr/>
        </p:nvSpPr>
        <p:spPr>
          <a:xfrm>
            <a:off x="-1" y="0"/>
            <a:ext cx="12192000" cy="988142"/>
          </a:xfrm>
          <a:prstGeom prst="rect">
            <a:avLst/>
          </a:prstGeom>
          <a:solidFill>
            <a:srgbClr val="41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3CE93-729F-5137-9AE6-C631BB8BC152}"/>
              </a:ext>
            </a:extLst>
          </p:cNvPr>
          <p:cNvSpPr txBox="1"/>
          <p:nvPr/>
        </p:nvSpPr>
        <p:spPr>
          <a:xfrm>
            <a:off x="973392" y="228911"/>
            <a:ext cx="11063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>
                <a:solidFill>
                  <a:schemeClr val="bg1"/>
                </a:solidFill>
                <a:latin typeface="Vazirmatn" pitchFamily="2" charset="-78"/>
                <a:cs typeface="Vazirmatn" pitchFamily="2" charset="-78"/>
              </a:rPr>
              <a:t>چه زمانی از </a:t>
            </a:r>
            <a:r>
              <a:rPr lang="en-US" sz="3200" b="1" dirty="0">
                <a:solidFill>
                  <a:schemeClr val="bg1"/>
                </a:solidFill>
                <a:latin typeface="Vazirmatn" pitchFamily="2" charset="-78"/>
                <a:cs typeface="Vazirmatn" pitchFamily="2" charset="-78"/>
              </a:rPr>
              <a:t>v-show</a:t>
            </a:r>
            <a:r>
              <a:rPr lang="fa-IR" sz="3200" b="1" dirty="0">
                <a:solidFill>
                  <a:schemeClr val="bg1"/>
                </a:solidFill>
                <a:latin typeface="Vazirmatn" pitchFamily="2" charset="-78"/>
                <a:cs typeface="Vazirmatn" pitchFamily="2" charset="-78"/>
              </a:rPr>
              <a:t> و چه زمانی از </a:t>
            </a:r>
            <a:r>
              <a:rPr lang="en-US" sz="3200" b="1" dirty="0">
                <a:solidFill>
                  <a:schemeClr val="bg1"/>
                </a:solidFill>
                <a:latin typeface="Vazirmatn" pitchFamily="2" charset="-78"/>
                <a:cs typeface="Vazirmatn" pitchFamily="2" charset="-78"/>
              </a:rPr>
              <a:t>v-if</a:t>
            </a:r>
            <a:r>
              <a:rPr lang="fa-IR" sz="3200" b="1" dirty="0">
                <a:solidFill>
                  <a:schemeClr val="bg1"/>
                </a:solidFill>
                <a:latin typeface="Vazirmatn" pitchFamily="2" charset="-78"/>
                <a:cs typeface="Vazirmatn" pitchFamily="2" charset="-78"/>
              </a:rPr>
              <a:t> استفاده کنیم؟</a:t>
            </a:r>
            <a:endParaRPr lang="en-US" sz="3200" b="1" dirty="0">
              <a:solidFill>
                <a:schemeClr val="bg1"/>
              </a:solidFill>
              <a:latin typeface="Vazirmatn" pitchFamily="2" charset="-78"/>
              <a:cs typeface="Vazirmatn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770B32-8999-2FC0-2C64-886D61DFD362}"/>
              </a:ext>
            </a:extLst>
          </p:cNvPr>
          <p:cNvSpPr txBox="1"/>
          <p:nvPr/>
        </p:nvSpPr>
        <p:spPr>
          <a:xfrm>
            <a:off x="564126" y="1286758"/>
            <a:ext cx="11063747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v-show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: وقتی که یه المنت به طور مداوم قراره نمایش یا عدم نمایش داشته باشه رو صفحه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v-if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: وقتی که نمایش یا عدم نمایش یه المنت رو صفحه با فرکانس کمتری اتفاق می‌افته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ما در ادامه بیشتر راجع به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Conditional Rendering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صحبت می‌کنیم</a:t>
            </a:r>
          </a:p>
        </p:txBody>
      </p:sp>
    </p:spTree>
    <p:extLst>
      <p:ext uri="{BB962C8B-B14F-4D97-AF65-F5344CB8AC3E}">
        <p14:creationId xmlns:p14="http://schemas.microsoft.com/office/powerpoint/2010/main" val="1754660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3F57C4-57CA-2456-5C6A-221AC0FB4D7D}"/>
              </a:ext>
            </a:extLst>
          </p:cNvPr>
          <p:cNvSpPr/>
          <p:nvPr/>
        </p:nvSpPr>
        <p:spPr>
          <a:xfrm>
            <a:off x="-1" y="0"/>
            <a:ext cx="12192000" cy="988142"/>
          </a:xfrm>
          <a:prstGeom prst="rect">
            <a:avLst/>
          </a:prstGeom>
          <a:solidFill>
            <a:srgbClr val="41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3CE93-729F-5137-9AE6-C631BB8BC152}"/>
              </a:ext>
            </a:extLst>
          </p:cNvPr>
          <p:cNvSpPr txBox="1"/>
          <p:nvPr/>
        </p:nvSpPr>
        <p:spPr>
          <a:xfrm>
            <a:off x="973392" y="228911"/>
            <a:ext cx="11063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>
                <a:solidFill>
                  <a:schemeClr val="bg1"/>
                </a:solidFill>
                <a:latin typeface="Vazirmatn" pitchFamily="2" charset="-78"/>
                <a:cs typeface="Vazirmatn" pitchFamily="2" charset="-78"/>
              </a:rPr>
              <a:t>آشنایی با حلقه‌ها و </a:t>
            </a:r>
            <a:r>
              <a:rPr lang="en-US" sz="3200" b="1" dirty="0">
                <a:solidFill>
                  <a:schemeClr val="bg1"/>
                </a:solidFill>
                <a:latin typeface="Vazirmatn" pitchFamily="2" charset="-78"/>
                <a:cs typeface="Vazirmatn" pitchFamily="2" charset="-78"/>
              </a:rPr>
              <a:t>v-for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770B32-8999-2FC0-2C64-886D61DFD362}"/>
              </a:ext>
            </a:extLst>
          </p:cNvPr>
          <p:cNvSpPr txBox="1"/>
          <p:nvPr/>
        </p:nvSpPr>
        <p:spPr>
          <a:xfrm>
            <a:off x="564126" y="1286758"/>
            <a:ext cx="11063747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خیلی وقتا ممکنه بخوایم یک لیست از آبجکت‌های یه آرایه یا لیست رو نمایش بدیم، اینجاست که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v-for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می‌تونه بهمون کمک کنه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وقتی که از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v-for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استفاده می‌کنیم، باید این رو در نظر داشته باشیم که حتما برای المان‌ها از یه اتریبیوت به اسم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key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استفاده کنیم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وقتی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v-for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رو برای یه المنت به کار می‌بریم،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Vue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مثل یه حلقه عمل می‌کنه و تا زمانی که شرط برقرار باشه، نمایش المنت رو تکرار می‌کنه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بریم کد بزنیم!</a:t>
            </a:r>
          </a:p>
        </p:txBody>
      </p:sp>
    </p:spTree>
    <p:extLst>
      <p:ext uri="{BB962C8B-B14F-4D97-AF65-F5344CB8AC3E}">
        <p14:creationId xmlns:p14="http://schemas.microsoft.com/office/powerpoint/2010/main" val="205151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3F57C4-57CA-2456-5C6A-221AC0FB4D7D}"/>
              </a:ext>
            </a:extLst>
          </p:cNvPr>
          <p:cNvSpPr/>
          <p:nvPr/>
        </p:nvSpPr>
        <p:spPr>
          <a:xfrm>
            <a:off x="-1" y="0"/>
            <a:ext cx="12192000" cy="988142"/>
          </a:xfrm>
          <a:prstGeom prst="rect">
            <a:avLst/>
          </a:prstGeom>
          <a:solidFill>
            <a:srgbClr val="41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3CE93-729F-5137-9AE6-C631BB8BC152}"/>
              </a:ext>
            </a:extLst>
          </p:cNvPr>
          <p:cNvSpPr txBox="1"/>
          <p:nvPr/>
        </p:nvSpPr>
        <p:spPr>
          <a:xfrm>
            <a:off x="973392" y="228911"/>
            <a:ext cx="11063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>
                <a:solidFill>
                  <a:schemeClr val="bg1"/>
                </a:solidFill>
                <a:latin typeface="Vazirmatn" pitchFamily="2" charset="-78"/>
                <a:cs typeface="Vazirmatn" pitchFamily="2" charset="-78"/>
              </a:rPr>
              <a:t>تو این دوره چیا یاد می‌گیریم؟</a:t>
            </a:r>
            <a:endParaRPr lang="en-US" sz="3200" b="1" dirty="0">
              <a:solidFill>
                <a:schemeClr val="bg1"/>
              </a:solidFill>
              <a:latin typeface="Vazirmatn" pitchFamily="2" charset="-78"/>
              <a:cs typeface="Vazirmatn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770B32-8999-2FC0-2C64-886D61DFD362}"/>
              </a:ext>
            </a:extLst>
          </p:cNvPr>
          <p:cNvSpPr txBox="1"/>
          <p:nvPr/>
        </p:nvSpPr>
        <p:spPr>
          <a:xfrm>
            <a:off x="6956385" y="1286758"/>
            <a:ext cx="4671488" cy="559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0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آشنایی با </a:t>
            </a:r>
            <a:r>
              <a:rPr lang="en-US" sz="20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Vue CDN</a:t>
            </a:r>
            <a:endParaRPr lang="fa-IR" sz="2000" dirty="0">
              <a:solidFill>
                <a:srgbClr val="787B88"/>
              </a:solidFill>
              <a:latin typeface="Vazirmatn" pitchFamily="2" charset="-78"/>
              <a:cs typeface="Vazirmatn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0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بررسی مفاهیم اولیه:</a:t>
            </a:r>
          </a:p>
          <a:p>
            <a:pPr marL="914400" lvl="1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0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دسترسی به </a:t>
            </a:r>
            <a:r>
              <a:rPr lang="en-US" sz="20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Instance</a:t>
            </a:r>
            <a:r>
              <a:rPr lang="fa-IR" sz="20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ها</a:t>
            </a:r>
          </a:p>
          <a:p>
            <a:pPr marL="914400" lvl="1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0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آشنایی با متد‌ها</a:t>
            </a:r>
          </a:p>
          <a:p>
            <a:pPr marL="914400" lvl="1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0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آشنایی با </a:t>
            </a:r>
            <a:r>
              <a:rPr lang="en-US" sz="20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Directive</a:t>
            </a:r>
            <a:r>
              <a:rPr lang="fa-IR" sz="20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ها</a:t>
            </a:r>
          </a:p>
          <a:p>
            <a:pPr marL="914400" lvl="1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0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آشنایی با </a:t>
            </a:r>
            <a:r>
              <a:rPr lang="en-US" sz="20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Data-Binding</a:t>
            </a:r>
          </a:p>
          <a:p>
            <a:pPr marL="914400" lvl="1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0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آشنایی با </a:t>
            </a:r>
            <a:r>
              <a:rPr lang="en-US" sz="20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Binding Attributes</a:t>
            </a:r>
            <a:endParaRPr lang="fa-IR" sz="2000" dirty="0">
              <a:solidFill>
                <a:srgbClr val="787B88"/>
              </a:solidFill>
              <a:latin typeface="Vazirmatn" pitchFamily="2" charset="-78"/>
              <a:cs typeface="Vazirmatn" pitchFamily="2" charset="-78"/>
            </a:endParaRPr>
          </a:p>
          <a:p>
            <a:pPr marL="914400" lvl="1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0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آشنایی با </a:t>
            </a:r>
            <a:r>
              <a:rPr lang="en-US" sz="20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v-model</a:t>
            </a:r>
            <a:endParaRPr lang="fa-IR" sz="2000" dirty="0">
              <a:solidFill>
                <a:srgbClr val="787B88"/>
              </a:solidFill>
              <a:latin typeface="Vazirmatn" pitchFamily="2" charset="-78"/>
              <a:cs typeface="Vazirmatn" pitchFamily="2" charset="-78"/>
            </a:endParaRPr>
          </a:p>
          <a:p>
            <a:pPr marL="914400" lvl="1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0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آشنایی با </a:t>
            </a:r>
            <a:r>
              <a:rPr lang="en-US" sz="20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Computed Properties</a:t>
            </a:r>
            <a:endParaRPr lang="fa-IR" sz="2000" dirty="0">
              <a:solidFill>
                <a:srgbClr val="787B88"/>
              </a:solidFill>
              <a:latin typeface="Vazirmatn" pitchFamily="2" charset="-78"/>
              <a:cs typeface="Vazirmatn" pitchFamily="2" charset="-78"/>
            </a:endParaRPr>
          </a:p>
          <a:p>
            <a:pPr marL="914400" lvl="1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0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آشنایی با </a:t>
            </a:r>
            <a:r>
              <a:rPr lang="en-US" sz="20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Watchers</a:t>
            </a:r>
            <a:endParaRPr lang="fa-IR" sz="2000" dirty="0">
              <a:solidFill>
                <a:srgbClr val="787B88"/>
              </a:solidFill>
              <a:latin typeface="Vazirmatn" pitchFamily="2" charset="-78"/>
              <a:cs typeface="Vazirmatn" pitchFamily="2" charset="-78"/>
            </a:endParaRPr>
          </a:p>
          <a:p>
            <a:pPr marL="914400" lvl="1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0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آشنایی با </a:t>
            </a:r>
            <a:r>
              <a:rPr lang="en-US" sz="20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Events</a:t>
            </a:r>
            <a:endParaRPr lang="fa-IR" sz="2000" dirty="0">
              <a:solidFill>
                <a:srgbClr val="787B88"/>
              </a:solidFill>
              <a:latin typeface="Vazirmatn" pitchFamily="2" charset="-78"/>
              <a:cs typeface="Vazirmatn" pitchFamily="2" charset="-78"/>
            </a:endParaRPr>
          </a:p>
          <a:p>
            <a:pPr marL="914400" lvl="1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fa-IR" sz="2000" dirty="0">
              <a:solidFill>
                <a:srgbClr val="787B88"/>
              </a:solidFill>
              <a:latin typeface="Vazirmatn" pitchFamily="2" charset="-78"/>
              <a:cs typeface="Vazirmatn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EC828-2841-1941-FDBC-0787D5ECC85B}"/>
              </a:ext>
            </a:extLst>
          </p:cNvPr>
          <p:cNvSpPr txBox="1"/>
          <p:nvPr/>
        </p:nvSpPr>
        <p:spPr>
          <a:xfrm>
            <a:off x="973392" y="1439158"/>
            <a:ext cx="4671488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0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استایلینگ در </a:t>
            </a:r>
            <a:r>
              <a:rPr lang="en-US" sz="20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Vue</a:t>
            </a:r>
            <a:endParaRPr lang="fa-IR" sz="2000" dirty="0">
              <a:solidFill>
                <a:srgbClr val="787B88"/>
              </a:solidFill>
              <a:latin typeface="Vazirmatn" pitchFamily="2" charset="-78"/>
              <a:cs typeface="Vazirmatn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0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رندر‌های شرطی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0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روتینگ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0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استفاده از </a:t>
            </a:r>
            <a:r>
              <a:rPr lang="en-US" sz="20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AJAX</a:t>
            </a:r>
            <a:endParaRPr lang="fa-IR" sz="2000" dirty="0">
              <a:solidFill>
                <a:srgbClr val="787B88"/>
              </a:solidFill>
              <a:latin typeface="Vazirmatn" pitchFamily="2" charset="-78"/>
              <a:cs typeface="Vazirmat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0932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3F57C4-57CA-2456-5C6A-221AC0FB4D7D}"/>
              </a:ext>
            </a:extLst>
          </p:cNvPr>
          <p:cNvSpPr/>
          <p:nvPr/>
        </p:nvSpPr>
        <p:spPr>
          <a:xfrm>
            <a:off x="-1" y="0"/>
            <a:ext cx="12192000" cy="988142"/>
          </a:xfrm>
          <a:prstGeom prst="rect">
            <a:avLst/>
          </a:prstGeom>
          <a:solidFill>
            <a:srgbClr val="41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3CE93-729F-5137-9AE6-C631BB8BC152}"/>
              </a:ext>
            </a:extLst>
          </p:cNvPr>
          <p:cNvSpPr txBox="1"/>
          <p:nvPr/>
        </p:nvSpPr>
        <p:spPr>
          <a:xfrm>
            <a:off x="973392" y="228911"/>
            <a:ext cx="11063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>
                <a:solidFill>
                  <a:schemeClr val="bg1"/>
                </a:solidFill>
                <a:latin typeface="Vazirmatn" pitchFamily="2" charset="-78"/>
                <a:cs typeface="Vazirmatn" pitchFamily="2" charset="-78"/>
              </a:rPr>
              <a:t>جلسه اول: آشنایی با </a:t>
            </a:r>
            <a:r>
              <a:rPr lang="en-US" sz="3200" b="1" dirty="0">
                <a:solidFill>
                  <a:schemeClr val="bg1"/>
                </a:solidFill>
                <a:latin typeface="Vazirmatn" pitchFamily="2" charset="-78"/>
                <a:cs typeface="Vazirmatn" pitchFamily="2" charset="-78"/>
              </a:rPr>
              <a:t>Vue</a:t>
            </a:r>
            <a:r>
              <a:rPr lang="fa-IR" sz="3200" b="1" dirty="0">
                <a:solidFill>
                  <a:schemeClr val="bg1"/>
                </a:solidFill>
                <a:latin typeface="Vazirmatn" pitchFamily="2" charset="-78"/>
                <a:cs typeface="Vazirmatn" pitchFamily="2" charset="-78"/>
              </a:rPr>
              <a:t> با کمک </a:t>
            </a:r>
            <a:r>
              <a:rPr lang="en-US" sz="3200" b="1" dirty="0">
                <a:solidFill>
                  <a:schemeClr val="bg1"/>
                </a:solidFill>
                <a:latin typeface="Vazirmatn" pitchFamily="2" charset="-78"/>
                <a:cs typeface="Vazirmatn" pitchFamily="2" charset="-78"/>
              </a:rPr>
              <a:t>CDN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C4317-E638-1803-1FE3-1682AFF0D496}"/>
              </a:ext>
            </a:extLst>
          </p:cNvPr>
          <p:cNvSpPr txBox="1"/>
          <p:nvPr/>
        </p:nvSpPr>
        <p:spPr>
          <a:xfrm>
            <a:off x="564126" y="1286758"/>
            <a:ext cx="11063747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تو این جلسه، اول با با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Vue CDN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برای اولین بار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Vue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‌ رو بالا میاریم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اون وسطا، بابت مفاهیم مختلف جاوا اسکریپت گریزی به جاوا اسکریپت و مفاهیمش خواهیم داشت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راجع به این صحبت می‌کنیم که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Vue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از کجا اومده و تکنولوژی ساختش چی بوده؟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بعد با کمک هم بعضی از مفاهیم اولیه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Vue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رو پیش می‌بریم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در نهایت، پروژه‌ای که انتهای این دوره با کمک هم می‌زنیم رو بررسی می‌کنیم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وقتشه که </a:t>
            </a:r>
            <a:r>
              <a:rPr lang="en-US" sz="2400" dirty="0" err="1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VSCode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رو باز کنی</a:t>
            </a:r>
            <a:endParaRPr lang="en-US" sz="2400" dirty="0">
              <a:solidFill>
                <a:srgbClr val="787B88"/>
              </a:solidFill>
              <a:latin typeface="Vazirmatn" pitchFamily="2" charset="-78"/>
              <a:cs typeface="Vazirmatn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fa-IR" sz="2400" dirty="0">
              <a:solidFill>
                <a:srgbClr val="787B88"/>
              </a:solidFill>
              <a:latin typeface="Vazirmatn" pitchFamily="2" charset="-78"/>
              <a:cs typeface="Vazirmat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2531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3F57C4-57CA-2456-5C6A-221AC0FB4D7D}"/>
              </a:ext>
            </a:extLst>
          </p:cNvPr>
          <p:cNvSpPr/>
          <p:nvPr/>
        </p:nvSpPr>
        <p:spPr>
          <a:xfrm>
            <a:off x="-1" y="0"/>
            <a:ext cx="12192000" cy="988142"/>
          </a:xfrm>
          <a:prstGeom prst="rect">
            <a:avLst/>
          </a:prstGeom>
          <a:solidFill>
            <a:srgbClr val="41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3CE93-729F-5137-9AE6-C631BB8BC152}"/>
              </a:ext>
            </a:extLst>
          </p:cNvPr>
          <p:cNvSpPr txBox="1"/>
          <p:nvPr/>
        </p:nvSpPr>
        <p:spPr>
          <a:xfrm>
            <a:off x="973392" y="228911"/>
            <a:ext cx="11063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>
                <a:solidFill>
                  <a:schemeClr val="bg1"/>
                </a:solidFill>
                <a:latin typeface="Vazirmatn" pitchFamily="2" charset="-78"/>
                <a:cs typeface="Vazirmatn" pitchFamily="2" charset="-78"/>
              </a:rPr>
              <a:t>آشنایی با </a:t>
            </a:r>
            <a:r>
              <a:rPr lang="en-US" sz="3200" b="1" dirty="0">
                <a:solidFill>
                  <a:schemeClr val="bg1"/>
                </a:solidFill>
                <a:latin typeface="Vazirmatn" pitchFamily="2" charset="-78"/>
                <a:cs typeface="Vazirmatn" pitchFamily="2" charset="-78"/>
              </a:rPr>
              <a:t>Vue</a:t>
            </a:r>
            <a:r>
              <a:rPr lang="fa-IR" sz="3200" b="1" dirty="0">
                <a:solidFill>
                  <a:schemeClr val="bg1"/>
                </a:solidFill>
                <a:latin typeface="Vazirmatn" pitchFamily="2" charset="-78"/>
                <a:cs typeface="Vazirmatn" pitchFamily="2" charset="-78"/>
              </a:rPr>
              <a:t> با کمک </a:t>
            </a:r>
            <a:r>
              <a:rPr lang="en-US" sz="3200" b="1" dirty="0">
                <a:solidFill>
                  <a:schemeClr val="bg1"/>
                </a:solidFill>
                <a:latin typeface="Vazirmatn" pitchFamily="2" charset="-78"/>
                <a:cs typeface="Vazirmatn" pitchFamily="2" charset="-78"/>
              </a:rPr>
              <a:t>CDN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03E091-8955-3F0B-BF33-0C3AACCF8A5F}"/>
              </a:ext>
            </a:extLst>
          </p:cNvPr>
          <p:cNvSpPr txBox="1"/>
          <p:nvPr/>
        </p:nvSpPr>
        <p:spPr>
          <a:xfrm>
            <a:off x="564125" y="3136612"/>
            <a:ext cx="11063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4000" b="1" dirty="0">
                <a:solidFill>
                  <a:srgbClr val="7E808D"/>
                </a:solidFill>
                <a:latin typeface="Vazirmatn" pitchFamily="2" charset="-78"/>
                <a:cs typeface="Vazirmatn" pitchFamily="2" charset="-78"/>
              </a:rPr>
              <a:t>راه اندازی </a:t>
            </a:r>
            <a:r>
              <a:rPr lang="en-US" sz="4000" b="1" dirty="0">
                <a:solidFill>
                  <a:srgbClr val="7E808D"/>
                </a:solidFill>
                <a:latin typeface="Vazirmatn" pitchFamily="2" charset="-78"/>
                <a:cs typeface="Vazirmatn" pitchFamily="2" charset="-78"/>
              </a:rPr>
              <a:t>Vue</a:t>
            </a:r>
            <a:r>
              <a:rPr lang="fa-IR" sz="4000" b="1" dirty="0">
                <a:solidFill>
                  <a:srgbClr val="7E808D"/>
                </a:solidFill>
                <a:latin typeface="Vazirmatn" pitchFamily="2" charset="-78"/>
                <a:cs typeface="Vazirmatn" pitchFamily="2" charset="-78"/>
              </a:rPr>
              <a:t> با کمک </a:t>
            </a:r>
            <a:r>
              <a:rPr lang="en-US" sz="4000" b="1" dirty="0">
                <a:solidFill>
                  <a:srgbClr val="7E808D"/>
                </a:solidFill>
                <a:latin typeface="Vazirmatn" pitchFamily="2" charset="-78"/>
                <a:cs typeface="Vazirmatn" pitchFamily="2" charset="-78"/>
              </a:rPr>
              <a:t>CDN</a:t>
            </a:r>
          </a:p>
        </p:txBody>
      </p:sp>
    </p:spTree>
    <p:extLst>
      <p:ext uri="{BB962C8B-B14F-4D97-AF65-F5344CB8AC3E}">
        <p14:creationId xmlns:p14="http://schemas.microsoft.com/office/powerpoint/2010/main" val="88664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3F57C4-57CA-2456-5C6A-221AC0FB4D7D}"/>
              </a:ext>
            </a:extLst>
          </p:cNvPr>
          <p:cNvSpPr/>
          <p:nvPr/>
        </p:nvSpPr>
        <p:spPr>
          <a:xfrm>
            <a:off x="-1" y="0"/>
            <a:ext cx="12192000" cy="988142"/>
          </a:xfrm>
          <a:prstGeom prst="rect">
            <a:avLst/>
          </a:prstGeom>
          <a:solidFill>
            <a:srgbClr val="41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3CE93-729F-5137-9AE6-C631BB8BC152}"/>
              </a:ext>
            </a:extLst>
          </p:cNvPr>
          <p:cNvSpPr txBox="1"/>
          <p:nvPr/>
        </p:nvSpPr>
        <p:spPr>
          <a:xfrm>
            <a:off x="973392" y="228911"/>
            <a:ext cx="11063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>
                <a:solidFill>
                  <a:schemeClr val="bg1"/>
                </a:solidFill>
                <a:latin typeface="Vazirmatn" pitchFamily="2" charset="-78"/>
                <a:cs typeface="Vazirmatn" pitchFamily="2" charset="-78"/>
              </a:rPr>
              <a:t>یادآوری جاوا اسکریپت: </a:t>
            </a:r>
            <a:r>
              <a:rPr lang="en-US" sz="3200" b="1" dirty="0">
                <a:solidFill>
                  <a:schemeClr val="bg1"/>
                </a:solidFill>
                <a:latin typeface="Vazirmatn" pitchFamily="2" charset="-78"/>
                <a:cs typeface="Vazirmatn" pitchFamily="2" charset="-78"/>
              </a:rPr>
              <a:t>Expressions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770B32-8999-2FC0-2C64-886D61DFD362}"/>
              </a:ext>
            </a:extLst>
          </p:cNvPr>
          <p:cNvSpPr txBox="1"/>
          <p:nvPr/>
        </p:nvSpPr>
        <p:spPr>
          <a:xfrm>
            <a:off x="564126" y="1286758"/>
            <a:ext cx="11063747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یه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expression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(به فارسی «اصطلاح») یه کد تک خطیه که یک مقدار رو ارزیابی می‌کنه 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Vue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برای این کار، هرچیزی که بین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{{ }}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می‌بینه رو مثل یه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Expression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اجرا می‌کنه</a:t>
            </a:r>
            <a:endParaRPr lang="en-US" sz="2400" dirty="0">
              <a:solidFill>
                <a:srgbClr val="787B88"/>
              </a:solidFill>
              <a:latin typeface="Vazirmatn" pitchFamily="2" charset="-78"/>
              <a:cs typeface="Vazirmatn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حواستون باشه! بین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{{ }}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نمیشه هر کد جاوا اسکریپتی رو اجرا کرد</a:t>
            </a:r>
            <a:endParaRPr lang="en-US" sz="2400" dirty="0">
              <a:solidFill>
                <a:srgbClr val="787B88"/>
              </a:solidFill>
              <a:latin typeface="Vazirmatn" pitchFamily="2" charset="-78"/>
              <a:cs typeface="Vazirmatn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fa-IR" sz="2400" dirty="0">
              <a:solidFill>
                <a:srgbClr val="787B88"/>
              </a:solidFill>
              <a:latin typeface="Vazirmatn" pitchFamily="2" charset="-78"/>
              <a:cs typeface="Vazirmatn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2DD079-2EF7-A4C6-27CD-5C9AF52CD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97" y="3704739"/>
            <a:ext cx="5390419" cy="25957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F505D7-E99C-5C7F-48CB-6799AFA18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438" y="3704951"/>
            <a:ext cx="4342603" cy="259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2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3F57C4-57CA-2456-5C6A-221AC0FB4D7D}"/>
              </a:ext>
            </a:extLst>
          </p:cNvPr>
          <p:cNvSpPr/>
          <p:nvPr/>
        </p:nvSpPr>
        <p:spPr>
          <a:xfrm>
            <a:off x="-1" y="0"/>
            <a:ext cx="12192000" cy="988142"/>
          </a:xfrm>
          <a:prstGeom prst="rect">
            <a:avLst/>
          </a:prstGeom>
          <a:solidFill>
            <a:srgbClr val="41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3CE93-729F-5137-9AE6-C631BB8BC152}"/>
              </a:ext>
            </a:extLst>
          </p:cNvPr>
          <p:cNvSpPr txBox="1"/>
          <p:nvPr/>
        </p:nvSpPr>
        <p:spPr>
          <a:xfrm>
            <a:off x="973392" y="228911"/>
            <a:ext cx="11063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>
                <a:solidFill>
                  <a:schemeClr val="bg1"/>
                </a:solidFill>
                <a:latin typeface="Vazirmatn" pitchFamily="2" charset="-78"/>
                <a:cs typeface="Vazirmatn" pitchFamily="2" charset="-78"/>
              </a:rPr>
              <a:t>یادآوری جاوا اسکریپت: </a:t>
            </a:r>
            <a:r>
              <a:rPr lang="en-US" sz="3200" b="1" dirty="0">
                <a:solidFill>
                  <a:schemeClr val="bg1"/>
                </a:solidFill>
                <a:latin typeface="Vazirmatn" pitchFamily="2" charset="-78"/>
                <a:cs typeface="Vazirmatn" pitchFamily="2" charset="-78"/>
              </a:rPr>
              <a:t>Expressions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770B32-8999-2FC0-2C64-886D61DFD362}"/>
              </a:ext>
            </a:extLst>
          </p:cNvPr>
          <p:cNvSpPr txBox="1"/>
          <p:nvPr/>
        </p:nvSpPr>
        <p:spPr>
          <a:xfrm>
            <a:off x="564126" y="1286758"/>
            <a:ext cx="11063747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یه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expression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(به فارسی «اصطلاح») یه کد تک خطیه که یک مقدار رو ارزیابی می‌کنه 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Vue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برای این کار، هرچیزی که بین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{{ }}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می‌بینه رو مثل یه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Expression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اجرا می‌کنه</a:t>
            </a:r>
            <a:endParaRPr lang="en-US" sz="2400" dirty="0">
              <a:solidFill>
                <a:srgbClr val="787B88"/>
              </a:solidFill>
              <a:latin typeface="Vazirmatn" pitchFamily="2" charset="-78"/>
              <a:cs typeface="Vazirmatn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حواستون باشه! بین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{{ }}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نمیشه هر کد جاوا اسکریپتی رو اجرا کرد</a:t>
            </a:r>
            <a:endParaRPr lang="en-US" sz="2400" dirty="0">
              <a:solidFill>
                <a:srgbClr val="787B88"/>
              </a:solidFill>
              <a:latin typeface="Vazirmatn" pitchFamily="2" charset="-78"/>
              <a:cs typeface="Vazirmatn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fa-IR" sz="2400" dirty="0">
              <a:solidFill>
                <a:srgbClr val="787B88"/>
              </a:solidFill>
              <a:latin typeface="Vazirmatn" pitchFamily="2" charset="-78"/>
              <a:cs typeface="Vazirmatn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2DD079-2EF7-A4C6-27CD-5C9AF52CD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97" y="3704739"/>
            <a:ext cx="5390419" cy="25957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F505D7-E99C-5C7F-48CB-6799AFA18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438" y="3704951"/>
            <a:ext cx="4342603" cy="259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3F57C4-57CA-2456-5C6A-221AC0FB4D7D}"/>
              </a:ext>
            </a:extLst>
          </p:cNvPr>
          <p:cNvSpPr/>
          <p:nvPr/>
        </p:nvSpPr>
        <p:spPr>
          <a:xfrm>
            <a:off x="-1" y="0"/>
            <a:ext cx="12192000" cy="988142"/>
          </a:xfrm>
          <a:prstGeom prst="rect">
            <a:avLst/>
          </a:prstGeom>
          <a:solidFill>
            <a:srgbClr val="41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3CE93-729F-5137-9AE6-C631BB8BC152}"/>
              </a:ext>
            </a:extLst>
          </p:cNvPr>
          <p:cNvSpPr txBox="1"/>
          <p:nvPr/>
        </p:nvSpPr>
        <p:spPr>
          <a:xfrm>
            <a:off x="973392" y="228911"/>
            <a:ext cx="11063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3200" b="1" dirty="0">
                <a:solidFill>
                  <a:schemeClr val="bg1"/>
                </a:solidFill>
                <a:latin typeface="Vazirmatn" pitchFamily="2" charset="-78"/>
                <a:cs typeface="Vazirmatn" pitchFamily="2" charset="-78"/>
              </a:rPr>
              <a:t>proxy</a:t>
            </a:r>
            <a:r>
              <a:rPr lang="fa-IR" sz="3200" b="1" dirty="0">
                <a:solidFill>
                  <a:schemeClr val="bg1"/>
                </a:solidFill>
                <a:latin typeface="Vazirmatn" pitchFamily="2" charset="-78"/>
                <a:cs typeface="Vazirmatn" pitchFamily="2" charset="-78"/>
              </a:rPr>
              <a:t> چیه؟</a:t>
            </a:r>
            <a:endParaRPr lang="en-US" sz="3200" b="1" dirty="0">
              <a:solidFill>
                <a:schemeClr val="bg1"/>
              </a:solidFill>
              <a:latin typeface="Vazirmatn" pitchFamily="2" charset="-78"/>
              <a:cs typeface="Vazirmatn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770B32-8999-2FC0-2C64-886D61DFD362}"/>
              </a:ext>
            </a:extLst>
          </p:cNvPr>
          <p:cNvSpPr txBox="1"/>
          <p:nvPr/>
        </p:nvSpPr>
        <p:spPr>
          <a:xfrm>
            <a:off x="564126" y="1286758"/>
            <a:ext cx="110637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روندی که می‌تونه مقدار متغیری که در حال تغییره رو نمایش بده.</a:t>
            </a:r>
          </a:p>
        </p:txBody>
      </p:sp>
    </p:spTree>
    <p:extLst>
      <p:ext uri="{BB962C8B-B14F-4D97-AF65-F5344CB8AC3E}">
        <p14:creationId xmlns:p14="http://schemas.microsoft.com/office/powerpoint/2010/main" val="253388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3F57C4-57CA-2456-5C6A-221AC0FB4D7D}"/>
              </a:ext>
            </a:extLst>
          </p:cNvPr>
          <p:cNvSpPr/>
          <p:nvPr/>
        </p:nvSpPr>
        <p:spPr>
          <a:xfrm>
            <a:off x="-1" y="0"/>
            <a:ext cx="12192000" cy="988142"/>
          </a:xfrm>
          <a:prstGeom prst="rect">
            <a:avLst/>
          </a:prstGeom>
          <a:solidFill>
            <a:srgbClr val="41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3CE93-729F-5137-9AE6-C631BB8BC152}"/>
              </a:ext>
            </a:extLst>
          </p:cNvPr>
          <p:cNvSpPr txBox="1"/>
          <p:nvPr/>
        </p:nvSpPr>
        <p:spPr>
          <a:xfrm>
            <a:off x="973392" y="228911"/>
            <a:ext cx="11063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>
                <a:solidFill>
                  <a:schemeClr val="bg1"/>
                </a:solidFill>
                <a:latin typeface="Vazirmatn" pitchFamily="2" charset="-78"/>
                <a:cs typeface="Vazirmatn" pitchFamily="2" charset="-78"/>
              </a:rPr>
              <a:t>آشنایی با متد‌ها یا </a:t>
            </a:r>
            <a:r>
              <a:rPr lang="en-US" sz="3200" b="1" dirty="0">
                <a:solidFill>
                  <a:schemeClr val="bg1"/>
                </a:solidFill>
                <a:latin typeface="Vazirmatn" pitchFamily="2" charset="-78"/>
                <a:cs typeface="Vazirmatn" pitchFamily="2" charset="-78"/>
              </a:rPr>
              <a:t>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770B32-8999-2FC0-2C64-886D61DFD362}"/>
              </a:ext>
            </a:extLst>
          </p:cNvPr>
          <p:cNvSpPr txBox="1"/>
          <p:nvPr/>
        </p:nvSpPr>
        <p:spPr>
          <a:xfrm>
            <a:off x="564126" y="1286758"/>
            <a:ext cx="11063747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متد‌ها به ما اجازه میدن که بتونیم کاربرد‌های مختلفی رو برای اپلیکیشن‌هامون ایجاد کنیم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برای انجام این کار، باید توی </a:t>
            </a:r>
            <a:r>
              <a:rPr lang="en-US" sz="2400" dirty="0" err="1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createApp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یه آبجکت جدید درست کنیم و اسمش رو بذاریم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methods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داخل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methods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می‌تونیم هر تعداد متد جدید که دلمون می‌خواد اضافه کنیم و ازش استفاده کنیم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بریم کد بزنیم!</a:t>
            </a:r>
          </a:p>
        </p:txBody>
      </p:sp>
    </p:spTree>
    <p:extLst>
      <p:ext uri="{BB962C8B-B14F-4D97-AF65-F5344CB8AC3E}">
        <p14:creationId xmlns:p14="http://schemas.microsoft.com/office/powerpoint/2010/main" val="3226990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3F57C4-57CA-2456-5C6A-221AC0FB4D7D}"/>
              </a:ext>
            </a:extLst>
          </p:cNvPr>
          <p:cNvSpPr/>
          <p:nvPr/>
        </p:nvSpPr>
        <p:spPr>
          <a:xfrm>
            <a:off x="-1" y="0"/>
            <a:ext cx="12192000" cy="988142"/>
          </a:xfrm>
          <a:prstGeom prst="rect">
            <a:avLst/>
          </a:prstGeom>
          <a:solidFill>
            <a:srgbClr val="41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3CE93-729F-5137-9AE6-C631BB8BC152}"/>
              </a:ext>
            </a:extLst>
          </p:cNvPr>
          <p:cNvSpPr txBox="1"/>
          <p:nvPr/>
        </p:nvSpPr>
        <p:spPr>
          <a:xfrm>
            <a:off x="973392" y="228911"/>
            <a:ext cx="11063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>
                <a:solidFill>
                  <a:schemeClr val="bg1"/>
                </a:solidFill>
                <a:latin typeface="Vazirmatn" pitchFamily="2" charset="-78"/>
                <a:cs typeface="Vazirmatn" pitchFamily="2" charset="-78"/>
              </a:rPr>
              <a:t>آشنایی با </a:t>
            </a:r>
            <a:r>
              <a:rPr lang="en-US" sz="3200" b="1" dirty="0">
                <a:solidFill>
                  <a:schemeClr val="bg1"/>
                </a:solidFill>
                <a:latin typeface="Vazirmatn" pitchFamily="2" charset="-78"/>
                <a:cs typeface="Vazirmatn" pitchFamily="2" charset="-78"/>
              </a:rPr>
              <a:t>Directive</a:t>
            </a:r>
            <a:r>
              <a:rPr lang="fa-IR" sz="3200" b="1" dirty="0">
                <a:solidFill>
                  <a:schemeClr val="bg1"/>
                </a:solidFill>
                <a:latin typeface="Vazirmatn" pitchFamily="2" charset="-78"/>
                <a:cs typeface="Vazirmatn" pitchFamily="2" charset="-78"/>
              </a:rPr>
              <a:t> ها</a:t>
            </a:r>
            <a:endParaRPr lang="en-US" sz="3200" b="1" dirty="0">
              <a:solidFill>
                <a:schemeClr val="bg1"/>
              </a:solidFill>
              <a:latin typeface="Vazirmatn" pitchFamily="2" charset="-78"/>
              <a:cs typeface="Vazirmatn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770B32-8999-2FC0-2C64-886D61DFD362}"/>
              </a:ext>
            </a:extLst>
          </p:cNvPr>
          <p:cNvSpPr txBox="1"/>
          <p:nvPr/>
        </p:nvSpPr>
        <p:spPr>
          <a:xfrm>
            <a:off x="564126" y="1286758"/>
            <a:ext cx="11063747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ما تو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Vue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یه ویژگی به درد بخور به اسم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Directive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ها داریم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Directive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ها به ما کمک می‌کنن تا بتونیم به راحتی چیزهایی که می‌خوایم رو نمیاش بدیم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همه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Directive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ها تو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Vue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با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v-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شروع میشن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Directive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ها برای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Vue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همون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Directive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هستن اما به صورت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attribute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به کد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HTML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اضافه میشن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Vue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بهمون اجازه میده تا خودمون هم بتونیم </a:t>
            </a:r>
            <a:r>
              <a:rPr lang="en-US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Directive</a:t>
            </a: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 بسازیم</a:t>
            </a: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a-IR" sz="2400" dirty="0">
                <a:solidFill>
                  <a:srgbClr val="787B88"/>
                </a:solidFill>
                <a:latin typeface="Vazirmatn" pitchFamily="2" charset="-78"/>
                <a:cs typeface="Vazirmatn" pitchFamily="2" charset="-78"/>
              </a:rPr>
              <a:t>بریم باهاشون آشنا شیم!</a:t>
            </a:r>
          </a:p>
        </p:txBody>
      </p:sp>
    </p:spTree>
    <p:extLst>
      <p:ext uri="{BB962C8B-B14F-4D97-AF65-F5344CB8AC3E}">
        <p14:creationId xmlns:p14="http://schemas.microsoft.com/office/powerpoint/2010/main" val="298260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838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Vazirmatn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Mirjavadi</dc:creator>
  <cp:lastModifiedBy>Mani Mirjavadi</cp:lastModifiedBy>
  <cp:revision>33</cp:revision>
  <dcterms:created xsi:type="dcterms:W3CDTF">2023-07-28T15:16:32Z</dcterms:created>
  <dcterms:modified xsi:type="dcterms:W3CDTF">2023-07-28T18:28:38Z</dcterms:modified>
</cp:coreProperties>
</file>