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1F2"/>
    <a:srgbClr val="787B88"/>
    <a:srgbClr val="41B883"/>
    <a:srgbClr val="F5F2F7"/>
    <a:srgbClr val="FFFFFF"/>
    <a:srgbClr val="FFB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3" autoAdjust="0"/>
  </p:normalViewPr>
  <p:slideViewPr>
    <p:cSldViewPr snapToGrid="0">
      <p:cViewPr varScale="1">
        <p:scale>
          <a:sx n="87" d="100"/>
          <a:sy n="87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347D-2B37-AD29-90F3-D69606C8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FC514-5520-FBAF-B07E-1A49D7B8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E101-B9A9-2F2A-3CD2-AE64FD93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4AE9-E176-C008-347F-31CAD2C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319F-171C-0085-419F-1AD39EF4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CC9-6135-0F2F-AA2F-8205DB7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4A208-14A9-94A3-6DE6-A0A069C8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6617-5FB8-907E-4151-660E6C9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F408-488C-4A0F-01E4-C02315A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04C4-E159-298A-6126-C4DAF1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61D8-701C-C694-5D94-E8AC9E64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CE66-ADCD-341B-41FE-8BAEB5F5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2122-6536-1D51-E00F-048F45E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AF8A-0BF1-4286-2AD0-752EE80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0987-5820-7581-70B5-CC2CC98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BA5-2D18-D02D-FDEF-CD7226C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837D-8CD5-C95A-F65D-478CD076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1123-B04A-565D-54CE-006811AB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7E31-B118-E22C-C809-7106CF0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38F6-5C38-F2A4-91AA-29A49E82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9BD-BE39-1E93-0E3A-13F02AFA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7798-09E7-06BC-254E-D2A01ED9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8557-5605-94DD-22B9-6B63C19E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9EA9-7D1B-A8CA-3577-53BA1B6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9402-619E-43BC-E5A6-11291A01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D97-9C93-F3D0-BC3D-3A8852F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AE0C-2B2E-A3B9-4DD3-0A0F3A05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CCAA-6B76-A156-B303-20E07D63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0903-ABC5-75EB-7E5F-0035A0B2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FD5D-9A5A-9688-0D66-5D7B44BF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51B3-10A2-E3E1-E7FA-7647C817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990B-3250-ED52-CAE0-ABB5918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BB98-92E7-6822-C2A2-12388F39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8787-EEF5-682A-CB53-739C5A24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694C-2479-CAD8-5A85-12C60176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09D0-1171-DEB2-C5D0-F43E2ADD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9FAD-73CD-B409-6C93-A54A4B8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D78E2-F299-12F3-B6EC-C933283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FD1F8-EEB5-536C-5C9B-27A9924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143-A76A-9169-3F59-1155A25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C530-D927-0A29-884C-2B22DBA3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97765-9918-87E8-2042-790F7A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7BFA-001C-A7CB-0C97-8750E73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A9707-FE12-7887-835E-492E489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7515-B78B-9730-D014-0451245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BBB6-AF03-98D1-AC3C-281EE96F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31C6-0178-28D9-C411-D724DFBB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9AA-153B-6056-5277-42F06868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D8A-FAB3-6F1C-29F4-8CA7F590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88E6-ECB3-53C1-1846-FDFED466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366D-997E-DF0E-2861-47C43954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6704-6677-85CF-7FA6-F60575A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7A08-F11F-1A7A-F233-BEBA0A2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EAF01-E9B5-1282-8632-7405F296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1EAC-B298-34C0-0C57-23C2B416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59A7-1D86-CF63-2DBF-7843621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3DEC-2BD5-E469-550B-85BE497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F500-8E7E-431E-5F57-3515A0F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A3935-59A3-562E-7CDA-EFB9B63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318D-D496-FAB9-E4D7-5FE6566D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EA9-1D1A-1E3D-7380-3D1FF056A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07CA-F817-B731-1219-C421369D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9FFF-0E9E-7266-70C9-BF85CB1F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A2D9D-0397-2D5E-742C-F970527B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96" y="0"/>
            <a:ext cx="12215192" cy="6858000"/>
          </a:xfrm>
          <a:prstGeom prst="rect">
            <a:avLst/>
          </a:prstGeom>
          <a:solidFill>
            <a:srgbClr val="B8D1F2"/>
          </a:solidFill>
        </p:spPr>
      </p:pic>
    </p:spTree>
    <p:extLst>
      <p:ext uri="{BB962C8B-B14F-4D97-AF65-F5344CB8AC3E}">
        <p14:creationId xmlns:p14="http://schemas.microsoft.com/office/powerpoint/2010/main" val="5101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اینترنت، وب، وبسایت‌ها چطوری کار می‌کنن؟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99B76-251D-CCE8-5755-32CDF42A586A}"/>
              </a:ext>
            </a:extLst>
          </p:cNvPr>
          <p:cNvSpPr txBox="1"/>
          <p:nvPr/>
        </p:nvSpPr>
        <p:spPr>
          <a:xfrm>
            <a:off x="3727047" y="2064604"/>
            <a:ext cx="785199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کارمندای گوگل، گوگل رو ساختن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گوگل تشکیل شده از چندین و چند تا فایل که هرکدوم وظیف خودش رو داره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کدهایی که کارمندای گوگل زدن، جایی تو کامپیوتر‌های خودشون تو آمریکاست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این فایلا همون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‌ و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JavaScript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‌هایی هستن که کارمندای گوگل ساختن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56B81-8A1B-BAE5-033E-0273DC82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8" y="2623378"/>
            <a:ext cx="3238952" cy="39724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5096796-F3BD-601C-7A60-BEF22F14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11" y="4558906"/>
            <a:ext cx="1540578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S Logo PNG Transparent – Brands Logos">
            <a:extLst>
              <a:ext uri="{FF2B5EF4-FFF2-40B4-BE49-F238E27FC236}">
                <a16:creationId xmlns:a16="http://schemas.microsoft.com/office/drawing/2014/main" id="{A551BD0B-EC07-EBDF-5E38-0C6EC2A7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28" y="4558906"/>
            <a:ext cx="1093025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7E88566-3F9E-7898-0D35-84C4D3F4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92" y="4530918"/>
            <a:ext cx="1449108" cy="15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این فایل‌ها چطوری به ما می‌رسن؟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765F6-206F-628C-90A5-46C103DC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9" y="2049211"/>
            <a:ext cx="9967310" cy="4250765"/>
          </a:xfrm>
          <a:prstGeom prst="rect">
            <a:avLst/>
          </a:prstGeom>
        </p:spPr>
      </p:pic>
      <p:pic>
        <p:nvPicPr>
          <p:cNvPr id="4098" name="Picture 2" descr="Google Logo PNG HD Quality | PNG Play">
            <a:extLst>
              <a:ext uri="{FF2B5EF4-FFF2-40B4-BE49-F238E27FC236}">
                <a16:creationId xmlns:a16="http://schemas.microsoft.com/office/drawing/2014/main" id="{21CCA7D1-1056-6D6E-4566-B2CC7422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5" y="3058569"/>
            <a:ext cx="772932" cy="7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ree Clipart: Computer Smartphone and Tablet | agomjo">
            <a:extLst>
              <a:ext uri="{FF2B5EF4-FFF2-40B4-BE49-F238E27FC236}">
                <a16:creationId xmlns:a16="http://schemas.microsoft.com/office/drawing/2014/main" id="{6BCAD6D9-D56B-8C87-7252-3E90A1E0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52" y="2702358"/>
            <a:ext cx="949125" cy="1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اینترنت، وب، وبسایت‌ها چطوری کار می‌کنن؟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92B40-0F30-E21E-8309-0DBEFD4D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13" y="2071399"/>
            <a:ext cx="9035974" cy="4123691"/>
          </a:xfrm>
          <a:prstGeom prst="rect">
            <a:avLst/>
          </a:prstGeom>
        </p:spPr>
      </p:pic>
      <p:pic>
        <p:nvPicPr>
          <p:cNvPr id="7" name="Picture 2" descr="Google Logo PNG HD Quality | PNG Play">
            <a:extLst>
              <a:ext uri="{FF2B5EF4-FFF2-40B4-BE49-F238E27FC236}">
                <a16:creationId xmlns:a16="http://schemas.microsoft.com/office/drawing/2014/main" id="{7A902CE2-6A85-17B5-C05E-F741828C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49" y="3429000"/>
            <a:ext cx="772932" cy="7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Clipart: Computer Smartphone and Tablet | agomjo">
            <a:extLst>
              <a:ext uri="{FF2B5EF4-FFF2-40B4-BE49-F238E27FC236}">
                <a16:creationId xmlns:a16="http://schemas.microsoft.com/office/drawing/2014/main" id="{E56FCF1A-3F2D-D27A-9862-49DB804C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45" y="3253949"/>
            <a:ext cx="690968" cy="97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هرکدوم از فایلایی که دریافت کردیم چه کاری انجام میدن؟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76E5-5FCD-49BB-55D6-DEF8F798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12" y="2047596"/>
            <a:ext cx="4101513" cy="44157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3CE25E2-7DA3-0DFA-E547-7D59A749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93" y="2614359"/>
            <a:ext cx="3188896" cy="31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0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هرکدوم از فایلایی که دریافت کردیم چه کاری انجام میدن؟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912E3-A043-563A-3BFB-A8D133CA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95" y="2012872"/>
            <a:ext cx="3798972" cy="4450466"/>
          </a:xfrm>
          <a:prstGeom prst="rect">
            <a:avLst/>
          </a:prstGeom>
        </p:spPr>
      </p:pic>
      <p:pic>
        <p:nvPicPr>
          <p:cNvPr id="7" name="Picture 4" descr="CSS Logo PNG Transparent – Brands Logos">
            <a:extLst>
              <a:ext uri="{FF2B5EF4-FFF2-40B4-BE49-F238E27FC236}">
                <a16:creationId xmlns:a16="http://schemas.microsoft.com/office/drawing/2014/main" id="{2CD5633F-F9E7-A36E-C603-2B225E2E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37" y="2219582"/>
            <a:ext cx="2790701" cy="39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6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ولی با </a:t>
            </a:r>
            <a:r>
              <a:rPr lang="en-US" sz="2400" b="1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sz="2400" b="1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sz="2400" b="1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sz="2400" b="1" dirty="0">
                <a:latin typeface="Vazirmatn" pitchFamily="2" charset="-78"/>
                <a:cs typeface="Vazirmatn" pitchFamily="2" charset="-78"/>
              </a:rPr>
              <a:t> هیچ منطق و عملکردی توی سایت‌ها نداریم!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2" name="Picture 1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2CA5D7C4-4164-0267-88AA-94465C2D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6" y="2417832"/>
            <a:ext cx="3078136" cy="333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E87B7-1286-9EA8-9D11-89679F62196C}"/>
              </a:ext>
            </a:extLst>
          </p:cNvPr>
          <p:cNvSpPr txBox="1"/>
          <p:nvPr/>
        </p:nvSpPr>
        <p:spPr>
          <a:xfrm>
            <a:off x="4340505" y="2600674"/>
            <a:ext cx="7238537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جاوا اسکریپت عملکرد‌ها رو به صفحات وبسایت اضافه می‌کنه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مثل آپلود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کامنت گذاشتن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باز کردن یه پاپ‌آپ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ارسال یه پیام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لایک کردن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و ...</a:t>
            </a:r>
          </a:p>
        </p:txBody>
      </p:sp>
    </p:spTree>
    <p:extLst>
      <p:ext uri="{BB962C8B-B14F-4D97-AF65-F5344CB8AC3E}">
        <p14:creationId xmlns:p14="http://schemas.microsoft.com/office/powerpoint/2010/main" val="415296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ولی با </a:t>
            </a:r>
            <a:r>
              <a:rPr lang="en-US" sz="2400" b="1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sz="2400" b="1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sz="2400" b="1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sz="2400" b="1" dirty="0">
                <a:latin typeface="Vazirmatn" pitchFamily="2" charset="-78"/>
                <a:cs typeface="Vazirmatn" pitchFamily="2" charset="-78"/>
              </a:rPr>
              <a:t> هیچ منطق و عملکردی توی سایت‌ها نداریم!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2" name="Picture 1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2CA5D7C4-4164-0267-88AA-94465C2D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6" y="2417832"/>
            <a:ext cx="3078136" cy="333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E87B7-1286-9EA8-9D11-89679F62196C}"/>
              </a:ext>
            </a:extLst>
          </p:cNvPr>
          <p:cNvSpPr txBox="1"/>
          <p:nvPr/>
        </p:nvSpPr>
        <p:spPr>
          <a:xfrm>
            <a:off x="4340505" y="2600674"/>
            <a:ext cx="7238537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پس برای همه عملکرد‌ها که به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UI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یا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User Interface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یا رابط کاربری مربوط میشه نیاز به استفاده از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JavaScript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داریم</a:t>
            </a:r>
          </a:p>
        </p:txBody>
      </p:sp>
    </p:spTree>
    <p:extLst>
      <p:ext uri="{BB962C8B-B14F-4D97-AF65-F5344CB8AC3E}">
        <p14:creationId xmlns:p14="http://schemas.microsoft.com/office/powerpoint/2010/main" val="70579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ولی بخشی از فایلای مربوط به وبسایت از طریق اینترنت روی کامپیوتر ما دانلود نمیشه!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2DF046DD-161D-27B1-E297-7F9EAD4D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3" y="2729870"/>
            <a:ext cx="1861120" cy="100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F86EC-C0A6-2AB8-23FC-45C4A850E542}"/>
              </a:ext>
            </a:extLst>
          </p:cNvPr>
          <p:cNvSpPr txBox="1"/>
          <p:nvPr/>
        </p:nvSpPr>
        <p:spPr>
          <a:xfrm>
            <a:off x="4770997" y="2490271"/>
            <a:ext cx="6808046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وقتی یه عکس رو آپلود می‌کنی، نیاز داریم تا اون تغییرات رو بقیه هم ببینن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برای این کار، نیاز داریم تا تغییراتمون دائمی باشه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با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JavaScript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انجام این کار غیر ممکنه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پس اینجاست که نیاز داریم اطلاعاتمون رو برای سمت دیگه‌ای از وب بفرستیم: بک‌اند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این فایل‌ها روی سرور‌ها ذخیره میشن و وظیفه‌شون ارتباط با دیتابیسه</a:t>
            </a:r>
          </a:p>
        </p:txBody>
      </p:sp>
      <p:pic>
        <p:nvPicPr>
          <p:cNvPr id="5122" name="Picture 2" descr="Java Logo PNG Transparent (1) – Brands Logos">
            <a:extLst>
              <a:ext uri="{FF2B5EF4-FFF2-40B4-BE49-F238E27FC236}">
                <a16:creationId xmlns:a16="http://schemas.microsoft.com/office/drawing/2014/main" id="{D706BD85-5C70-0A20-6893-73EEF418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42" y="2287488"/>
            <a:ext cx="1639836" cy="16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Go Programming Language">
            <a:extLst>
              <a:ext uri="{FF2B5EF4-FFF2-40B4-BE49-F238E27FC236}">
                <a16:creationId xmlns:a16="http://schemas.microsoft.com/office/drawing/2014/main" id="{6172F82F-692A-713B-8357-2A919357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911" y="3413536"/>
            <a:ext cx="2310594" cy="20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7DAB2A7-0CBF-65C0-8300-FA8E04DD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56" y="3973369"/>
            <a:ext cx="1664022" cy="10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397DCC1-12CF-C2EB-BCCD-48A743FA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9" y="5208607"/>
            <a:ext cx="1994214" cy="75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4ECD723B-FCFF-D983-6C2D-44413ED9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05" y="5183468"/>
            <a:ext cx="918769" cy="10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3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داده‌ها و دیتابیس چی؟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F86EC-C0A6-2AB8-23FC-45C4A850E542}"/>
              </a:ext>
            </a:extLst>
          </p:cNvPr>
          <p:cNvSpPr txBox="1"/>
          <p:nvPr/>
        </p:nvSpPr>
        <p:spPr>
          <a:xfrm>
            <a:off x="4770997" y="2490271"/>
            <a:ext cx="6808046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داده‌ها و اطلاعات تو یه سری کامپیوتر تو دیتاسنتر‌ها ذخیره میشه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اکثر شرکت‌های بزرگ، یه ساختمون پر از کامپیوتر دارن که به هرکدوم میگن سرور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این کامپیوتر‌ها باید در تمام مدت آنلاین باشن تا ارتباط ما با اون وبسایت قطع نشه</a:t>
            </a:r>
          </a:p>
        </p:txBody>
      </p:sp>
      <p:pic>
        <p:nvPicPr>
          <p:cNvPr id="11270" name="Picture 6" descr="Facebook Accelerates its Data Center Expansion | Data Center Frontier">
            <a:extLst>
              <a:ext uri="{FF2B5EF4-FFF2-40B4-BE49-F238E27FC236}">
                <a16:creationId xmlns:a16="http://schemas.microsoft.com/office/drawing/2014/main" id="{CEE5B467-5AAC-F652-05D2-537DC204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" y="810227"/>
            <a:ext cx="3934703" cy="20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ow the data center industry is bridging the skills gap">
            <a:extLst>
              <a:ext uri="{FF2B5EF4-FFF2-40B4-BE49-F238E27FC236}">
                <a16:creationId xmlns:a16="http://schemas.microsoft.com/office/drawing/2014/main" id="{8F8310BA-0BC2-1B48-3F6F-A4A07DD6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" y="4432692"/>
            <a:ext cx="3912518" cy="20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>
            <a:extLst>
              <a:ext uri="{FF2B5EF4-FFF2-40B4-BE49-F238E27FC236}">
                <a16:creationId xmlns:a16="http://schemas.microsoft.com/office/drawing/2014/main" id="{65D3B0A3-1B03-3B9A-C75C-89CC5ED6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63" y="3109947"/>
            <a:ext cx="2333021" cy="1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7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54182" y="603006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تو این دوره ما با چیا کار داریم؟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096796-F3BD-601C-7A60-BEF22F14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08" y="2845853"/>
            <a:ext cx="1540578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S Logo PNG Transparent – Brands Logos">
            <a:extLst>
              <a:ext uri="{FF2B5EF4-FFF2-40B4-BE49-F238E27FC236}">
                <a16:creationId xmlns:a16="http://schemas.microsoft.com/office/drawing/2014/main" id="{A551BD0B-EC07-EBDF-5E38-0C6EC2A7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25" y="2845853"/>
            <a:ext cx="1093025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7E88566-3F9E-7898-0D35-84C4D3F4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55" y="2831859"/>
            <a:ext cx="1449108" cy="15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331907" y="673056"/>
            <a:ext cx="55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جلسه اول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8ADAE-2F58-7E9A-5A5E-D5DC2329F347}"/>
              </a:ext>
            </a:extLst>
          </p:cNvPr>
          <p:cNvSpPr txBox="1"/>
          <p:nvPr/>
        </p:nvSpPr>
        <p:spPr>
          <a:xfrm>
            <a:off x="1504709" y="2067088"/>
            <a:ext cx="969958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latin typeface="Vazirmatn" pitchFamily="2" charset="-78"/>
                <a:cs typeface="Vazirmatn" pitchFamily="2" charset="-78"/>
              </a:rPr>
              <a:t>آشنایی با مفاهیم وب </a:t>
            </a:r>
          </a:p>
          <a:p>
            <a:pPr marL="347663" indent="-347663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latin typeface="Vazirmatn" pitchFamily="2" charset="-78"/>
                <a:cs typeface="Vazirmatn" pitchFamily="2" charset="-78"/>
              </a:rPr>
              <a:t>آشنایی با مفاهیم پایه‌ای طراحی وب </a:t>
            </a:r>
          </a:p>
          <a:p>
            <a:pPr marL="347663" indent="-347663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latin typeface="Vazirmatn" pitchFamily="2" charset="-78"/>
                <a:cs typeface="Vazirmatn" pitchFamily="2" charset="-78"/>
              </a:rPr>
              <a:t>شروع کار با </a:t>
            </a:r>
            <a:r>
              <a:rPr lang="en-US" sz="2400" dirty="0">
                <a:latin typeface="Vazirmatn" pitchFamily="2" charset="-78"/>
                <a:cs typeface="Vazirmatn" pitchFamily="2" charset="-78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1410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703900" y="603006"/>
            <a:ext cx="79098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حالا مرورگرا چطوری کار می‌کنن؟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12290" name="Picture 2" descr="GitHub - alrra/browser-logos: 🗂 High resolution web browser logos">
            <a:extLst>
              <a:ext uri="{FF2B5EF4-FFF2-40B4-BE49-F238E27FC236}">
                <a16:creationId xmlns:a16="http://schemas.microsoft.com/office/drawing/2014/main" id="{6FBC14D3-B763-E855-B765-F7BB2F5C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33" y="1941834"/>
            <a:ext cx="8198734" cy="40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0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2141066" y="2759586"/>
            <a:ext cx="79098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 اما... </a:t>
            </a:r>
            <a:r>
              <a:rPr lang="en-US" sz="4800" b="1" dirty="0">
                <a:latin typeface="Vazirmatn" pitchFamily="2" charset="-78"/>
                <a:cs typeface="Vazirmatn" pitchFamily="2" charset="-78"/>
              </a:rPr>
              <a:t>HTML</a:t>
            </a:r>
          </a:p>
          <a:p>
            <a:pPr algn="ctr" rtl="1">
              <a:lnSpc>
                <a:spcPct val="150000"/>
              </a:lnSpc>
            </a:pP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74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آشنایی با مفاهیم وب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/>
            <a:r>
              <a:rPr lang="fa-IR" sz="2400" b="1" dirty="0">
                <a:latin typeface="Vazirmatn" pitchFamily="2" charset="-78"/>
                <a:cs typeface="Vazirmatn" pitchFamily="2" charset="-78"/>
              </a:rPr>
              <a:t>وظایف وب دولوپر چیه؟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97C1-D685-7DCA-D905-368F72946C80}"/>
              </a:ext>
            </a:extLst>
          </p:cNvPr>
          <p:cNvSpPr txBox="1"/>
          <p:nvPr/>
        </p:nvSpPr>
        <p:spPr>
          <a:xfrm>
            <a:off x="628409" y="1899221"/>
            <a:ext cx="1093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ما وظیفه‌مون اینه که صفحات اپلیکیشن‌های تحت وب رو توسعه بدیم، نگهداری کنیم و در صورت نیاز ارتقاء بدیم.</a:t>
            </a:r>
            <a:endParaRPr lang="fa-IR" sz="1800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35315-32E6-19C0-3ABB-204FD6CB3444}"/>
              </a:ext>
            </a:extLst>
          </p:cNvPr>
          <p:cNvSpPr txBox="1"/>
          <p:nvPr/>
        </p:nvSpPr>
        <p:spPr>
          <a:xfrm>
            <a:off x="643861" y="2572783"/>
            <a:ext cx="10935182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توسعه دادن اپلیکیشن‌های وب دو بخش مجزا داره: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فرانت‌اند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بک‌اند</a:t>
            </a:r>
          </a:p>
        </p:txBody>
      </p:sp>
    </p:spTree>
    <p:extLst>
      <p:ext uri="{BB962C8B-B14F-4D97-AF65-F5344CB8AC3E}">
        <p14:creationId xmlns:p14="http://schemas.microsoft.com/office/powerpoint/2010/main" val="22581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آشنایی با مفاهیم وب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تو توسعه فرانت‌اند باید چیکار کنیم؟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97C1-D685-7DCA-D905-368F72946C80}"/>
              </a:ext>
            </a:extLst>
          </p:cNvPr>
          <p:cNvSpPr txBox="1"/>
          <p:nvPr/>
        </p:nvSpPr>
        <p:spPr>
          <a:xfrm>
            <a:off x="628409" y="1980244"/>
            <a:ext cx="10935182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استفاده از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برای ساختار دادن به صفحات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استفاده از </a:t>
            </a:r>
            <a:r>
              <a:rPr lang="en-US" sz="1800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برای طراحی، ریسپانسیو کردن و زیباسازی صفحات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پیاده‌سازی منطق 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برای بخش‌های مختلف صفحه با استفاده از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JavaScript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بهینه‌سازی صفحه برای دسترسی بهتر و در نهایت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SEO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</a:t>
            </a:r>
            <a:endParaRPr lang="fa-IR" sz="1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25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آشنایی با مفاهیم وب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تو توسعه بک‌اند باید چیکار کنیم؟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97C1-D685-7DCA-D905-368F72946C80}"/>
              </a:ext>
            </a:extLst>
          </p:cNvPr>
          <p:cNvSpPr txBox="1"/>
          <p:nvPr/>
        </p:nvSpPr>
        <p:spPr>
          <a:xfrm>
            <a:off x="628409" y="1980244"/>
            <a:ext cx="10935182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توسعه منطق سمت سرور و اتصال اپلیکیشن به دیتابیس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انتخاب فریمورک مناسب برای پیاده‌سازی بک‌اند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اتصال وبسایت به </a:t>
            </a:r>
            <a:r>
              <a:rPr lang="en-US" sz="1800" dirty="0">
                <a:latin typeface="Vazirmatn" pitchFamily="2" charset="-78"/>
                <a:cs typeface="Vazirmatn" pitchFamily="2" charset="-78"/>
              </a:rPr>
              <a:t>AP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I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ها و سرویس‌های شخص ثالث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latin typeface="Vazirmatn" pitchFamily="2" charset="-78"/>
                <a:cs typeface="Vazirmatn" pitchFamily="2" charset="-78"/>
              </a:rPr>
              <a:t>پیاده‌سازی مواردی مثل امنیت، ذخیره‌سازی داده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، تایید هویت و ...</a:t>
            </a:r>
            <a:endParaRPr lang="fa-IR" sz="1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438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آشنایی با مفاهیم وب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از چه ابزار‌هایی برای پیاده‌سازی وب استفاده میشه؟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2787A-DF4E-3563-2A3D-A3427ECE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9" y="2328260"/>
            <a:ext cx="1540578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Logo PNG Transparent – Brands Logos">
            <a:extLst>
              <a:ext uri="{FF2B5EF4-FFF2-40B4-BE49-F238E27FC236}">
                <a16:creationId xmlns:a16="http://schemas.microsoft.com/office/drawing/2014/main" id="{A292446D-9F76-E315-DD15-85C1AAA4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06" y="2328260"/>
            <a:ext cx="1093025" cy="15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25A0340C-9D6B-680E-6672-ECF17073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70" y="2300272"/>
            <a:ext cx="1449108" cy="15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09297F6-EAD7-E5F9-DBA3-3013EA32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9" y="4722471"/>
            <a:ext cx="2333021" cy="1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6F33E80-3C5B-B124-2861-2F3B0C05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64" y="4764121"/>
            <a:ext cx="1861120" cy="100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آشنایی با مفاهیم وب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کمی تاریخ: مخترع وب، آقای تیم برنرز-لی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2050" name="Picture 2" descr="History of the Web - World Wide Web Foundation">
            <a:extLst>
              <a:ext uri="{FF2B5EF4-FFF2-40B4-BE49-F238E27FC236}">
                <a16:creationId xmlns:a16="http://schemas.microsoft.com/office/drawing/2014/main" id="{DA54BCDD-722F-9C08-0B36-139C0195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74" y="2405949"/>
            <a:ext cx="4963148" cy="31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 Years On: Why Netscape's IPO Was the “Big Bang” of the Internet Era |  Internet History Podcast">
            <a:extLst>
              <a:ext uri="{FF2B5EF4-FFF2-40B4-BE49-F238E27FC236}">
                <a16:creationId xmlns:a16="http://schemas.microsoft.com/office/drawing/2014/main" id="{CE8092D4-5F73-64DD-FCC8-32DECE7E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71" y="2405949"/>
            <a:ext cx="3186896" cy="31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8A138-BD94-22A5-7D4F-F08C65299909}"/>
              </a:ext>
            </a:extLst>
          </p:cNvPr>
          <p:cNvSpPr txBox="1"/>
          <p:nvPr/>
        </p:nvSpPr>
        <p:spPr>
          <a:xfrm>
            <a:off x="1564973" y="5589910"/>
            <a:ext cx="496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Vazirmatn" pitchFamily="2" charset="-78"/>
                <a:cs typeface="Vazirmatn" pitchFamily="2" charset="-78"/>
              </a:rPr>
              <a:t>تیم برنرز لی، سازنده وب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8812-9AC3-2114-4D70-0FEA6D553BF7}"/>
              </a:ext>
            </a:extLst>
          </p:cNvPr>
          <p:cNvSpPr txBox="1"/>
          <p:nvPr/>
        </p:nvSpPr>
        <p:spPr>
          <a:xfrm>
            <a:off x="7160871" y="5589910"/>
            <a:ext cx="3186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Vazirmatn" pitchFamily="2" charset="-78"/>
                <a:cs typeface="Vazirmatn" pitchFamily="2" charset="-78"/>
              </a:rPr>
              <a:t>مارک آندریسن: سازنده موزائیک و نت‌اسکیپ اولین مرورگر گرافیکی دنیا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اینترنت، وب، وبسایت‌ها چطوری کار می‌کنن؟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4EF93-0734-1C67-108D-06B02F5337D3}"/>
              </a:ext>
            </a:extLst>
          </p:cNvPr>
          <p:cNvSpPr/>
          <p:nvPr/>
        </p:nvSpPr>
        <p:spPr>
          <a:xfrm>
            <a:off x="2959261" y="2142663"/>
            <a:ext cx="6273478" cy="403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F6D80-8284-7D6E-DB7D-497F13AD37FA}"/>
              </a:ext>
            </a:extLst>
          </p:cNvPr>
          <p:cNvSpPr txBox="1"/>
          <p:nvPr/>
        </p:nvSpPr>
        <p:spPr>
          <a:xfrm>
            <a:off x="5435402" y="214266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اینترنت</a:t>
            </a:r>
            <a:endParaRPr lang="en-US" sz="3200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B36D-1565-367D-CE01-420C2F78FC67}"/>
              </a:ext>
            </a:extLst>
          </p:cNvPr>
          <p:cNvSpPr txBox="1"/>
          <p:nvPr/>
        </p:nvSpPr>
        <p:spPr>
          <a:xfrm>
            <a:off x="4539323" y="5813024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زیرساخت / سخت‌افزار / شبکه‌ها</a:t>
            </a:r>
            <a:endParaRPr lang="en-US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FC5E3-D657-319E-C61B-08574D86BD51}"/>
              </a:ext>
            </a:extLst>
          </p:cNvPr>
          <p:cNvSpPr/>
          <p:nvPr/>
        </p:nvSpPr>
        <p:spPr>
          <a:xfrm>
            <a:off x="4128303" y="3182845"/>
            <a:ext cx="3935392" cy="1895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DED7A-E973-8CEB-113D-98DE996275F5}"/>
              </a:ext>
            </a:extLst>
          </p:cNvPr>
          <p:cNvSpPr txBox="1"/>
          <p:nvPr/>
        </p:nvSpPr>
        <p:spPr>
          <a:xfrm>
            <a:off x="5411358" y="3228945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وب (</a:t>
            </a:r>
            <a:r>
              <a:rPr lang="en-US" sz="2000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www</a:t>
            </a:r>
            <a:r>
              <a:rPr lang="fa-IR" sz="2000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)</a:t>
            </a:r>
            <a:endParaRPr lang="en-US" sz="2000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7481-5006-353B-5A97-0110F7A4ECDB}"/>
              </a:ext>
            </a:extLst>
          </p:cNvPr>
          <p:cNvSpPr txBox="1"/>
          <p:nvPr/>
        </p:nvSpPr>
        <p:spPr>
          <a:xfrm>
            <a:off x="4616268" y="4685451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نرم‌افزاری که توی اینترنت کار می‌کنه</a:t>
            </a:r>
            <a:endParaRPr lang="en-US" sz="1600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981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919458" y="394662"/>
            <a:ext cx="76595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وب چطوری کار می‌کنه؟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Vazirmatn" pitchFamily="2" charset="-78"/>
                <a:cs typeface="Vazirmatn" pitchFamily="2" charset="-78"/>
              </a:rPr>
              <a:t>اینترنت، وب، وبسایت‌ها چطوری کار می‌کنن؟</a:t>
            </a:r>
            <a:endParaRPr lang="en-US" sz="2400" b="1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3076" name="Picture 4" descr="Free Clipart: Computer Smartphone and Tablet | agomjo">
            <a:extLst>
              <a:ext uri="{FF2B5EF4-FFF2-40B4-BE49-F238E27FC236}">
                <a16:creationId xmlns:a16="http://schemas.microsoft.com/office/drawing/2014/main" id="{9EF85F43-F982-4B97-A5EB-6AED0608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5" y="4057758"/>
            <a:ext cx="2588871" cy="365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bsite Icon Transparent #244601 - Free Icons Library">
            <a:extLst>
              <a:ext uri="{FF2B5EF4-FFF2-40B4-BE49-F238E27FC236}">
                <a16:creationId xmlns:a16="http://schemas.microsoft.com/office/drawing/2014/main" id="{B37F1E9D-510B-F1B9-C8E5-737A0B32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2" y="3510854"/>
            <a:ext cx="1093807" cy="109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AF420-EF6B-9060-7655-114DD6B1414C}"/>
              </a:ext>
            </a:extLst>
          </p:cNvPr>
          <p:cNvCxnSpPr/>
          <p:nvPr/>
        </p:nvCxnSpPr>
        <p:spPr>
          <a:xfrm flipV="1">
            <a:off x="1345555" y="4558361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999B76-251D-CCE8-5755-32CDF42A586A}"/>
              </a:ext>
            </a:extLst>
          </p:cNvPr>
          <p:cNvSpPr txBox="1"/>
          <p:nvPr/>
        </p:nvSpPr>
        <p:spPr>
          <a:xfrm>
            <a:off x="2411411" y="2064604"/>
            <a:ext cx="9167632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فرض کنید می‌خوایم یه وبسایت مثل گوگل رو باز کنیم به محض این که آدرس رو تو مرورگر می‌نویسیم اتفاقات زیر می‌افته: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آدرس دامنه یا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URL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ورودی بررسی میشه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یه درخواست به سرور گوگل فرستاده میشه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جواب دریافتی از سرور تجزیه و تحلیل یا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Parse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میشه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صفحه برای ما رندر میشه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اینجا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google.com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دامنه یا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domain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ئه</a:t>
            </a:r>
          </a:p>
        </p:txBody>
      </p:sp>
    </p:spTree>
    <p:extLst>
      <p:ext uri="{BB962C8B-B14F-4D97-AF65-F5344CB8AC3E}">
        <p14:creationId xmlns:p14="http://schemas.microsoft.com/office/powerpoint/2010/main" val="20425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656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Vazirmatn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Mirjavadi</dc:creator>
  <cp:lastModifiedBy>Mani Mirjavadi</cp:lastModifiedBy>
  <cp:revision>41</cp:revision>
  <dcterms:created xsi:type="dcterms:W3CDTF">2023-07-28T13:28:36Z</dcterms:created>
  <dcterms:modified xsi:type="dcterms:W3CDTF">2023-08-16T16:39:52Z</dcterms:modified>
</cp:coreProperties>
</file>