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hield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7714" y="1196775"/>
            <a:ext cx="5199888" cy="566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6773094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226634" y="3496385"/>
            <a:ext cx="6753633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3"/>
          </p:nvPr>
        </p:nvSpPr>
        <p:spPr>
          <a:xfrm>
            <a:off x="226632" y="2155151"/>
            <a:ext cx="8529783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" name="Shape 15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6" name="Shape 16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Shape 19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20" name="Shape 20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Shape 21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head w/ Bullets 2 co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02605" y="1709351"/>
            <a:ext cx="5654546" cy="43845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841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7350" marR="0" lvl="3" indent="-2222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302605" y="1006103"/>
            <a:ext cx="9726309" cy="4080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3"/>
          </p:nvPr>
        </p:nvSpPr>
        <p:spPr>
          <a:xfrm>
            <a:off x="6168248" y="1709351"/>
            <a:ext cx="5654546" cy="43845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841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7350" marR="0" lvl="3" indent="-2222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head w/ No Bulle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02605" y="1709352"/>
            <a:ext cx="11585731" cy="43845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head w/ No Bullets 2 col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02606" y="1709352"/>
            <a:ext cx="5617943" cy="43845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302605" y="1006103"/>
            <a:ext cx="11585731" cy="4080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6159098" y="1709352"/>
            <a:ext cx="5691148" cy="438454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no Subhead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02605" y="1112109"/>
            <a:ext cx="11585731" cy="4981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no Subhead 2 col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02606" y="1112109"/>
            <a:ext cx="5663697" cy="4981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6214002" y="1112109"/>
            <a:ext cx="5663697" cy="49817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evens Se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8" name="Shape 28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29" name="Shape 29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Shape 32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33" name="Shape 33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" name="Shape 34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evens Cloc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1" name="Shape 41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42" name="Shape 42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4" name="Shape 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Shape 45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46" name="Shape 46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" name="Shape 47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evens Fountai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4825" y="0"/>
            <a:ext cx="5334000" cy="682752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4" name="Shape 54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55" name="Shape 55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Shape 58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59" name="Shape 59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" name="Shape 60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Shape 61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rchbear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26194" y="0"/>
            <a:ext cx="5362631" cy="68641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7" name="Shape 67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68" name="Shape 68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Shape 69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Shape 71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72" name="Shape 72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" name="Shape 73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Shape 74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udents with NYC skylin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81" name="Shape 81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Shape 82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Shape 84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85" name="Shape 85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" name="Shape 86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Shape 87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dwin A Stevens Hall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26194" y="0"/>
            <a:ext cx="5362631" cy="686416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94" name="Shape 94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Shape 95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Shape 97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98" name="Shape 98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" name="Shape 99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Shape 100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mpus Aerial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1012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7396070" cy="1256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226633" y="3496385"/>
            <a:ext cx="7399469" cy="1204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3"/>
          </p:nvPr>
        </p:nvSpPr>
        <p:spPr>
          <a:xfrm>
            <a:off x="226633" y="2155151"/>
            <a:ext cx="7408580" cy="12194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-1" y="17762"/>
            <a:ext cx="12188825" cy="742"/>
            <a:chOff x="-1" y="1761975"/>
            <a:chExt cx="12188825" cy="742"/>
          </a:xfrm>
        </p:grpSpPr>
        <p:cxnSp>
          <p:nvCxnSpPr>
            <p:cNvPr id="107" name="Shape 107"/>
            <p:cNvCxnSpPr/>
            <p:nvPr/>
          </p:nvCxnSpPr>
          <p:spPr>
            <a:xfrm rot="10800000">
              <a:off x="-1" y="1761975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Shape 108"/>
            <p:cNvCxnSpPr/>
            <p:nvPr/>
          </p:nvCxnSpPr>
          <p:spPr>
            <a:xfrm rot="10800000">
              <a:off x="4058878" y="1762717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666" y="-14942"/>
            <a:ext cx="2672715" cy="151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Shape 110"/>
          <p:cNvGrpSpPr/>
          <p:nvPr/>
        </p:nvGrpSpPr>
        <p:grpSpPr>
          <a:xfrm>
            <a:off x="-1" y="6406187"/>
            <a:ext cx="12188825" cy="451813"/>
            <a:chOff x="-1" y="6406187"/>
            <a:chExt cx="12188825" cy="451813"/>
          </a:xfrm>
        </p:grpSpPr>
        <p:sp>
          <p:nvSpPr>
            <p:cNvPr id="111" name="Shape 111"/>
            <p:cNvSpPr/>
            <p:nvPr/>
          </p:nvSpPr>
          <p:spPr>
            <a:xfrm>
              <a:off x="-1" y="6406187"/>
              <a:ext cx="12188825" cy="4518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Shape 112"/>
            <p:cNvCxnSpPr/>
            <p:nvPr/>
          </p:nvCxnSpPr>
          <p:spPr>
            <a:xfrm rot="10800000">
              <a:off x="-1" y="6412992"/>
              <a:ext cx="4058879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Shape 113"/>
            <p:cNvCxnSpPr/>
            <p:nvPr/>
          </p:nvCxnSpPr>
          <p:spPr>
            <a:xfrm rot="10800000">
              <a:off x="4058878" y="6413734"/>
              <a:ext cx="8129946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head w/ Bulle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02605" y="1708726"/>
            <a:ext cx="11585731" cy="43851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5750" marR="0" lvl="0" indent="-1841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7350" marR="0" lvl="3" indent="-22225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6510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11353683" y="6449009"/>
            <a:ext cx="63533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251" cy="535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302606" y="1006103"/>
            <a:ext cx="9764792" cy="4080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46050" algn="l" rtl="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540"/>
              </a:spcBef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6446520"/>
            <a:ext cx="12188825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8129945" y="6419317"/>
            <a:ext cx="4058879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-1" y="6420059"/>
            <a:ext cx="8129946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" name="Shape 118"/>
          <p:cNvGrpSpPr/>
          <p:nvPr/>
        </p:nvGrpSpPr>
        <p:grpSpPr>
          <a:xfrm>
            <a:off x="-1" y="-8881"/>
            <a:ext cx="12188825" cy="1238113"/>
            <a:chOff x="0" y="0"/>
            <a:chExt cx="9144000" cy="928827"/>
          </a:xfrm>
        </p:grpSpPr>
        <p:cxnSp>
          <p:nvCxnSpPr>
            <p:cNvPr id="119" name="Shape 119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21" name="Shape 121"/>
            <p:cNvPicPr preferRelativeResize="0"/>
            <p:nvPr/>
          </p:nvPicPr>
          <p:blipFill rotWithShape="1">
            <a:blip r:embed="rId8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Shape 1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5975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1591176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216054" y="4829299"/>
            <a:ext cx="6773100" cy="12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Team Member:</a:t>
            </a:r>
          </a:p>
          <a:p>
            <a:pPr marL="0" lvl="0" indent="-88900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Hao Ding</a:t>
            </a:r>
          </a:p>
          <a:p>
            <a:pPr marL="0" lvl="0" indent="-88900" rtl="0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Min Huang</a:t>
            </a:r>
          </a:p>
          <a:p>
            <a:pPr marL="0" marR="0" lvl="0" indent="-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Ni Man</a:t>
            </a:r>
          </a:p>
          <a:p>
            <a:pPr marL="0" marR="0" lvl="0" indent="-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Biyan Xie</a:t>
            </a:r>
          </a:p>
          <a:p>
            <a:pPr marL="0" marR="0" lvl="0" indent="-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marR="0" lvl="0" indent="-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>
            <a:off x="226634" y="3496385"/>
            <a:ext cx="6753600" cy="12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Instructor: Xiaodi Zhu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Date:Dec 5, 2017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3"/>
          </p:nvPr>
        </p:nvSpPr>
        <p:spPr>
          <a:xfrm>
            <a:off x="226625" y="2155150"/>
            <a:ext cx="11132100" cy="121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Marketing and HR Database in Hospitality Industry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02606" y="1709352"/>
            <a:ext cx="5617800" cy="438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IV.1 Questions &amp; Queries - Best Staff 1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2"/>
          </p:nvPr>
        </p:nvSpPr>
        <p:spPr>
          <a:xfrm>
            <a:off x="302605" y="1006103"/>
            <a:ext cx="11585700" cy="4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>
                <a:solidFill>
                  <a:srgbClr val="1155CC"/>
                </a:solidFill>
              </a:rPr>
              <a:t>Who are the top five employees receiving highest average service rating? 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94" y="2256391"/>
            <a:ext cx="5963619" cy="2411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175" y="2521375"/>
            <a:ext cx="5891649" cy="15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02606" y="1709352"/>
            <a:ext cx="5617800" cy="438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IV.1 Questions &amp; Queries - Best Staff 2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2"/>
          </p:nvPr>
        </p:nvSpPr>
        <p:spPr>
          <a:xfrm>
            <a:off x="301568" y="1050553"/>
            <a:ext cx="11585700" cy="4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>
                <a:solidFill>
                  <a:srgbClr val="1155CC"/>
                </a:solidFill>
              </a:rPr>
              <a:t>Who are the employees with best performance in Marketing Department?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50" y="1840525"/>
            <a:ext cx="4749374" cy="389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025" y="2701875"/>
            <a:ext cx="50673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IV.1 Questions &amp; Queries - Best Staff 3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2"/>
          </p:nvPr>
        </p:nvSpPr>
        <p:spPr>
          <a:xfrm>
            <a:off x="302605" y="1006103"/>
            <a:ext cx="11585700" cy="4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155CC"/>
                </a:solidFill>
              </a:rPr>
              <a:t>Who are the employees having highest average service recovery rating? 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39" y="1872226"/>
            <a:ext cx="5313023" cy="23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500" y="4479428"/>
            <a:ext cx="83439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IV.2 Questions &amp; Queries - Promotion 1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2"/>
          </p:nvPr>
        </p:nvSpPr>
        <p:spPr>
          <a:xfrm>
            <a:off x="301568" y="1080178"/>
            <a:ext cx="11585700" cy="4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155CC"/>
                </a:solidFill>
              </a:rPr>
              <a:t>What’s the promotion which was used most frequently?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398" y="2076738"/>
            <a:ext cx="5527101" cy="324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25" y="2783225"/>
            <a:ext cx="5527100" cy="18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IV.2 Questions &amp; Queries - Promotion 2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2"/>
          </p:nvPr>
        </p:nvSpPr>
        <p:spPr>
          <a:xfrm>
            <a:off x="301555" y="1169053"/>
            <a:ext cx="11585700" cy="4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155CC"/>
                </a:solidFill>
              </a:rPr>
              <a:t>What’s the promotion with best ROI (Revenue on Investment)?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00" y="2592750"/>
            <a:ext cx="5139800" cy="19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150" y="2234250"/>
            <a:ext cx="6164362" cy="273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IV.2 Questions &amp; Queries - Promotion 3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2"/>
          </p:nvPr>
        </p:nvSpPr>
        <p:spPr>
          <a:xfrm>
            <a:off x="474555" y="1239378"/>
            <a:ext cx="11585700" cy="4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1155CC"/>
                </a:solidFill>
              </a:rPr>
              <a:t>Who are the clients with more potential value?</a:t>
            </a: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l="20153" t="23623" r="55319" b="67140"/>
          <a:stretch/>
        </p:blipFill>
        <p:spPr>
          <a:xfrm>
            <a:off x="730875" y="3023650"/>
            <a:ext cx="5153850" cy="109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l="15477" t="49685" r="64909" b="12211"/>
          <a:stretch/>
        </p:blipFill>
        <p:spPr>
          <a:xfrm>
            <a:off x="6497350" y="1932600"/>
            <a:ext cx="3845351" cy="4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IV.2 Questions &amp; Queries - Promotion 4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2"/>
          </p:nvPr>
        </p:nvSpPr>
        <p:spPr>
          <a:xfrm>
            <a:off x="368818" y="1163303"/>
            <a:ext cx="11585700" cy="4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1155CC"/>
                </a:solidFill>
              </a:rPr>
              <a:t>What</a:t>
            </a:r>
            <a:r>
              <a:rPr lang="en-US">
                <a:solidFill>
                  <a:srgbClr val="1155CC"/>
                </a:solidFill>
              </a:rPr>
              <a:t> </a:t>
            </a:r>
            <a:r>
              <a:rPr lang="en-US" sz="2400">
                <a:solidFill>
                  <a:srgbClr val="1155CC"/>
                </a:solidFill>
              </a:rPr>
              <a:t>are the promotion codes should be sent to those clients?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l="20433" t="34027" r="12039" b="53409"/>
          <a:stretch/>
        </p:blipFill>
        <p:spPr>
          <a:xfrm>
            <a:off x="226400" y="1760201"/>
            <a:ext cx="11750875" cy="1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l="16979" t="53782" r="11166" b="16399"/>
          <a:stretch/>
        </p:blipFill>
        <p:spPr>
          <a:xfrm>
            <a:off x="218963" y="3176825"/>
            <a:ext cx="11750899" cy="27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901725" y="1841250"/>
            <a:ext cx="2895600" cy="138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b="1"/>
              <a:t>Clients: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Hotel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-US" sz="2400"/>
              <a:t>Retail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/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V. Implications &amp; Conclusion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3"/>
          </p:nvPr>
        </p:nvSpPr>
        <p:spPr>
          <a:xfrm>
            <a:off x="6405400" y="1841250"/>
            <a:ext cx="4145400" cy="206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/>
              <a:t>Main problem &amp; solution: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Best staff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-US" sz="2400"/>
              <a:t>Promotion strategy</a:t>
            </a:r>
          </a:p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76" y="2460350"/>
            <a:ext cx="2470325" cy="16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3604754" y="4435625"/>
            <a:ext cx="4020300" cy="148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</a:rPr>
              <a:t>Real world Impact: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Marketing</a:t>
            </a:r>
          </a:p>
          <a:p>
            <a:pPr marL="457200" lvl="0" indent="-3810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Human Resource</a:t>
            </a:r>
          </a:p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669576" y="2227050"/>
            <a:ext cx="8711100" cy="285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184150" algn="ctr">
              <a:spcBef>
                <a:spcPts val="0"/>
              </a:spcBef>
              <a:buNone/>
            </a:pPr>
            <a:r>
              <a:rPr lang="en-US" sz="7200"/>
              <a:t>Questions?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11353683" y="6449009"/>
            <a:ext cx="6354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71575" y="1330799"/>
            <a:ext cx="11798100" cy="43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romanUcPeriod"/>
            </a:pPr>
            <a:r>
              <a:rPr lang="en-US" sz="3000">
                <a:solidFill>
                  <a:srgbClr val="000000"/>
                </a:solidFill>
                <a:highlight>
                  <a:srgbClr val="FFFFFF"/>
                </a:highlight>
              </a:rPr>
              <a:t>Introduction</a:t>
            </a:r>
          </a:p>
          <a:p>
            <a:pPr marL="457200" marR="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romanUcPeriod"/>
            </a:pPr>
            <a:r>
              <a:rPr lang="en-US" sz="3000">
                <a:solidFill>
                  <a:srgbClr val="000000"/>
                </a:solidFill>
                <a:highlight>
                  <a:srgbClr val="FFFFFF"/>
                </a:highlight>
              </a:rPr>
              <a:t>Database design</a:t>
            </a:r>
          </a:p>
          <a:p>
            <a:pPr marL="457200" marR="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romanUcPeriod"/>
            </a:pPr>
            <a:r>
              <a:rPr lang="en-US" sz="3000">
                <a:solidFill>
                  <a:srgbClr val="000000"/>
                </a:solidFill>
                <a:highlight>
                  <a:srgbClr val="FFFFFF"/>
                </a:highlight>
              </a:rPr>
              <a:t>Data Collection</a:t>
            </a:r>
          </a:p>
          <a:p>
            <a:pPr marL="457200" marR="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romanUcPeriod"/>
            </a:pPr>
            <a:r>
              <a:rPr lang="en-US" sz="3000">
                <a:solidFill>
                  <a:srgbClr val="000000"/>
                </a:solidFill>
                <a:highlight>
                  <a:srgbClr val="FFFFFF"/>
                </a:highlight>
              </a:rPr>
              <a:t>Questions &amp; Queries</a:t>
            </a:r>
          </a:p>
          <a:p>
            <a:pPr marL="457200" marR="0" lvl="0" indent="-419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romanUcPeriod"/>
            </a:pPr>
            <a:r>
              <a:rPr lang="en-US" sz="3000">
                <a:solidFill>
                  <a:srgbClr val="000000"/>
                </a:solidFill>
                <a:highlight>
                  <a:srgbClr val="FFFFFF"/>
                </a:highlight>
              </a:rPr>
              <a:t>Implications &amp; Conclusion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71580" y="343404"/>
            <a:ext cx="9735300" cy="53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0" algn="l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None/>
            </a:pPr>
            <a:r>
              <a:rPr lang="en-US" sz="360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01563" y="2093275"/>
            <a:ext cx="11585700" cy="321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-US" sz="2400"/>
              <a:t>Economic fundamentals makes travel companies → remain optimistic；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-US" sz="2400"/>
              <a:t>Personalized experience；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-US" sz="2400"/>
              <a:t>Spend more time reviewing the services；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-US" sz="2400"/>
              <a:t>Email marketing campaigns. </a:t>
            </a:r>
            <a:r>
              <a:rPr lang="en-US"/>
              <a:t> 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ts val="3000"/>
              <a:buAutoNum type="romanUcPeriod"/>
            </a:pPr>
            <a:r>
              <a:rPr lang="en-US"/>
              <a:t>Introduction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814125" y="1255824"/>
            <a:ext cx="97647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>
                <a:solidFill>
                  <a:srgbClr val="1155CC"/>
                </a:solidFill>
              </a:rPr>
              <a:t>Trend of Hospitality Industry in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280300" y="1457550"/>
            <a:ext cx="4658400" cy="482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184150">
              <a:spcBef>
                <a:spcPts val="0"/>
              </a:spcBef>
              <a:buNone/>
            </a:pPr>
            <a:r>
              <a:rPr lang="en-US"/>
              <a:t>   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>
              <a:spcBef>
                <a:spcPts val="0"/>
              </a:spcBef>
              <a:buSzPts val="3000"/>
              <a:buAutoNum type="romanUcPeriod"/>
            </a:pPr>
            <a:r>
              <a:rPr lang="en-US"/>
              <a:t>Introduction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75" y="1457550"/>
            <a:ext cx="6559575" cy="42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7679450" y="1457550"/>
            <a:ext cx="3860100" cy="390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10160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Global business travel spending in 2015:</a:t>
            </a:r>
          </a:p>
          <a:p>
            <a:pPr marL="10160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400">
                <a:solidFill>
                  <a:srgbClr val="FF9900"/>
                </a:solidFill>
              </a:rPr>
              <a:t>$1.2 trillion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100"/>
              <a:t> </a:t>
            </a:r>
            <a:r>
              <a:rPr lang="en-US" sz="3000"/>
              <a:t> </a:t>
            </a:r>
            <a:r>
              <a:rPr lang="en-US" sz="3000">
                <a:solidFill>
                  <a:srgbClr val="FF0000"/>
                </a:solidFill>
              </a:rPr>
              <a:t>5%</a:t>
            </a:r>
            <a:r>
              <a:rPr lang="en-US" sz="2800"/>
              <a:t> </a:t>
            </a:r>
            <a:r>
              <a:rPr lang="en-US" sz="2400"/>
              <a:t>up from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ts val="3000"/>
              <a:buAutoNum type="romanUcPeriod"/>
            </a:pPr>
            <a:r>
              <a:rPr lang="en-US"/>
              <a:t>Introduction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302606" y="1006103"/>
            <a:ext cx="9764700" cy="40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Annual Growth in Average Global Hotel Rates from 2010 to 2018 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50" y="1593225"/>
            <a:ext cx="6234451" cy="40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7414500" y="1721875"/>
            <a:ext cx="3860100" cy="390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94" name="Shape 194"/>
          <p:cNvSpPr txBox="1"/>
          <p:nvPr/>
        </p:nvSpPr>
        <p:spPr>
          <a:xfrm>
            <a:off x="7620900" y="2918700"/>
            <a:ext cx="3653700" cy="191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/>
              <a:t>Slow but positive growth in hospitality industry</a:t>
            </a:r>
          </a:p>
          <a:p>
            <a:pPr marL="0" lvl="0" indent="0">
              <a:spcBef>
                <a:spcPts val="0"/>
              </a:spcBef>
              <a:buNone/>
            </a:pPr>
            <a:endParaRPr sz="2400"/>
          </a:p>
          <a:p>
            <a:pPr marL="101600" lvl="0" indent="-6985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FF9900"/>
                </a:solidFill>
              </a:rPr>
              <a:t>3.7% in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1435950" y="1514875"/>
            <a:ext cx="2118600" cy="1382700"/>
          </a:xfrm>
          <a:prstGeom prst="bevel">
            <a:avLst>
              <a:gd name="adj" fmla="val 125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3000"/>
              <a:t>Data</a:t>
            </a:r>
          </a:p>
        </p:txBody>
      </p:sp>
      <p:sp>
        <p:nvSpPr>
          <p:cNvPr id="201" name="Shape 201"/>
          <p:cNvSpPr/>
          <p:nvPr/>
        </p:nvSpPr>
        <p:spPr>
          <a:xfrm>
            <a:off x="4976793" y="1514875"/>
            <a:ext cx="2118600" cy="13827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3000"/>
              <a:t>Strategy</a:t>
            </a:r>
          </a:p>
        </p:txBody>
      </p:sp>
      <p:sp>
        <p:nvSpPr>
          <p:cNvPr id="202" name="Shape 202"/>
          <p:cNvSpPr/>
          <p:nvPr/>
        </p:nvSpPr>
        <p:spPr>
          <a:xfrm>
            <a:off x="8517658" y="1514875"/>
            <a:ext cx="2118600" cy="1382700"/>
          </a:xfrm>
          <a:prstGeom prst="bevel">
            <a:avLst>
              <a:gd name="adj" fmla="val 125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3000"/>
              <a:t>Fortune</a:t>
            </a:r>
          </a:p>
        </p:txBody>
      </p:sp>
      <p:sp>
        <p:nvSpPr>
          <p:cNvPr id="203" name="Shape 203"/>
          <p:cNvSpPr/>
          <p:nvPr/>
        </p:nvSpPr>
        <p:spPr>
          <a:xfrm>
            <a:off x="3751775" y="1963350"/>
            <a:ext cx="1027800" cy="54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7292625" y="1963350"/>
            <a:ext cx="1027800" cy="54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1435950" y="3613725"/>
            <a:ext cx="8776800" cy="25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Inspect employees’ performance and improve management efficiency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Generate business strategies through clients’ behaviors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904000" y="405250"/>
            <a:ext cx="8120400" cy="67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3000" b="1"/>
              <a:t>Objective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23430" y="20180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II. Database Design</a:t>
            </a:r>
          </a:p>
        </p:txBody>
      </p:sp>
      <p:sp>
        <p:nvSpPr>
          <p:cNvPr id="213" name="Shape 213"/>
          <p:cNvSpPr/>
          <p:nvPr/>
        </p:nvSpPr>
        <p:spPr>
          <a:xfrm>
            <a:off x="5149850" y="1141525"/>
            <a:ext cx="1637400" cy="56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 </a:t>
            </a:r>
            <a:r>
              <a:rPr lang="en-US" sz="1800"/>
              <a:t>Department</a:t>
            </a:r>
          </a:p>
        </p:txBody>
      </p:sp>
      <p:sp>
        <p:nvSpPr>
          <p:cNvPr id="214" name="Shape 214"/>
          <p:cNvSpPr/>
          <p:nvPr/>
        </p:nvSpPr>
        <p:spPr>
          <a:xfrm>
            <a:off x="5149850" y="2685175"/>
            <a:ext cx="1637400" cy="101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285750" lvl="0" indent="-2540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215" name="Shape 215"/>
          <p:cNvSpPr/>
          <p:nvPr/>
        </p:nvSpPr>
        <p:spPr>
          <a:xfrm>
            <a:off x="3298091" y="2826939"/>
            <a:ext cx="1171200" cy="73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285750" lvl="0" indent="-2540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Order</a:t>
            </a:r>
          </a:p>
        </p:txBody>
      </p:sp>
      <p:sp>
        <p:nvSpPr>
          <p:cNvPr id="216" name="Shape 216"/>
          <p:cNvSpPr/>
          <p:nvPr/>
        </p:nvSpPr>
        <p:spPr>
          <a:xfrm>
            <a:off x="5207450" y="5129650"/>
            <a:ext cx="1522200" cy="66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Promotion</a:t>
            </a:r>
          </a:p>
        </p:txBody>
      </p:sp>
      <p:sp>
        <p:nvSpPr>
          <p:cNvPr id="217" name="Shape 217"/>
          <p:cNvSpPr/>
          <p:nvPr/>
        </p:nvSpPr>
        <p:spPr>
          <a:xfrm>
            <a:off x="1125300" y="2591525"/>
            <a:ext cx="1171200" cy="120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285750" lvl="0" indent="-2540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Client</a:t>
            </a:r>
          </a:p>
        </p:txBody>
      </p:sp>
      <p:sp>
        <p:nvSpPr>
          <p:cNvPr id="218" name="Shape 218"/>
          <p:cNvSpPr/>
          <p:nvPr/>
        </p:nvSpPr>
        <p:spPr>
          <a:xfrm>
            <a:off x="9232550" y="5179150"/>
            <a:ext cx="2306100" cy="56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285750" lvl="0" indent="-25400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Service &amp; Product</a:t>
            </a:r>
          </a:p>
        </p:txBody>
      </p:sp>
      <p:sp>
        <p:nvSpPr>
          <p:cNvPr id="219" name="Shape 219"/>
          <p:cNvSpPr/>
          <p:nvPr/>
        </p:nvSpPr>
        <p:spPr>
          <a:xfrm>
            <a:off x="9353750" y="2860850"/>
            <a:ext cx="2063700" cy="66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/>
              <a:t>Failure Recovery</a:t>
            </a:r>
          </a:p>
        </p:txBody>
      </p:sp>
      <p:cxnSp>
        <p:nvCxnSpPr>
          <p:cNvPr id="220" name="Shape 220"/>
          <p:cNvCxnSpPr>
            <a:stCxn id="217" idx="3"/>
            <a:endCxn id="215" idx="1"/>
          </p:cNvCxnSpPr>
          <p:nvPr/>
        </p:nvCxnSpPr>
        <p:spPr>
          <a:xfrm>
            <a:off x="2296500" y="3191675"/>
            <a:ext cx="10017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>
            <a:stCxn id="215" idx="3"/>
            <a:endCxn id="214" idx="1"/>
          </p:cNvCxnSpPr>
          <p:nvPr/>
        </p:nvCxnSpPr>
        <p:spPr>
          <a:xfrm>
            <a:off x="4469291" y="3193839"/>
            <a:ext cx="6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>
            <a:stCxn id="213" idx="2"/>
            <a:endCxn id="214" idx="0"/>
          </p:cNvCxnSpPr>
          <p:nvPr/>
        </p:nvCxnSpPr>
        <p:spPr>
          <a:xfrm>
            <a:off x="5968550" y="1708525"/>
            <a:ext cx="0" cy="97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>
            <a:stCxn id="214" idx="2"/>
            <a:endCxn id="216" idx="0"/>
          </p:cNvCxnSpPr>
          <p:nvPr/>
        </p:nvCxnSpPr>
        <p:spPr>
          <a:xfrm>
            <a:off x="5968550" y="3702475"/>
            <a:ext cx="0" cy="14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>
            <a:stCxn id="214" idx="3"/>
            <a:endCxn id="219" idx="1"/>
          </p:cNvCxnSpPr>
          <p:nvPr/>
        </p:nvCxnSpPr>
        <p:spPr>
          <a:xfrm>
            <a:off x="6787250" y="3193825"/>
            <a:ext cx="256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>
            <a:stCxn id="216" idx="3"/>
            <a:endCxn id="218" idx="1"/>
          </p:cNvCxnSpPr>
          <p:nvPr/>
        </p:nvCxnSpPr>
        <p:spPr>
          <a:xfrm>
            <a:off x="6729650" y="5462650"/>
            <a:ext cx="250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>
            <a:stCxn id="214" idx="3"/>
            <a:endCxn id="218" idx="0"/>
          </p:cNvCxnSpPr>
          <p:nvPr/>
        </p:nvCxnSpPr>
        <p:spPr>
          <a:xfrm>
            <a:off x="6787250" y="3193825"/>
            <a:ext cx="3598200" cy="198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227"/>
          <p:cNvCxnSpPr>
            <a:stCxn id="219" idx="2"/>
            <a:endCxn id="218" idx="0"/>
          </p:cNvCxnSpPr>
          <p:nvPr/>
        </p:nvCxnSpPr>
        <p:spPr>
          <a:xfrm>
            <a:off x="10385600" y="3526850"/>
            <a:ext cx="0" cy="16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62025" y="1507400"/>
            <a:ext cx="7638600" cy="359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Data in October, 2017</a:t>
            </a:r>
            <a:br>
              <a:rPr lang="en-US" sz="2400">
                <a:solidFill>
                  <a:srgbClr val="000000"/>
                </a:solidFill>
              </a:rPr>
            </a:br>
            <a:endParaRPr lang="en-US" sz="2400">
              <a:solidFill>
                <a:srgbClr val="000000"/>
              </a:solidFill>
            </a:endParaRP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Private information is randomly generated</a:t>
            </a:r>
            <a:br>
              <a:rPr lang="en-US" sz="2400">
                <a:solidFill>
                  <a:srgbClr val="000000"/>
                </a:solidFill>
              </a:rPr>
            </a:br>
            <a:endParaRPr lang="en-US" sz="2400">
              <a:solidFill>
                <a:srgbClr val="000000"/>
              </a:solidFill>
            </a:endParaRP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Organization structure is referred to real structure in hospitality industry</a:t>
            </a:r>
          </a:p>
          <a:p>
            <a:pPr marL="285750" lvl="0" indent="-18415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02605" y="4183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III. Data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02605" y="146754"/>
            <a:ext cx="9735300" cy="53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III. Data Collection</a:t>
            </a:r>
          </a:p>
        </p:txBody>
      </p:sp>
      <p:sp>
        <p:nvSpPr>
          <p:cNvPr id="241" name="Shape 241"/>
          <p:cNvSpPr/>
          <p:nvPr/>
        </p:nvSpPr>
        <p:spPr>
          <a:xfrm>
            <a:off x="10037900" y="2953200"/>
            <a:ext cx="1770000" cy="434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Primary Key</a:t>
            </a:r>
          </a:p>
        </p:txBody>
      </p:sp>
      <p:sp>
        <p:nvSpPr>
          <p:cNvPr id="242" name="Shape 242"/>
          <p:cNvSpPr/>
          <p:nvPr/>
        </p:nvSpPr>
        <p:spPr>
          <a:xfrm>
            <a:off x="10037900" y="3628922"/>
            <a:ext cx="1770000" cy="4341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Foreign Key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25" y="834950"/>
            <a:ext cx="9133052" cy="5544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/>
          <p:nvPr/>
        </p:nvSpPr>
        <p:spPr>
          <a:xfrm>
            <a:off x="10037900" y="2277475"/>
            <a:ext cx="1770000" cy="434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Macintosh PowerPoint</Application>
  <PresentationFormat>Custom</PresentationFormat>
  <Paragraphs>96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Cover Slides</vt:lpstr>
      <vt:lpstr>Content - No Photos</vt:lpstr>
      <vt:lpstr>PowerPoint Presentation</vt:lpstr>
      <vt:lpstr>Content</vt:lpstr>
      <vt:lpstr>Introduction</vt:lpstr>
      <vt:lpstr>Introduction</vt:lpstr>
      <vt:lpstr>Introduction</vt:lpstr>
      <vt:lpstr>PowerPoint Presentation</vt:lpstr>
      <vt:lpstr>II. Database Design</vt:lpstr>
      <vt:lpstr>III. Data Collection</vt:lpstr>
      <vt:lpstr>III. Data Collection</vt:lpstr>
      <vt:lpstr>IV.1 Questions &amp; Queries - Best Staff 1</vt:lpstr>
      <vt:lpstr>IV.1 Questions &amp; Queries - Best Staff 2</vt:lpstr>
      <vt:lpstr>IV.1 Questions &amp; Queries - Best Staff 3</vt:lpstr>
      <vt:lpstr>IV.2 Questions &amp; Queries - Promotion 1</vt:lpstr>
      <vt:lpstr>IV.2 Questions &amp; Queries - Promotion 2</vt:lpstr>
      <vt:lpstr>IV.2 Questions &amp; Queries - Promotion 3</vt:lpstr>
      <vt:lpstr>IV.2 Questions &amp; Queries - Promotion 4</vt:lpstr>
      <vt:lpstr>V. Implications &amp; Conclusion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 Man</cp:lastModifiedBy>
  <cp:revision>1</cp:revision>
  <dcterms:modified xsi:type="dcterms:W3CDTF">2017-12-06T00:44:02Z</dcterms:modified>
</cp:coreProperties>
</file>