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56" r:id="rId2"/>
    <p:sldId id="257" r:id="rId3"/>
    <p:sldId id="276" r:id="rId4"/>
    <p:sldId id="258" r:id="rId5"/>
    <p:sldId id="277" r:id="rId6"/>
    <p:sldId id="262" r:id="rId7"/>
    <p:sldId id="278" r:id="rId8"/>
    <p:sldId id="261" r:id="rId9"/>
    <p:sldId id="264" r:id="rId10"/>
    <p:sldId id="265" r:id="rId11"/>
    <p:sldId id="279" r:id="rId12"/>
    <p:sldId id="280" r:id="rId13"/>
    <p:sldId id="281" r:id="rId14"/>
    <p:sldId id="282" r:id="rId15"/>
    <p:sldId id="27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2081" autoAdjust="0"/>
  </p:normalViewPr>
  <p:slideViewPr>
    <p:cSldViewPr>
      <p:cViewPr varScale="1">
        <p:scale>
          <a:sx n="67" d="100"/>
          <a:sy n="67" d="100"/>
        </p:scale>
        <p:origin x="1476" y="60"/>
      </p:cViewPr>
      <p:guideLst>
        <p:guide orient="horz" pos="2160"/>
        <p:guide pos="2880"/>
      </p:guideLst>
    </p:cSldViewPr>
  </p:slideViewPr>
  <p:outlineViewPr>
    <p:cViewPr>
      <p:scale>
        <a:sx n="33" d="100"/>
        <a:sy n="33" d="100"/>
      </p:scale>
      <p:origin x="0" y="-704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F15325-6F99-49E1-B905-B38095F089B7}" type="datetimeFigureOut">
              <a:rPr lang="en-US" smtClean="0"/>
              <a:t>4/11/2021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F3D571-F35F-4B48-AA94-459E9EBCF6C3}" type="slidenum">
              <a:rPr lang="en-US" smtClean="0"/>
              <a:t>‹#›</a:t>
            </a:fld>
            <a:endParaRPr lang="en-US" dirty="0"/>
          </a:p>
        </p:txBody>
      </p:sp>
    </p:spTree>
    <p:extLst>
      <p:ext uri="{BB962C8B-B14F-4D97-AF65-F5344CB8AC3E}">
        <p14:creationId xmlns:p14="http://schemas.microsoft.com/office/powerpoint/2010/main" val="1376321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3D571-F35F-4B48-AA94-459E9EBCF6C3}" type="slidenum">
              <a:rPr lang="en-US" smtClean="0"/>
              <a:t>1</a:t>
            </a:fld>
            <a:endParaRPr lang="en-US" dirty="0"/>
          </a:p>
        </p:txBody>
      </p:sp>
    </p:spTree>
    <p:extLst>
      <p:ext uri="{BB962C8B-B14F-4D97-AF65-F5344CB8AC3E}">
        <p14:creationId xmlns:p14="http://schemas.microsoft.com/office/powerpoint/2010/main" val="565495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3D571-F35F-4B48-AA94-459E9EBCF6C3}" type="slidenum">
              <a:rPr lang="en-US" smtClean="0"/>
              <a:t>10</a:t>
            </a:fld>
            <a:endParaRPr lang="en-US" dirty="0"/>
          </a:p>
        </p:txBody>
      </p:sp>
    </p:spTree>
    <p:extLst>
      <p:ext uri="{BB962C8B-B14F-4D97-AF65-F5344CB8AC3E}">
        <p14:creationId xmlns:p14="http://schemas.microsoft.com/office/powerpoint/2010/main" val="989604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1519A0-1795-4855-B164-46B9A63A7AAA}" type="datetimeFigureOut">
              <a:rPr lang="en-US" smtClean="0"/>
              <a:t>4/11/2021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924052-A78B-492D-BCD1-991E4B670CA7}"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1519A0-1795-4855-B164-46B9A63A7AAA}" type="datetimeFigureOut">
              <a:rPr lang="en-US" smtClean="0"/>
              <a:t>4/11/2021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924052-A78B-492D-BCD1-991E4B670CA7}"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1519A0-1795-4855-B164-46B9A63A7AAA}" type="datetimeFigureOut">
              <a:rPr lang="en-US" smtClean="0"/>
              <a:t>4/11/2021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924052-A78B-492D-BCD1-991E4B670CA7}"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1519A0-1795-4855-B164-46B9A63A7AAA}" type="datetimeFigureOut">
              <a:rPr lang="en-US" smtClean="0"/>
              <a:t>4/11/2021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924052-A78B-492D-BCD1-991E4B670CA7}"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1519A0-1795-4855-B164-46B9A63A7AAA}" type="datetimeFigureOut">
              <a:rPr lang="en-US" smtClean="0"/>
              <a:t>4/11/2021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924052-A78B-492D-BCD1-991E4B670CA7}"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1519A0-1795-4855-B164-46B9A63A7AAA}" type="datetimeFigureOut">
              <a:rPr lang="en-US" smtClean="0"/>
              <a:t>4/11/2021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F924052-A78B-492D-BCD1-991E4B670CA7}"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1519A0-1795-4855-B164-46B9A63A7AAA}" type="datetimeFigureOut">
              <a:rPr lang="en-US" smtClean="0"/>
              <a:t>4/11/2021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F924052-A78B-492D-BCD1-991E4B670CA7}"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1519A0-1795-4855-B164-46B9A63A7AAA}" type="datetimeFigureOut">
              <a:rPr lang="en-US" smtClean="0"/>
              <a:t>4/11/2021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F924052-A78B-492D-BCD1-991E4B670CA7}"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1519A0-1795-4855-B164-46B9A63A7AAA}" type="datetimeFigureOut">
              <a:rPr lang="en-US" smtClean="0"/>
              <a:t>4/11/2021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F924052-A78B-492D-BCD1-991E4B670CA7}"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1519A0-1795-4855-B164-46B9A63A7AAA}" type="datetimeFigureOut">
              <a:rPr lang="en-US" smtClean="0"/>
              <a:t>4/11/2021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F924052-A78B-492D-BCD1-991E4B670CA7}" type="slidenum">
              <a:rPr lang="en-US" smtClean="0"/>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D1519A0-1795-4855-B164-46B9A63A7AAA}" type="datetimeFigureOut">
              <a:rPr lang="en-US" smtClean="0"/>
              <a:t>4/11/2021</a:t>
            </a:fld>
            <a:endParaRPr lang="en-US" dirty="0"/>
          </a:p>
        </p:txBody>
      </p:sp>
      <p:sp>
        <p:nvSpPr>
          <p:cNvPr id="9" name="Slide Number Placeholder 8"/>
          <p:cNvSpPr>
            <a:spLocks noGrp="1"/>
          </p:cNvSpPr>
          <p:nvPr>
            <p:ph type="sldNum" sz="quarter" idx="11"/>
          </p:nvPr>
        </p:nvSpPr>
        <p:spPr/>
        <p:txBody>
          <a:bodyPr/>
          <a:lstStyle/>
          <a:p>
            <a:fld id="{AF924052-A78B-492D-BCD1-991E4B670CA7}" type="slidenum">
              <a:rPr lang="en-US" smtClean="0"/>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F924052-A78B-492D-BCD1-991E4B670CA7}" type="slidenum">
              <a:rPr lang="en-US" smtClean="0"/>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D1519A0-1795-4855-B164-46B9A63A7AAA}" type="datetimeFigureOut">
              <a:rPr lang="en-US" smtClean="0"/>
              <a:t>4/11/2021</a:t>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5787" y="490537"/>
            <a:ext cx="7543800" cy="1981200"/>
          </a:xfrm>
        </p:spPr>
        <p:txBody>
          <a:bodyPr/>
          <a:lstStyle/>
          <a:p>
            <a:r>
              <a:rPr lang="en-US" b="1" u="sng" dirty="0"/>
              <a:t>Cryptography </a:t>
            </a:r>
            <a:br>
              <a:rPr lang="en-US" b="1" u="sng" dirty="0"/>
            </a:br>
            <a:r>
              <a:rPr lang="en-US" sz="3200" b="1" u="sng" dirty="0"/>
              <a:t>Programming Assignment 2</a:t>
            </a:r>
            <a:endParaRPr lang="en-US" b="1" u="sng" dirty="0"/>
          </a:p>
        </p:txBody>
      </p:sp>
      <p:sp>
        <p:nvSpPr>
          <p:cNvPr id="3" name="Subtitle 2"/>
          <p:cNvSpPr>
            <a:spLocks noGrp="1"/>
          </p:cNvSpPr>
          <p:nvPr>
            <p:ph type="subTitle" idx="1"/>
          </p:nvPr>
        </p:nvSpPr>
        <p:spPr>
          <a:xfrm>
            <a:off x="585787" y="4648200"/>
            <a:ext cx="7424738" cy="1271588"/>
          </a:xfrm>
        </p:spPr>
        <p:txBody>
          <a:bodyPr>
            <a:normAutofit/>
          </a:bodyPr>
          <a:lstStyle/>
          <a:p>
            <a:pPr algn="r"/>
            <a:r>
              <a:rPr lang="en-US" dirty="0"/>
              <a:t>Rohan Verma  2018A3PS059H</a:t>
            </a:r>
          </a:p>
          <a:p>
            <a:pPr algn="r"/>
            <a:r>
              <a:rPr lang="en-US" dirty="0"/>
              <a:t>Prabhav Sharma 2018A3PS0337H</a:t>
            </a:r>
          </a:p>
          <a:p>
            <a:pPr algn="r"/>
            <a:r>
              <a:rPr lang="en-US" dirty="0"/>
              <a:t>Manish Modwani 2018A3PS0604H</a:t>
            </a:r>
          </a:p>
        </p:txBody>
      </p:sp>
    </p:spTree>
    <p:extLst>
      <p:ext uri="{BB962C8B-B14F-4D97-AF65-F5344CB8AC3E}">
        <p14:creationId xmlns:p14="http://schemas.microsoft.com/office/powerpoint/2010/main" val="3384029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8229600" cy="5867400"/>
          </a:xfrm>
        </p:spPr>
        <p:txBody>
          <a:bodyPr>
            <a:normAutofit fontScale="77500" lnSpcReduction="20000"/>
          </a:bodyPr>
          <a:lstStyle/>
          <a:p>
            <a:pPr marL="457200" lvl="0" indent="-457200" algn="l" rtl="0">
              <a:lnSpc>
                <a:spcPct val="90000"/>
              </a:lnSpc>
              <a:spcBef>
                <a:spcPts val="0"/>
              </a:spcBef>
              <a:spcAft>
                <a:spcPts val="0"/>
              </a:spcAft>
              <a:buClr>
                <a:schemeClr val="dk1"/>
              </a:buClr>
              <a:buSzPts val="2590"/>
              <a:buFont typeface="Wingdings" panose="05000000000000000000" pitchFamily="2" charset="2"/>
              <a:buChar char="Ø"/>
            </a:pPr>
            <a:r>
              <a:rPr lang="en-US" sz="3400" dirty="0"/>
              <a:t>With the help of the previous hash, each block is linked to the next, i.e. the previous block will point to the next block.</a:t>
            </a:r>
          </a:p>
          <a:p>
            <a:pPr marL="457200" lvl="0" indent="-457200" algn="l" rtl="0">
              <a:lnSpc>
                <a:spcPct val="90000"/>
              </a:lnSpc>
              <a:spcBef>
                <a:spcPts val="1000"/>
              </a:spcBef>
              <a:spcAft>
                <a:spcPts val="0"/>
              </a:spcAft>
              <a:buClr>
                <a:schemeClr val="dk1"/>
              </a:buClr>
              <a:buSzPts val="2590"/>
              <a:buFont typeface="Wingdings" panose="05000000000000000000" pitchFamily="2" charset="2"/>
              <a:buChar char="Ø"/>
            </a:pPr>
            <a:r>
              <a:rPr lang="en-US" sz="3400" dirty="0"/>
              <a:t>Data variables store information about voting, for example, in our case, we created four political parties with the names 1,2,3,4. So the voter can select any political party, and his selection is saved in this variable.</a:t>
            </a:r>
          </a:p>
          <a:p>
            <a:pPr marL="457200" lvl="0" indent="-457200" algn="l" rtl="0">
              <a:lnSpc>
                <a:spcPct val="90000"/>
              </a:lnSpc>
              <a:spcBef>
                <a:spcPts val="1000"/>
              </a:spcBef>
              <a:spcAft>
                <a:spcPts val="0"/>
              </a:spcAft>
              <a:buClr>
                <a:schemeClr val="dk1"/>
              </a:buClr>
              <a:buSzPts val="2590"/>
              <a:buFont typeface="Wingdings" panose="05000000000000000000" pitchFamily="2" charset="2"/>
              <a:buChar char="Ø"/>
            </a:pPr>
            <a:r>
              <a:rPr lang="en-US" sz="3400" dirty="0"/>
              <a:t>Nonce is associated with the invention of hashing. In the hash generation, the once variable is brute forced to get the desired number of zeroes ( here it is 5)</a:t>
            </a:r>
          </a:p>
          <a:p>
            <a:pPr marL="457200" lvl="0" indent="-457200" algn="l" rtl="0">
              <a:lnSpc>
                <a:spcPct val="90000"/>
              </a:lnSpc>
              <a:spcBef>
                <a:spcPts val="1000"/>
              </a:spcBef>
              <a:spcAft>
                <a:spcPts val="0"/>
              </a:spcAft>
              <a:buSzPts val="2590"/>
              <a:buFont typeface="Wingdings" panose="05000000000000000000" pitchFamily="2" charset="2"/>
              <a:buChar char="Ø"/>
            </a:pPr>
            <a:r>
              <a:rPr lang="en-US" sz="3400" dirty="0"/>
              <a:t>The difficulty variable determines the desired number of zeroes. The higher the difficulty value, the more difficult it is to mine a block.</a:t>
            </a:r>
          </a:p>
          <a:p>
            <a:pPr marL="457200" lvl="0" indent="-457200" algn="l" rtl="0">
              <a:lnSpc>
                <a:spcPct val="90000"/>
              </a:lnSpc>
              <a:spcBef>
                <a:spcPts val="1000"/>
              </a:spcBef>
              <a:spcAft>
                <a:spcPts val="2100"/>
              </a:spcAft>
              <a:buClr>
                <a:schemeClr val="dk1"/>
              </a:buClr>
              <a:buSzPts val="2590"/>
              <a:buFont typeface="Wingdings" panose="05000000000000000000" pitchFamily="2" charset="2"/>
              <a:buChar char="Ø"/>
            </a:pPr>
            <a:r>
              <a:rPr lang="en-US" sz="3400" dirty="0"/>
              <a:t>In the mineBlock() function, we will go over nonce in greater detail.</a:t>
            </a:r>
            <a:endParaRPr lang="en-US" dirty="0"/>
          </a:p>
        </p:txBody>
      </p:sp>
    </p:spTree>
    <p:extLst>
      <p:ext uri="{BB962C8B-B14F-4D97-AF65-F5344CB8AC3E}">
        <p14:creationId xmlns:p14="http://schemas.microsoft.com/office/powerpoint/2010/main" val="3137573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BFF5-D1D2-4A78-8B6C-12F3F1F4F39B}"/>
              </a:ext>
            </a:extLst>
          </p:cNvPr>
          <p:cNvSpPr>
            <a:spLocks noGrp="1"/>
          </p:cNvSpPr>
          <p:nvPr>
            <p:ph type="title"/>
          </p:nvPr>
        </p:nvSpPr>
        <p:spPr/>
        <p:txBody>
          <a:bodyPr/>
          <a:lstStyle/>
          <a:p>
            <a:r>
              <a:rPr lang="en-US" sz="4800" b="1" u="sng" dirty="0">
                <a:solidFill>
                  <a:schemeClr val="tx2">
                    <a:lumMod val="75000"/>
                  </a:schemeClr>
                </a:solidFill>
                <a:latin typeface="+mj-lt"/>
              </a:rPr>
              <a:t>mineBlock()</a:t>
            </a:r>
            <a:endParaRPr lang="en-US" dirty="0"/>
          </a:p>
        </p:txBody>
      </p:sp>
      <p:sp>
        <p:nvSpPr>
          <p:cNvPr id="3" name="Content Placeholder 2">
            <a:extLst>
              <a:ext uri="{FF2B5EF4-FFF2-40B4-BE49-F238E27FC236}">
                <a16:creationId xmlns:a16="http://schemas.microsoft.com/office/drawing/2014/main" id="{FA9592CF-39B0-4E84-A401-A6F387B0DE77}"/>
              </a:ext>
            </a:extLst>
          </p:cNvPr>
          <p:cNvSpPr>
            <a:spLocks noGrp="1"/>
          </p:cNvSpPr>
          <p:nvPr>
            <p:ph idx="1"/>
          </p:nvPr>
        </p:nvSpPr>
        <p:spPr>
          <a:xfrm>
            <a:off x="457200" y="1600200"/>
            <a:ext cx="7620000" cy="4724400"/>
          </a:xfrm>
        </p:spPr>
        <p:txBody>
          <a:bodyPr>
            <a:normAutofit lnSpcReduction="10000"/>
          </a:bodyPr>
          <a:lstStyle/>
          <a:p>
            <a:pPr lvl="0" indent="-342900" algn="l" rtl="0">
              <a:lnSpc>
                <a:spcPct val="90000"/>
              </a:lnSpc>
              <a:spcBef>
                <a:spcPts val="0"/>
              </a:spcBef>
              <a:spcAft>
                <a:spcPts val="0"/>
              </a:spcAft>
              <a:buClr>
                <a:schemeClr val="dk1"/>
              </a:buClr>
              <a:buSzPts val="2590"/>
              <a:buFont typeface="Wingdings" panose="05000000000000000000" pitchFamily="2" charset="2"/>
              <a:buChar char="Ø"/>
            </a:pPr>
            <a:r>
              <a:rPr lang="en-US" sz="2400" dirty="0"/>
              <a:t>The hash codes are generated using this function.</a:t>
            </a:r>
          </a:p>
          <a:p>
            <a:pPr lvl="0" indent="-342900" algn="l" rtl="0">
              <a:lnSpc>
                <a:spcPct val="90000"/>
              </a:lnSpc>
              <a:spcBef>
                <a:spcPts val="0"/>
              </a:spcBef>
              <a:spcAft>
                <a:spcPts val="0"/>
              </a:spcAft>
              <a:buClr>
                <a:schemeClr val="dk1"/>
              </a:buClr>
              <a:buSzPts val="2590"/>
              <a:buFont typeface="Wingdings" panose="05000000000000000000" pitchFamily="2" charset="2"/>
              <a:buChar char="Ø"/>
            </a:pPr>
            <a:r>
              <a:rPr lang="en-US" sz="2400" dirty="0"/>
              <a:t>This function is implemented using the SHA-256 algorithm.</a:t>
            </a:r>
          </a:p>
          <a:p>
            <a:pPr lvl="0" indent="-342900" algn="l" rtl="0">
              <a:lnSpc>
                <a:spcPct val="90000"/>
              </a:lnSpc>
              <a:spcBef>
                <a:spcPts val="0"/>
              </a:spcBef>
              <a:spcAft>
                <a:spcPts val="0"/>
              </a:spcAft>
              <a:buClr>
                <a:schemeClr val="dk1"/>
              </a:buClr>
              <a:buSzPts val="2590"/>
              <a:buFont typeface="Wingdings" panose="05000000000000000000" pitchFamily="2" charset="2"/>
              <a:buChar char="Ø"/>
            </a:pPr>
            <a:endParaRPr lang="en-US" sz="2400" dirty="0"/>
          </a:p>
          <a:p>
            <a:pPr lvl="0" indent="-342900" algn="l" rtl="0">
              <a:lnSpc>
                <a:spcPct val="90000"/>
              </a:lnSpc>
              <a:spcBef>
                <a:spcPts val="0"/>
              </a:spcBef>
              <a:spcAft>
                <a:spcPts val="0"/>
              </a:spcAft>
              <a:buClr>
                <a:schemeClr val="dk1"/>
              </a:buClr>
              <a:buSzPts val="2590"/>
              <a:buFont typeface="Wingdings" panose="05000000000000000000" pitchFamily="2" charset="2"/>
              <a:buChar char="Ø"/>
            </a:pPr>
            <a:r>
              <a:rPr lang="en-US" sz="2400" dirty="0"/>
              <a:t>SHA is an abbreviation for Secure Hash Algorithm, which is used in cryptography to generate hash codes.</a:t>
            </a:r>
          </a:p>
          <a:p>
            <a:pPr lvl="0" indent="-342900" algn="l" rtl="0">
              <a:lnSpc>
                <a:spcPct val="90000"/>
              </a:lnSpc>
              <a:spcBef>
                <a:spcPts val="0"/>
              </a:spcBef>
              <a:spcAft>
                <a:spcPts val="0"/>
              </a:spcAft>
              <a:buClr>
                <a:schemeClr val="dk1"/>
              </a:buClr>
              <a:buSzPts val="2590"/>
              <a:buFont typeface="Wingdings" panose="05000000000000000000" pitchFamily="2" charset="2"/>
              <a:buChar char="Ø"/>
            </a:pPr>
            <a:endParaRPr lang="en-US" sz="2400" dirty="0"/>
          </a:p>
          <a:p>
            <a:pPr lvl="0" indent="-342900" algn="l" rtl="0">
              <a:lnSpc>
                <a:spcPct val="90000"/>
              </a:lnSpc>
              <a:spcBef>
                <a:spcPts val="0"/>
              </a:spcBef>
              <a:spcAft>
                <a:spcPts val="0"/>
              </a:spcAft>
              <a:buClr>
                <a:schemeClr val="dk1"/>
              </a:buClr>
              <a:buSzPts val="2590"/>
              <a:buFont typeface="Wingdings" panose="05000000000000000000" pitchFamily="2" charset="2"/>
              <a:buChar char="Ø"/>
            </a:pPr>
            <a:r>
              <a:rPr lang="en-US" sz="2400" dirty="0"/>
              <a:t>This algorithm is present in security.</a:t>
            </a:r>
          </a:p>
          <a:p>
            <a:pPr lvl="0" indent="-342900" algn="l" rtl="0">
              <a:lnSpc>
                <a:spcPct val="90000"/>
              </a:lnSpc>
              <a:spcBef>
                <a:spcPts val="0"/>
              </a:spcBef>
              <a:spcAft>
                <a:spcPts val="0"/>
              </a:spcAft>
              <a:buClr>
                <a:schemeClr val="dk1"/>
              </a:buClr>
              <a:buSzPts val="2590"/>
              <a:buFont typeface="Wingdings" panose="05000000000000000000" pitchFamily="2" charset="2"/>
              <a:buChar char="Ø"/>
            </a:pPr>
            <a:endParaRPr lang="en-US" sz="2400" dirty="0"/>
          </a:p>
          <a:p>
            <a:pPr lvl="0" indent="-342900" algn="l" rtl="0">
              <a:lnSpc>
                <a:spcPct val="90000"/>
              </a:lnSpc>
              <a:spcBef>
                <a:spcPts val="0"/>
              </a:spcBef>
              <a:spcAft>
                <a:spcPts val="0"/>
              </a:spcAft>
              <a:buClr>
                <a:schemeClr val="dk1"/>
              </a:buClr>
              <a:buSzPts val="2590"/>
              <a:buFont typeface="Wingdings" panose="05000000000000000000" pitchFamily="2" charset="2"/>
              <a:buChar char="Ø"/>
            </a:pPr>
            <a:r>
              <a:rPr lang="en-US" sz="2400" dirty="0"/>
              <a:t>Message digest library of java</a:t>
            </a:r>
          </a:p>
          <a:p>
            <a:pPr lvl="0" indent="-342900" algn="l" rtl="0">
              <a:lnSpc>
                <a:spcPct val="90000"/>
              </a:lnSpc>
              <a:spcBef>
                <a:spcPts val="0"/>
              </a:spcBef>
              <a:spcAft>
                <a:spcPts val="0"/>
              </a:spcAft>
              <a:buClr>
                <a:schemeClr val="dk1"/>
              </a:buClr>
              <a:buSzPts val="2590"/>
              <a:buFont typeface="Wingdings" panose="05000000000000000000" pitchFamily="2" charset="2"/>
              <a:buChar char="Ø"/>
            </a:pPr>
            <a:endParaRPr lang="en-US" sz="2400" dirty="0"/>
          </a:p>
          <a:p>
            <a:pPr lvl="0" indent="-342900" algn="l" rtl="0">
              <a:lnSpc>
                <a:spcPct val="90000"/>
              </a:lnSpc>
              <a:spcBef>
                <a:spcPts val="1000"/>
              </a:spcBef>
              <a:spcAft>
                <a:spcPts val="0"/>
              </a:spcAft>
              <a:buClr>
                <a:schemeClr val="dk1"/>
              </a:buClr>
              <a:buSzPts val="2590"/>
              <a:buFont typeface="Wingdings" panose="05000000000000000000" pitchFamily="2" charset="2"/>
              <a:buChar char="Ø"/>
            </a:pPr>
            <a:r>
              <a:rPr lang="en-US" sz="2400" dirty="0"/>
              <a:t>This function takes previous hash, timestamp, data, and nonce as input and always returns a 256 bit hash code as output.</a:t>
            </a:r>
            <a:endParaRPr lang="en-US" dirty="0"/>
          </a:p>
        </p:txBody>
      </p:sp>
    </p:spTree>
    <p:extLst>
      <p:ext uri="{BB962C8B-B14F-4D97-AF65-F5344CB8AC3E}">
        <p14:creationId xmlns:p14="http://schemas.microsoft.com/office/powerpoint/2010/main" val="4161606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069BE-1EBB-44C1-878A-54AA933AFB09}"/>
              </a:ext>
            </a:extLst>
          </p:cNvPr>
          <p:cNvSpPr>
            <a:spLocks noGrp="1"/>
          </p:cNvSpPr>
          <p:nvPr>
            <p:ph type="title"/>
          </p:nvPr>
        </p:nvSpPr>
        <p:spPr/>
        <p:txBody>
          <a:bodyPr/>
          <a:lstStyle/>
          <a:p>
            <a:r>
              <a:rPr lang="en-US" sz="4400" b="1" u="sng" dirty="0">
                <a:solidFill>
                  <a:schemeClr val="tx2">
                    <a:lumMod val="75000"/>
                  </a:schemeClr>
                </a:solidFill>
              </a:rPr>
              <a:t>verifyTransaction()</a:t>
            </a:r>
            <a:endParaRPr lang="en-US" dirty="0"/>
          </a:p>
        </p:txBody>
      </p:sp>
      <p:sp>
        <p:nvSpPr>
          <p:cNvPr id="3" name="Content Placeholder 2">
            <a:extLst>
              <a:ext uri="{FF2B5EF4-FFF2-40B4-BE49-F238E27FC236}">
                <a16:creationId xmlns:a16="http://schemas.microsoft.com/office/drawing/2014/main" id="{3D0103D8-AF1A-4943-A6BF-4435F72F54D8}"/>
              </a:ext>
            </a:extLst>
          </p:cNvPr>
          <p:cNvSpPr>
            <a:spLocks noGrp="1"/>
          </p:cNvSpPr>
          <p:nvPr>
            <p:ph idx="1"/>
          </p:nvPr>
        </p:nvSpPr>
        <p:spPr>
          <a:xfrm>
            <a:off x="457200" y="1828800"/>
            <a:ext cx="7620000" cy="4419600"/>
          </a:xfrm>
        </p:spPr>
        <p:txBody>
          <a:bodyPr>
            <a:normAutofit/>
          </a:bodyPr>
          <a:lstStyle/>
          <a:p>
            <a:pPr marL="457200" lvl="0" indent="-387350" algn="l" rtl="0">
              <a:lnSpc>
                <a:spcPct val="90000"/>
              </a:lnSpc>
              <a:spcBef>
                <a:spcPts val="1000"/>
              </a:spcBef>
              <a:spcAft>
                <a:spcPts val="0"/>
              </a:spcAft>
              <a:buSzPts val="2500"/>
              <a:buFont typeface="Wingdings" panose="05000000000000000000" pitchFamily="2" charset="2"/>
              <a:buChar char="Ø"/>
            </a:pPr>
            <a:r>
              <a:rPr lang="en-US" sz="2400" dirty="0"/>
              <a:t>This function is used to validate the voter information using zero knowledge proof.</a:t>
            </a:r>
          </a:p>
          <a:p>
            <a:pPr marL="457200" lvl="0" indent="-387350" algn="l" rtl="0">
              <a:lnSpc>
                <a:spcPct val="90000"/>
              </a:lnSpc>
              <a:spcBef>
                <a:spcPts val="1000"/>
              </a:spcBef>
              <a:spcAft>
                <a:spcPts val="0"/>
              </a:spcAft>
              <a:buSzPts val="2500"/>
              <a:buFont typeface="Wingdings" panose="05000000000000000000" pitchFamily="2" charset="2"/>
              <a:buChar char="Ø"/>
            </a:pPr>
            <a:endParaRPr lang="en-US" sz="2400" dirty="0"/>
          </a:p>
          <a:p>
            <a:pPr marL="457200" lvl="0" indent="-387350" algn="l" rtl="0">
              <a:lnSpc>
                <a:spcPct val="90000"/>
              </a:lnSpc>
              <a:spcBef>
                <a:spcPts val="0"/>
              </a:spcBef>
              <a:spcAft>
                <a:spcPts val="0"/>
              </a:spcAft>
              <a:buSzPts val="2500"/>
              <a:buFont typeface="Wingdings" panose="05000000000000000000" pitchFamily="2" charset="2"/>
              <a:buChar char="Ø"/>
            </a:pPr>
            <a:r>
              <a:rPr lang="en-US" sz="2400" dirty="0"/>
              <a:t>Zero-Knowledge Proofs (ZKPs) enable data to be validated without revealing the data itself.</a:t>
            </a:r>
          </a:p>
          <a:p>
            <a:pPr marL="457200" lvl="0" indent="-387350" algn="l" rtl="0">
              <a:lnSpc>
                <a:spcPct val="90000"/>
              </a:lnSpc>
              <a:spcBef>
                <a:spcPts val="0"/>
              </a:spcBef>
              <a:spcAft>
                <a:spcPts val="0"/>
              </a:spcAft>
              <a:buSzPts val="2500"/>
              <a:buFont typeface="Wingdings" panose="05000000000000000000" pitchFamily="2" charset="2"/>
              <a:buChar char="Ø"/>
            </a:pPr>
            <a:endParaRPr lang="en-US" sz="2400" dirty="0"/>
          </a:p>
          <a:p>
            <a:pPr marL="457200" lvl="0" indent="-387350" algn="l" rtl="0">
              <a:lnSpc>
                <a:spcPct val="90000"/>
              </a:lnSpc>
              <a:spcBef>
                <a:spcPts val="0"/>
              </a:spcBef>
              <a:spcAft>
                <a:spcPts val="0"/>
              </a:spcAft>
              <a:buSzPts val="2500"/>
              <a:buFont typeface="Wingdings" panose="05000000000000000000" pitchFamily="2" charset="2"/>
              <a:buChar char="Ø"/>
            </a:pPr>
            <a:r>
              <a:rPr lang="en-US" sz="2400" dirty="0"/>
              <a:t>We use various algorithms to implement ZKPs. The discrete logarithm algorithm is used in this case.</a:t>
            </a:r>
          </a:p>
          <a:p>
            <a:pPr marL="457200" lvl="0" indent="-387350" algn="l" rtl="0">
              <a:lnSpc>
                <a:spcPct val="90000"/>
              </a:lnSpc>
              <a:spcBef>
                <a:spcPts val="0"/>
              </a:spcBef>
              <a:spcAft>
                <a:spcPts val="0"/>
              </a:spcAft>
              <a:buSzPts val="2500"/>
              <a:buFont typeface="Wingdings" panose="05000000000000000000" pitchFamily="2" charset="2"/>
              <a:buChar char="Ø"/>
            </a:pPr>
            <a:endParaRPr lang="en-US" sz="2400" dirty="0"/>
          </a:p>
          <a:p>
            <a:pPr marL="457200" lvl="0" indent="-387350" algn="l" rtl="0">
              <a:lnSpc>
                <a:spcPct val="90000"/>
              </a:lnSpc>
              <a:spcBef>
                <a:spcPts val="0"/>
              </a:spcBef>
              <a:spcAft>
                <a:spcPts val="0"/>
              </a:spcAft>
              <a:buSzPts val="2500"/>
              <a:buFont typeface="Wingdings" panose="05000000000000000000" pitchFamily="2" charset="2"/>
              <a:buChar char="Ø"/>
            </a:pPr>
            <a:r>
              <a:rPr lang="en-US" sz="2400" dirty="0"/>
              <a:t>The function verifies the voter's x value. The function, on the other hand, only has the y value, which is equal to (g^x)mod p.</a:t>
            </a:r>
            <a:endParaRPr lang="en-US" dirty="0"/>
          </a:p>
        </p:txBody>
      </p:sp>
    </p:spTree>
    <p:extLst>
      <p:ext uri="{BB962C8B-B14F-4D97-AF65-F5344CB8AC3E}">
        <p14:creationId xmlns:p14="http://schemas.microsoft.com/office/powerpoint/2010/main" val="3862210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1593D9-6CC1-4DA6-AD94-5D1E01824EA0}"/>
              </a:ext>
            </a:extLst>
          </p:cNvPr>
          <p:cNvSpPr>
            <a:spLocks noGrp="1"/>
          </p:cNvSpPr>
          <p:nvPr>
            <p:ph idx="1"/>
          </p:nvPr>
        </p:nvSpPr>
        <p:spPr>
          <a:xfrm>
            <a:off x="533400" y="1371600"/>
            <a:ext cx="7620000" cy="4343400"/>
          </a:xfrm>
        </p:spPr>
        <p:txBody>
          <a:bodyPr>
            <a:normAutofit lnSpcReduction="10000"/>
          </a:bodyPr>
          <a:lstStyle/>
          <a:p>
            <a:pPr marL="457200" lvl="0" indent="-387350" algn="l" rtl="0">
              <a:lnSpc>
                <a:spcPct val="90000"/>
              </a:lnSpc>
              <a:spcBef>
                <a:spcPts val="0"/>
              </a:spcBef>
              <a:spcAft>
                <a:spcPts val="0"/>
              </a:spcAft>
              <a:buSzPts val="2500"/>
              <a:buFont typeface="Wingdings" panose="05000000000000000000" pitchFamily="2" charset="2"/>
              <a:buChar char="Ø"/>
            </a:pPr>
            <a:r>
              <a:rPr lang="en-US" sz="2400" dirty="0"/>
              <a:t>In this manner, the function can verify without having access to the data.</a:t>
            </a:r>
          </a:p>
          <a:p>
            <a:pPr marL="457200" lvl="0" indent="-387350" algn="l" rtl="0">
              <a:lnSpc>
                <a:spcPct val="90000"/>
              </a:lnSpc>
              <a:spcBef>
                <a:spcPts val="0"/>
              </a:spcBef>
              <a:spcAft>
                <a:spcPts val="0"/>
              </a:spcAft>
              <a:buSzPts val="2500"/>
              <a:buFont typeface="Wingdings" panose="05000000000000000000" pitchFamily="2" charset="2"/>
              <a:buChar char="Ø"/>
            </a:pPr>
            <a:endParaRPr lang="en-US" sz="2400" dirty="0"/>
          </a:p>
          <a:p>
            <a:pPr marL="457200" lvl="0" indent="-387350" algn="l" rtl="0">
              <a:lnSpc>
                <a:spcPct val="90000"/>
              </a:lnSpc>
              <a:spcBef>
                <a:spcPts val="0"/>
              </a:spcBef>
              <a:spcAft>
                <a:spcPts val="0"/>
              </a:spcAft>
              <a:buSzPts val="2500"/>
              <a:buFont typeface="Wingdings" panose="05000000000000000000" pitchFamily="2" charset="2"/>
              <a:buChar char="Ø"/>
            </a:pPr>
            <a:r>
              <a:rPr lang="en-US" sz="2400" dirty="0"/>
              <a:t>The user first chooses a random number ‘r' and sends a ‘h' value to the verifier. The verifier then sends a random bit 0/1, and the user finally sends a calculated value, which is then verified.</a:t>
            </a:r>
          </a:p>
          <a:p>
            <a:pPr marL="457200" lvl="0" indent="-387350" algn="l" rtl="0">
              <a:lnSpc>
                <a:spcPct val="90000"/>
              </a:lnSpc>
              <a:spcBef>
                <a:spcPts val="0"/>
              </a:spcBef>
              <a:spcAft>
                <a:spcPts val="0"/>
              </a:spcAft>
              <a:buSzPts val="2500"/>
              <a:buFont typeface="Wingdings" panose="05000000000000000000" pitchFamily="2" charset="2"/>
              <a:buChar char="Ø"/>
            </a:pPr>
            <a:endParaRPr lang="en-US" sz="2400" dirty="0"/>
          </a:p>
          <a:p>
            <a:pPr marL="457200" lvl="0" indent="-387350" algn="l" rtl="0">
              <a:lnSpc>
                <a:spcPct val="90000"/>
              </a:lnSpc>
              <a:spcBef>
                <a:spcPts val="0"/>
              </a:spcBef>
              <a:spcAft>
                <a:spcPts val="0"/>
              </a:spcAft>
              <a:buSzPts val="2500"/>
              <a:buFont typeface="Wingdings" panose="05000000000000000000" pitchFamily="2" charset="2"/>
              <a:buChar char="Ø"/>
            </a:pPr>
            <a:r>
              <a:rPr lang="en-US" sz="2400" dirty="0"/>
              <a:t>In our code, this happens for 5 rounds.</a:t>
            </a:r>
          </a:p>
          <a:p>
            <a:pPr marL="457200" lvl="0" indent="-387350" algn="l" rtl="0">
              <a:lnSpc>
                <a:spcPct val="90000"/>
              </a:lnSpc>
              <a:spcBef>
                <a:spcPts val="0"/>
              </a:spcBef>
              <a:spcAft>
                <a:spcPts val="0"/>
              </a:spcAft>
              <a:buSzPts val="2500"/>
              <a:buFont typeface="Wingdings" panose="05000000000000000000" pitchFamily="2" charset="2"/>
              <a:buChar char="Ø"/>
            </a:pPr>
            <a:endParaRPr lang="en-US" sz="2400" dirty="0"/>
          </a:p>
          <a:p>
            <a:pPr marL="457200" lvl="0" indent="-387350" algn="l" rtl="0">
              <a:lnSpc>
                <a:spcPct val="90000"/>
              </a:lnSpc>
              <a:spcBef>
                <a:spcPts val="0"/>
              </a:spcBef>
              <a:spcAft>
                <a:spcPts val="0"/>
              </a:spcAft>
              <a:buSzPts val="2500"/>
              <a:buFont typeface="Wingdings" panose="05000000000000000000" pitchFamily="2" charset="2"/>
              <a:buChar char="Ø"/>
            </a:pPr>
            <a:r>
              <a:rPr lang="en-US" sz="2400" dirty="0"/>
              <a:t>However, the same ‘h' values cannot be used because there is no point in running 5 rounds if all ‘h' values are the same.</a:t>
            </a:r>
            <a:endParaRPr lang="en-US" dirty="0"/>
          </a:p>
        </p:txBody>
      </p:sp>
    </p:spTree>
    <p:extLst>
      <p:ext uri="{BB962C8B-B14F-4D97-AF65-F5344CB8AC3E}">
        <p14:creationId xmlns:p14="http://schemas.microsoft.com/office/powerpoint/2010/main" val="2480746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BD2D5-4997-45EE-823F-4A6C2247916D}"/>
              </a:ext>
            </a:extLst>
          </p:cNvPr>
          <p:cNvSpPr>
            <a:spLocks noGrp="1"/>
          </p:cNvSpPr>
          <p:nvPr>
            <p:ph type="title"/>
          </p:nvPr>
        </p:nvSpPr>
        <p:spPr/>
        <p:txBody>
          <a:bodyPr/>
          <a:lstStyle/>
          <a:p>
            <a:r>
              <a:rPr lang="en-US" sz="4800" b="1" u="sng" dirty="0">
                <a:solidFill>
                  <a:schemeClr val="tx2">
                    <a:lumMod val="75000"/>
                  </a:schemeClr>
                </a:solidFill>
              </a:rPr>
              <a:t>veiwUser()</a:t>
            </a:r>
            <a:endParaRPr lang="en-US" dirty="0"/>
          </a:p>
        </p:txBody>
      </p:sp>
      <p:sp>
        <p:nvSpPr>
          <p:cNvPr id="3" name="Content Placeholder 2">
            <a:extLst>
              <a:ext uri="{FF2B5EF4-FFF2-40B4-BE49-F238E27FC236}">
                <a16:creationId xmlns:a16="http://schemas.microsoft.com/office/drawing/2014/main" id="{3C84FAF7-2077-4E54-966E-FBA37F89CB04}"/>
              </a:ext>
            </a:extLst>
          </p:cNvPr>
          <p:cNvSpPr>
            <a:spLocks noGrp="1"/>
          </p:cNvSpPr>
          <p:nvPr>
            <p:ph idx="1"/>
          </p:nvPr>
        </p:nvSpPr>
        <p:spPr>
          <a:xfrm>
            <a:off x="457200" y="2057400"/>
            <a:ext cx="7620000" cy="1371600"/>
          </a:xfrm>
        </p:spPr>
        <p:txBody>
          <a:bodyPr/>
          <a:lstStyle/>
          <a:p>
            <a:r>
              <a:rPr lang="en-US" dirty="0"/>
              <a:t>We are not using the viewUser() function here for the sake of privacy. That is, others should not know who we voted for.</a:t>
            </a:r>
          </a:p>
        </p:txBody>
      </p:sp>
    </p:spTree>
    <p:extLst>
      <p:ext uri="{BB962C8B-B14F-4D97-AF65-F5344CB8AC3E}">
        <p14:creationId xmlns:p14="http://schemas.microsoft.com/office/powerpoint/2010/main" val="104075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END.</a:t>
            </a:r>
          </a:p>
        </p:txBody>
      </p:sp>
    </p:spTree>
    <p:extLst>
      <p:ext uri="{BB962C8B-B14F-4D97-AF65-F5344CB8AC3E}">
        <p14:creationId xmlns:p14="http://schemas.microsoft.com/office/powerpoint/2010/main" val="2867299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pPr algn="ctr"/>
            <a:r>
              <a:rPr lang="en-US" b="1" u="sng" dirty="0"/>
              <a:t>Introduction</a:t>
            </a:r>
          </a:p>
        </p:txBody>
      </p:sp>
      <p:sp>
        <p:nvSpPr>
          <p:cNvPr id="3" name="Content Placeholder 2"/>
          <p:cNvSpPr>
            <a:spLocks noGrp="1"/>
          </p:cNvSpPr>
          <p:nvPr>
            <p:ph idx="1"/>
          </p:nvPr>
        </p:nvSpPr>
        <p:spPr>
          <a:xfrm>
            <a:off x="152400" y="1371600"/>
            <a:ext cx="8229600" cy="4678363"/>
          </a:xfrm>
        </p:spPr>
        <p:txBody>
          <a:bodyPr>
            <a:normAutofit/>
          </a:bodyPr>
          <a:lstStyle/>
          <a:p>
            <a:pPr indent="-342900">
              <a:buFont typeface="Wingdings" panose="05000000000000000000" pitchFamily="2" charset="2"/>
              <a:buChar char="Ø"/>
            </a:pPr>
            <a:r>
              <a:rPr lang="en-US" sz="2400" dirty="0"/>
              <a:t>A blockchain is simply a series of blocks linked together. Each block in the blockchain will have its own digital fingerprint (hash code), the previous block's digital fingerprint, and some data.</a:t>
            </a:r>
          </a:p>
          <a:p>
            <a:pPr indent="-342900">
              <a:buFont typeface="Wingdings" panose="05000000000000000000" pitchFamily="2" charset="2"/>
              <a:buChar char="Ø"/>
            </a:pPr>
            <a:endParaRPr lang="en-US" dirty="0"/>
          </a:p>
          <a:p>
            <a:pPr indent="-342900">
              <a:buFont typeface="Wingdings" panose="05000000000000000000" pitchFamily="2" charset="2"/>
              <a:buChar char="Ø"/>
            </a:pPr>
            <a:r>
              <a:rPr lang="en-US" sz="2400" dirty="0"/>
              <a:t>Each block not only contains the hash of the previous block, but its own hash is calculated in part from the previous hash.</a:t>
            </a:r>
          </a:p>
          <a:p>
            <a:pPr indent="-342900">
              <a:buFont typeface="Wingdings" panose="05000000000000000000" pitchFamily="2" charset="2"/>
              <a:buChar char="Ø"/>
            </a:pPr>
            <a:endParaRPr lang="en-US" dirty="0"/>
          </a:p>
          <a:p>
            <a:pPr indent="-342900">
              <a:buFont typeface="Wingdings" panose="05000000000000000000" pitchFamily="2" charset="2"/>
              <a:buChar char="Ø"/>
            </a:pPr>
            <a:r>
              <a:rPr lang="en-US" sz="2400" dirty="0"/>
              <a:t>Hash function exhibits a huge avalanche effect, because of this it becomes very difficult for unauthorized person to hack it. </a:t>
            </a:r>
          </a:p>
          <a:p>
            <a:pPr marL="0" indent="0">
              <a:buNone/>
            </a:pPr>
            <a:endParaRPr lang="en-US" dirty="0"/>
          </a:p>
        </p:txBody>
      </p:sp>
    </p:spTree>
    <p:extLst>
      <p:ext uri="{BB962C8B-B14F-4D97-AF65-F5344CB8AC3E}">
        <p14:creationId xmlns:p14="http://schemas.microsoft.com/office/powerpoint/2010/main" val="3249132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82;p15">
            <a:extLst>
              <a:ext uri="{FF2B5EF4-FFF2-40B4-BE49-F238E27FC236}">
                <a16:creationId xmlns:a16="http://schemas.microsoft.com/office/drawing/2014/main" id="{6CC613CD-174C-4352-9BDC-C636ECD8B610}"/>
              </a:ext>
            </a:extLst>
          </p:cNvPr>
          <p:cNvPicPr preferRelativeResize="0"/>
          <p:nvPr/>
        </p:nvPicPr>
        <p:blipFill rotWithShape="1">
          <a:blip r:embed="rId2">
            <a:alphaModFix/>
          </a:blip>
          <a:srcRect/>
          <a:stretch/>
        </p:blipFill>
        <p:spPr>
          <a:xfrm>
            <a:off x="0" y="1905000"/>
            <a:ext cx="8458200" cy="2895600"/>
          </a:xfrm>
          <a:prstGeom prst="rect">
            <a:avLst/>
          </a:prstGeom>
          <a:noFill/>
          <a:ln>
            <a:noFill/>
          </a:ln>
        </p:spPr>
      </p:pic>
    </p:spTree>
    <p:extLst>
      <p:ext uri="{BB962C8B-B14F-4D97-AF65-F5344CB8AC3E}">
        <p14:creationId xmlns:p14="http://schemas.microsoft.com/office/powerpoint/2010/main" val="21256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t>E-Voting Using Blockchain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a:solidFill>
                  <a:schemeClr val="tx2">
                    <a:lumMod val="50000"/>
                  </a:schemeClr>
                </a:solidFill>
              </a:rPr>
              <a:t>E-voting systems will benefit everyone who participates in elections. It enables us to vote from anywhere and at any time.</a:t>
            </a:r>
          </a:p>
          <a:p>
            <a:pPr>
              <a:buFont typeface="Wingdings" panose="05000000000000000000" pitchFamily="2" charset="2"/>
              <a:buChar char="Ø"/>
            </a:pPr>
            <a:r>
              <a:rPr lang="en-US" sz="2400" dirty="0">
                <a:solidFill>
                  <a:schemeClr val="tx2">
                    <a:lumMod val="50000"/>
                  </a:schemeClr>
                </a:solidFill>
              </a:rPr>
              <a:t>In general, voting is a time-consuming process in which people must gather at a specific location and wait for hours in order to vote, and there will be a significant financial outlay to maintain camps and assign security for offline voting. However, e-voting assists us in overcoming these challenges.</a:t>
            </a:r>
          </a:p>
          <a:p>
            <a:pPr>
              <a:buFont typeface="Wingdings" panose="05000000000000000000" pitchFamily="2" charset="2"/>
              <a:buChar char="Ø"/>
            </a:pPr>
            <a:r>
              <a:rPr lang="en-US" sz="2400" dirty="0">
                <a:solidFill>
                  <a:schemeClr val="tx2">
                    <a:lumMod val="50000"/>
                  </a:schemeClr>
                </a:solidFill>
              </a:rPr>
              <a:t>Blockchain technology has the potential to solve the e-voting security problem. (This necessitates a significant amount of computation.)</a:t>
            </a:r>
          </a:p>
        </p:txBody>
      </p:sp>
    </p:spTree>
    <p:extLst>
      <p:ext uri="{BB962C8B-B14F-4D97-AF65-F5344CB8AC3E}">
        <p14:creationId xmlns:p14="http://schemas.microsoft.com/office/powerpoint/2010/main" val="554598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B39159-A05C-4853-B264-2ED931720389}"/>
              </a:ext>
            </a:extLst>
          </p:cNvPr>
          <p:cNvPicPr>
            <a:picLocks noChangeAspect="1"/>
          </p:cNvPicPr>
          <p:nvPr/>
        </p:nvPicPr>
        <p:blipFill>
          <a:blip r:embed="rId2"/>
          <a:stretch>
            <a:fillRect/>
          </a:stretch>
        </p:blipFill>
        <p:spPr>
          <a:xfrm>
            <a:off x="1752600" y="761999"/>
            <a:ext cx="4876800" cy="5035253"/>
          </a:xfrm>
          <a:prstGeom prst="rect">
            <a:avLst/>
          </a:prstGeom>
        </p:spPr>
      </p:pic>
    </p:spTree>
    <p:extLst>
      <p:ext uri="{BB962C8B-B14F-4D97-AF65-F5344CB8AC3E}">
        <p14:creationId xmlns:p14="http://schemas.microsoft.com/office/powerpoint/2010/main" val="3633581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87D26A-3E62-4A8A-AAF1-9FDA74445F65}"/>
              </a:ext>
            </a:extLst>
          </p:cNvPr>
          <p:cNvSpPr txBox="1"/>
          <p:nvPr/>
        </p:nvSpPr>
        <p:spPr>
          <a:xfrm>
            <a:off x="990600" y="609600"/>
            <a:ext cx="6858000" cy="526297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During this process, a voter blockchain is used to keep a record of both transactions taking place at each stage of this process for each voter: 1. Firstly, a transaction is created when a user ‘registers’. 2. </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The next transaction is created when a government miner authorizes that user’s right to vote. After the correspondence is received by the user they can then await voting to open to use their credentials to vote.</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 It is important to note that this voter blockchain will never contain details of the vote cast by the user.</a:t>
            </a:r>
          </a:p>
        </p:txBody>
      </p:sp>
    </p:spTree>
    <p:extLst>
      <p:ext uri="{BB962C8B-B14F-4D97-AF65-F5344CB8AC3E}">
        <p14:creationId xmlns:p14="http://schemas.microsoft.com/office/powerpoint/2010/main" val="3784764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C51557-47ED-4607-B4C8-40198671D5A5}"/>
              </a:ext>
            </a:extLst>
          </p:cNvPr>
          <p:cNvPicPr>
            <a:picLocks noChangeAspect="1"/>
          </p:cNvPicPr>
          <p:nvPr/>
        </p:nvPicPr>
        <p:blipFill>
          <a:blip r:embed="rId2"/>
          <a:stretch>
            <a:fillRect/>
          </a:stretch>
        </p:blipFill>
        <p:spPr>
          <a:xfrm>
            <a:off x="609600" y="609600"/>
            <a:ext cx="7538427" cy="5257800"/>
          </a:xfrm>
          <a:prstGeom prst="rect">
            <a:avLst/>
          </a:prstGeom>
        </p:spPr>
      </p:pic>
    </p:spTree>
    <p:extLst>
      <p:ext uri="{BB962C8B-B14F-4D97-AF65-F5344CB8AC3E}">
        <p14:creationId xmlns:p14="http://schemas.microsoft.com/office/powerpoint/2010/main" val="439604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733800"/>
            <a:ext cx="8229600" cy="2392363"/>
          </a:xfrm>
        </p:spPr>
        <p:txBody>
          <a:bodyPr>
            <a:normAutofit/>
          </a:bodyPr>
          <a:lstStyle/>
          <a:p>
            <a:r>
              <a:rPr lang="en-US" dirty="0"/>
              <a:t>.</a:t>
            </a:r>
          </a:p>
          <a:p>
            <a:endParaRPr lang="en-US" dirty="0"/>
          </a:p>
        </p:txBody>
      </p:sp>
      <p:sp>
        <p:nvSpPr>
          <p:cNvPr id="6" name="TextBox 5">
            <a:extLst>
              <a:ext uri="{FF2B5EF4-FFF2-40B4-BE49-F238E27FC236}">
                <a16:creationId xmlns:a16="http://schemas.microsoft.com/office/drawing/2014/main" id="{AAE74F79-6DA2-4AED-8919-D92FC627A26D}"/>
              </a:ext>
            </a:extLst>
          </p:cNvPr>
          <p:cNvSpPr txBox="1"/>
          <p:nvPr/>
        </p:nvSpPr>
        <p:spPr>
          <a:xfrm>
            <a:off x="838200" y="762000"/>
            <a:ext cx="7086600" cy="514140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In this section, we create blocks that contain information such as the previous block hash code, the current block hash code, and voting information (i.e. to whom they vote).</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These blocks are linked together using an array list.</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In order to implement e-voting via blockchain, we will use the following functions:</a:t>
            </a:r>
          </a:p>
          <a:p>
            <a:pPr marL="914400" lvl="1" indent="-457200" algn="l" rtl="0">
              <a:lnSpc>
                <a:spcPct val="90000"/>
              </a:lnSpc>
              <a:spcBef>
                <a:spcPts val="500"/>
              </a:spcBef>
              <a:spcAft>
                <a:spcPts val="0"/>
              </a:spcAft>
              <a:buClr>
                <a:schemeClr val="dk1"/>
              </a:buClr>
              <a:buSzPts val="2400"/>
              <a:buFont typeface="Calibri"/>
              <a:buAutoNum type="arabicPeriod"/>
            </a:pPr>
            <a:r>
              <a:rPr lang="en-IN" sz="2800" dirty="0"/>
              <a:t>createBlock() </a:t>
            </a:r>
          </a:p>
          <a:p>
            <a:pPr marL="914400" lvl="1" indent="-457200" algn="l" rtl="0">
              <a:lnSpc>
                <a:spcPct val="90000"/>
              </a:lnSpc>
              <a:spcBef>
                <a:spcPts val="500"/>
              </a:spcBef>
              <a:spcAft>
                <a:spcPts val="0"/>
              </a:spcAft>
              <a:buClr>
                <a:schemeClr val="dk1"/>
              </a:buClr>
              <a:buSzPts val="2400"/>
              <a:buFont typeface="Calibri"/>
              <a:buAutoNum type="arabicPeriod"/>
            </a:pPr>
            <a:r>
              <a:rPr lang="en-IN" sz="2800" dirty="0"/>
              <a:t>verifyTransaction() </a:t>
            </a:r>
          </a:p>
          <a:p>
            <a:pPr marL="914400" lvl="1" indent="-457200" algn="l" rtl="0">
              <a:lnSpc>
                <a:spcPct val="90000"/>
              </a:lnSpc>
              <a:spcBef>
                <a:spcPts val="500"/>
              </a:spcBef>
              <a:spcAft>
                <a:spcPts val="0"/>
              </a:spcAft>
              <a:buClr>
                <a:schemeClr val="dk1"/>
              </a:buClr>
              <a:buSzPts val="2400"/>
              <a:buFont typeface="Calibri"/>
              <a:buAutoNum type="arabicPeriod"/>
            </a:pPr>
            <a:r>
              <a:rPr lang="en-IN" sz="2800" dirty="0"/>
              <a:t>mineBlock() </a:t>
            </a:r>
            <a:endParaRPr lang="en-US" sz="2400" dirty="0"/>
          </a:p>
          <a:p>
            <a:pPr marL="342900" indent="-342900">
              <a:buFont typeface="Wingdings" panose="05000000000000000000" pitchFamily="2" charset="2"/>
              <a:buChar char="Ø"/>
            </a:pPr>
            <a:endParaRPr lang="en-US" sz="2400" dirty="0"/>
          </a:p>
        </p:txBody>
      </p:sp>
    </p:spTree>
    <p:extLst>
      <p:ext uri="{BB962C8B-B14F-4D97-AF65-F5344CB8AC3E}">
        <p14:creationId xmlns:p14="http://schemas.microsoft.com/office/powerpoint/2010/main" val="3235065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a:solidFill>
                  <a:schemeClr val="tx2">
                    <a:lumMod val="75000"/>
                  </a:schemeClr>
                </a:solidFill>
              </a:rPr>
              <a:t>createBlock()</a:t>
            </a:r>
            <a:endParaRPr lang="en-US" dirty="0"/>
          </a:p>
        </p:txBody>
      </p:sp>
      <p:sp>
        <p:nvSpPr>
          <p:cNvPr id="3" name="Content Placeholder 2"/>
          <p:cNvSpPr>
            <a:spLocks noGrp="1"/>
          </p:cNvSpPr>
          <p:nvPr>
            <p:ph idx="1"/>
          </p:nvPr>
        </p:nvSpPr>
        <p:spPr>
          <a:xfrm>
            <a:off x="457200" y="1600200"/>
            <a:ext cx="7620000" cy="4191000"/>
          </a:xfrm>
        </p:spPr>
        <p:txBody>
          <a:bodyPr>
            <a:normAutofit/>
          </a:bodyPr>
          <a:lstStyle/>
          <a:p>
            <a:pPr lvl="0" indent="-342900" algn="l" rtl="0">
              <a:lnSpc>
                <a:spcPct val="90000"/>
              </a:lnSpc>
              <a:spcBef>
                <a:spcPts val="0"/>
              </a:spcBef>
              <a:spcAft>
                <a:spcPts val="0"/>
              </a:spcAft>
              <a:buSzPts val="2800"/>
              <a:buFont typeface="Wingdings" panose="05000000000000000000" pitchFamily="2" charset="2"/>
              <a:buChar char="Ø"/>
            </a:pPr>
            <a:r>
              <a:rPr lang="en-US" dirty="0"/>
              <a:t>This function is used to create the blocks and link them together using an array list.</a:t>
            </a:r>
          </a:p>
          <a:p>
            <a:pPr lvl="0" indent="-342900" algn="l" rtl="0">
              <a:lnSpc>
                <a:spcPct val="90000"/>
              </a:lnSpc>
              <a:spcBef>
                <a:spcPts val="0"/>
              </a:spcBef>
              <a:spcAft>
                <a:spcPts val="0"/>
              </a:spcAft>
              <a:buSzPts val="2800"/>
              <a:buFont typeface="Wingdings" panose="05000000000000000000" pitchFamily="2" charset="2"/>
              <a:buChar char="Ø"/>
            </a:pPr>
            <a:endParaRPr lang="en-US" dirty="0"/>
          </a:p>
          <a:p>
            <a:pPr lvl="0" indent="-342900" algn="l" rtl="0">
              <a:lnSpc>
                <a:spcPct val="90000"/>
              </a:lnSpc>
              <a:spcBef>
                <a:spcPts val="0"/>
              </a:spcBef>
              <a:spcAft>
                <a:spcPts val="0"/>
              </a:spcAft>
              <a:buSzPts val="2800"/>
              <a:buFont typeface="Wingdings" panose="05000000000000000000" pitchFamily="2" charset="2"/>
              <a:buChar char="Ø"/>
            </a:pPr>
            <a:r>
              <a:rPr lang="en-US" dirty="0"/>
              <a:t>Each block contains 5 variables in them:</a:t>
            </a:r>
          </a:p>
          <a:p>
            <a:pPr marL="914400" lvl="1" indent="-457200" algn="l" rtl="0">
              <a:lnSpc>
                <a:spcPct val="90000"/>
              </a:lnSpc>
              <a:spcBef>
                <a:spcPts val="500"/>
              </a:spcBef>
              <a:spcAft>
                <a:spcPts val="0"/>
              </a:spcAft>
              <a:buSzPts val="2400"/>
              <a:buFont typeface="Wingdings" panose="05000000000000000000" pitchFamily="2" charset="2"/>
              <a:buChar char="Ø"/>
            </a:pPr>
            <a:r>
              <a:rPr lang="en-US" dirty="0"/>
              <a:t>string current hash</a:t>
            </a:r>
          </a:p>
          <a:p>
            <a:pPr marL="914400" lvl="1" indent="-457200" algn="l" rtl="0">
              <a:lnSpc>
                <a:spcPct val="90000"/>
              </a:lnSpc>
              <a:spcBef>
                <a:spcPts val="500"/>
              </a:spcBef>
              <a:spcAft>
                <a:spcPts val="0"/>
              </a:spcAft>
              <a:buSzPts val="2400"/>
              <a:buFont typeface="Wingdings" panose="05000000000000000000" pitchFamily="2" charset="2"/>
              <a:buChar char="Ø"/>
            </a:pPr>
            <a:r>
              <a:rPr lang="en-US" dirty="0"/>
              <a:t>string previous hash</a:t>
            </a:r>
          </a:p>
          <a:p>
            <a:pPr marL="914400" lvl="1" indent="-457200" algn="l" rtl="0">
              <a:lnSpc>
                <a:spcPct val="90000"/>
              </a:lnSpc>
              <a:spcBef>
                <a:spcPts val="500"/>
              </a:spcBef>
              <a:spcAft>
                <a:spcPts val="0"/>
              </a:spcAft>
              <a:buSzPts val="2400"/>
              <a:buFont typeface="Wingdings" panose="05000000000000000000" pitchFamily="2" charset="2"/>
              <a:buChar char="Ø"/>
            </a:pPr>
            <a:r>
              <a:rPr lang="en-US" dirty="0"/>
              <a:t>int nonce</a:t>
            </a:r>
          </a:p>
          <a:p>
            <a:pPr marL="914400" lvl="1" indent="-457200" algn="l" rtl="0">
              <a:lnSpc>
                <a:spcPct val="90000"/>
              </a:lnSpc>
              <a:spcBef>
                <a:spcPts val="500"/>
              </a:spcBef>
              <a:spcAft>
                <a:spcPts val="0"/>
              </a:spcAft>
              <a:buSzPts val="2400"/>
              <a:buFont typeface="Wingdings" panose="05000000000000000000" pitchFamily="2" charset="2"/>
              <a:buChar char="Ø"/>
            </a:pPr>
            <a:r>
              <a:rPr lang="en-US" dirty="0"/>
              <a:t>string data</a:t>
            </a:r>
          </a:p>
          <a:p>
            <a:pPr marL="914400" lvl="1" indent="-419100" algn="l" rtl="0">
              <a:lnSpc>
                <a:spcPct val="90000"/>
              </a:lnSpc>
              <a:spcBef>
                <a:spcPts val="500"/>
              </a:spcBef>
              <a:spcAft>
                <a:spcPts val="0"/>
              </a:spcAft>
              <a:buSzPts val="1800"/>
              <a:buFont typeface="Wingdings" panose="05000000000000000000" pitchFamily="2" charset="2"/>
              <a:buChar char="Ø"/>
            </a:pPr>
            <a:r>
              <a:rPr lang="en-US" dirty="0"/>
              <a:t>long timestamp</a:t>
            </a:r>
          </a:p>
          <a:p>
            <a:pPr marL="800100" lvl="1" indent="-342900" algn="l" rtl="0">
              <a:lnSpc>
                <a:spcPct val="90000"/>
              </a:lnSpc>
              <a:spcBef>
                <a:spcPts val="500"/>
              </a:spcBef>
              <a:spcAft>
                <a:spcPts val="0"/>
              </a:spcAft>
              <a:buClr>
                <a:schemeClr val="dk1"/>
              </a:buClr>
              <a:buSzPts val="2400"/>
              <a:buFont typeface="Wingdings" panose="05000000000000000000" pitchFamily="2" charset="2"/>
              <a:buChar char="Ø"/>
            </a:pPr>
            <a:endParaRPr lang="en-US" dirty="0"/>
          </a:p>
          <a:p>
            <a:pPr marL="800100" lvl="1" indent="-342900" algn="l" rtl="0">
              <a:lnSpc>
                <a:spcPct val="90000"/>
              </a:lnSpc>
              <a:spcBef>
                <a:spcPts val="500"/>
              </a:spcBef>
              <a:spcAft>
                <a:spcPts val="2100"/>
              </a:spcAft>
              <a:buClr>
                <a:schemeClr val="dk1"/>
              </a:buClr>
              <a:buSzPts val="2400"/>
              <a:buFont typeface="Wingdings" panose="05000000000000000000" pitchFamily="2" charset="2"/>
              <a:buChar char="Ø"/>
            </a:pPr>
            <a:r>
              <a:rPr lang="en-US" dirty="0"/>
              <a:t>The hash codes are generated by the mineBlock() function and saved in the current hash variable.</a:t>
            </a:r>
            <a:endParaRPr lang="en-US" sz="1600" dirty="0"/>
          </a:p>
        </p:txBody>
      </p:sp>
    </p:spTree>
    <p:extLst>
      <p:ext uri="{BB962C8B-B14F-4D97-AF65-F5344CB8AC3E}">
        <p14:creationId xmlns:p14="http://schemas.microsoft.com/office/powerpoint/2010/main" val="2876824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2856</TotalTime>
  <Words>866</Words>
  <Application>Microsoft Office PowerPoint</Application>
  <PresentationFormat>On-screen Show (4:3)</PresentationFormat>
  <Paragraphs>75</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vt:lpstr>
      <vt:lpstr>Wingdings</vt:lpstr>
      <vt:lpstr>Adjacency</vt:lpstr>
      <vt:lpstr>Cryptography  Programming Assignment 2</vt:lpstr>
      <vt:lpstr>Introduction</vt:lpstr>
      <vt:lpstr>PowerPoint Presentation</vt:lpstr>
      <vt:lpstr>E-Voting Using Blockchain</vt:lpstr>
      <vt:lpstr>PowerPoint Presentation</vt:lpstr>
      <vt:lpstr>PowerPoint Presentation</vt:lpstr>
      <vt:lpstr>PowerPoint Presentation</vt:lpstr>
      <vt:lpstr>PowerPoint Presentation</vt:lpstr>
      <vt:lpstr>createBlock()</vt:lpstr>
      <vt:lpstr>PowerPoint Presentation</vt:lpstr>
      <vt:lpstr>mineBlock()</vt:lpstr>
      <vt:lpstr>verifyTransaction()</vt:lpstr>
      <vt:lpstr>PowerPoint Presentation</vt:lpstr>
      <vt:lpstr>veiwUser()</vt:lpstr>
      <vt:lpstr>END.</vt:lpstr>
    </vt:vector>
  </TitlesOfParts>
  <Company>Bechtel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Summer Internship Program</dc:title>
  <dc:creator>asharma8</dc:creator>
  <cp:lastModifiedBy>Prabhav Sharma</cp:lastModifiedBy>
  <cp:revision>58</cp:revision>
  <dcterms:created xsi:type="dcterms:W3CDTF">2015-07-20T07:42:43Z</dcterms:created>
  <dcterms:modified xsi:type="dcterms:W3CDTF">2021-04-11T08:40:56Z</dcterms:modified>
</cp:coreProperties>
</file>