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324" r:id="rId2"/>
    <p:sldId id="311" r:id="rId3"/>
    <p:sldId id="316" r:id="rId4"/>
    <p:sldId id="266" r:id="rId5"/>
    <p:sldId id="329" r:id="rId6"/>
    <p:sldId id="268" r:id="rId7"/>
    <p:sldId id="317" r:id="rId8"/>
    <p:sldId id="318" r:id="rId9"/>
    <p:sldId id="269" r:id="rId10"/>
    <p:sldId id="272" r:id="rId11"/>
    <p:sldId id="271" r:id="rId12"/>
    <p:sldId id="273" r:id="rId13"/>
    <p:sldId id="332" r:id="rId14"/>
    <p:sldId id="333" r:id="rId15"/>
    <p:sldId id="282" r:id="rId16"/>
    <p:sldId id="330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4" r:id="rId26"/>
    <p:sldId id="325" r:id="rId27"/>
    <p:sldId id="326" r:id="rId28"/>
    <p:sldId id="327" r:id="rId29"/>
    <p:sldId id="328" r:id="rId30"/>
    <p:sldId id="303" r:id="rId31"/>
    <p:sldId id="32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0F6"/>
    <a:srgbClr val="EB7D05"/>
    <a:srgbClr val="04EC6D"/>
    <a:srgbClr val="06E5EA"/>
    <a:srgbClr val="F3ED03"/>
    <a:srgbClr val="09E79D"/>
    <a:srgbClr val="0591F1"/>
    <a:srgbClr val="20B3D0"/>
    <a:srgbClr val="07A3E9"/>
    <a:srgbClr val="EA0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5196" autoAdjust="0"/>
  </p:normalViewPr>
  <p:slideViewPr>
    <p:cSldViewPr>
      <p:cViewPr>
        <p:scale>
          <a:sx n="92" d="100"/>
          <a:sy n="92" d="100"/>
        </p:scale>
        <p:origin x="1186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0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FD92E-2732-4C98-875F-9880A09E0FE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586EA-F9EC-4C79-AB99-CE1EFFA69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AJAX-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AJAX is the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Asynchronous JavaScript and XML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AJAX is not a technology, but perhaps a technology group. It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utilises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many web applications to develop a set of strategies for web design.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586EA-F9EC-4C79-AB99-CE1EFFA6967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8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just"/>
            <a:r>
              <a:rPr lang="en-IN" dirty="0"/>
              <a:t>show() is run if an element is hidden.</a:t>
            </a:r>
          </a:p>
          <a:p>
            <a:pPr lvl="2" algn="just"/>
            <a:r>
              <a:rPr lang="en-IN" dirty="0"/>
              <a:t>hide() is run if an element is visible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586EA-F9EC-4C79-AB99-CE1EFFA6967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5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8CD617C-75FC-472B-B987-75315B0CC7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3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17C-75FC-472B-B987-75315B0CC7B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17C-75FC-472B-B987-75315B0CC7B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0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17C-75FC-472B-B987-75315B0CC7B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2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8CD617C-75FC-472B-B987-75315B0CC7B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761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8CD617C-75FC-472B-B987-75315B0CC7B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2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8CD617C-75FC-472B-B987-75315B0CC7B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63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17C-75FC-472B-B987-75315B0CC7B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0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8CD617C-75FC-472B-B987-75315B0CC7B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9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8CD617C-75FC-472B-B987-75315B0CC7B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66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8CD617C-75FC-472B-B987-75315B0CC7B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40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76BF70F-61BF-46E6-B34A-4577DB907BC1}" type="datetimeFigureOut">
              <a:rPr lang="en-US" smtClean="0">
                <a:solidFill>
                  <a:prstClr val="white"/>
                </a:solidFill>
              </a:rPr>
              <a:pPr/>
              <a:t>10/13/2023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8CD617C-75FC-472B-B987-75315B0CC7B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10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eff_hide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eff_show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3648" y="2852936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err="1">
                <a:solidFill>
                  <a:schemeClr val="accent1"/>
                </a:solidFill>
              </a:rPr>
              <a:t>jQuery</a:t>
            </a:r>
            <a:endParaRPr lang="en-IN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015" y="908720"/>
            <a:ext cx="248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511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Bookman Old Style" pitchFamily="18" charset="0"/>
              </a:rPr>
              <a:t>The document ready event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800" dirty="0">
                <a:latin typeface="Bookman Old Style" pitchFamily="18" charset="0"/>
              </a:rPr>
              <a:t>To prevent any jQuery code from running before the document is finished loading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85860"/>
            <a:ext cx="8115328" cy="5070490"/>
          </a:xfrm>
        </p:spPr>
        <p:txBody>
          <a:bodyPr/>
          <a:lstStyle/>
          <a:p>
            <a:pPr algn="ctr">
              <a:buNone/>
            </a:pPr>
            <a:r>
              <a:rPr lang="en-IN" dirty="0"/>
              <a:t>$(selector).action(function)</a:t>
            </a:r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r>
              <a:rPr lang="en-IN" dirty="0"/>
              <a:t>Examples:</a:t>
            </a:r>
          </a:p>
          <a:p>
            <a:pPr lvl="1">
              <a:buNone/>
            </a:pPr>
            <a:r>
              <a:rPr lang="en-IN" sz="2400" dirty="0">
                <a:latin typeface="Bookman Old Style" pitchFamily="18" charset="0"/>
              </a:rPr>
              <a:t>$(document).ready(function(){</a:t>
            </a:r>
          </a:p>
          <a:p>
            <a:pPr lvl="1">
              <a:buNone/>
            </a:pPr>
            <a:r>
              <a:rPr lang="en-IN" sz="2400" dirty="0">
                <a:latin typeface="Bookman Old Style" pitchFamily="18" charset="0"/>
              </a:rPr>
              <a:t>		// jQuery methods go here...</a:t>
            </a:r>
          </a:p>
          <a:p>
            <a:pPr lvl="1">
              <a:buNone/>
            </a:pPr>
            <a:r>
              <a:rPr lang="en-IN" sz="2400" dirty="0">
                <a:latin typeface="Bookman Old Style" pitchFamily="18" charset="0"/>
              </a:rPr>
              <a:t>});</a:t>
            </a:r>
          </a:p>
          <a:p>
            <a:pPr lvl="1">
              <a:buNone/>
            </a:pP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750199" y="2107397"/>
            <a:ext cx="642942" cy="142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57554" y="1857364"/>
            <a:ext cx="1071570" cy="785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57752" y="1714488"/>
            <a:ext cx="1785950" cy="857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2910" y="2571744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Define/Access jQuery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7554" y="2643182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to find/query HTML elements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7884" y="2571744"/>
            <a:ext cx="2786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action() to be performed on the elements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214942" y="785795"/>
            <a:ext cx="857256" cy="57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43108" y="285728"/>
            <a:ext cx="35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Function to run when the event occurs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7772400" cy="914400"/>
          </a:xfrm>
        </p:spPr>
        <p:txBody>
          <a:bodyPr/>
          <a:lstStyle/>
          <a:p>
            <a:pPr algn="ctr"/>
            <a:r>
              <a:rPr lang="en-IN" sz="4800" b="1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jQuery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501122" cy="5643578"/>
          </a:xfrm>
        </p:spPr>
        <p:txBody>
          <a:bodyPr/>
          <a:lstStyle/>
          <a:p>
            <a:pPr algn="just"/>
            <a:r>
              <a:rPr lang="en-IN" b="1" dirty="0">
                <a:solidFill>
                  <a:srgbClr val="FFFF00"/>
                </a:solidFill>
              </a:rPr>
              <a:t>“allow you to select and manipulate HTML elements”.</a:t>
            </a:r>
          </a:p>
          <a:p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Types of selectors:</a:t>
            </a:r>
          </a:p>
          <a:p>
            <a:pPr lvl="1"/>
            <a:r>
              <a:rPr lang="en-IN" sz="2400" b="1" dirty="0">
                <a:solidFill>
                  <a:srgbClr val="00B0F0"/>
                </a:solidFill>
              </a:rPr>
              <a:t>Element </a:t>
            </a:r>
            <a:r>
              <a:rPr lang="en-IN" sz="2400" dirty="0"/>
              <a:t>(“elementname”)</a:t>
            </a:r>
          </a:p>
          <a:p>
            <a:pPr lvl="2"/>
            <a:r>
              <a:rPr lang="en-IN" sz="2000" dirty="0" err="1"/>
              <a:t>Eg</a:t>
            </a:r>
            <a:r>
              <a:rPr lang="en-IN" sz="2000" dirty="0"/>
              <a:t>: $(“p”)</a:t>
            </a:r>
          </a:p>
          <a:p>
            <a:pPr lvl="1"/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Id </a:t>
            </a:r>
            <a:r>
              <a:rPr lang="en-IN" sz="2400" dirty="0"/>
              <a:t>(“#</a:t>
            </a:r>
            <a:r>
              <a:rPr lang="en-IN" sz="2400" dirty="0" err="1"/>
              <a:t>elementid</a:t>
            </a:r>
            <a:r>
              <a:rPr lang="en-IN" sz="2400" dirty="0"/>
              <a:t>”)</a:t>
            </a:r>
          </a:p>
          <a:p>
            <a:pPr lvl="2"/>
            <a:r>
              <a:rPr lang="en-IN" sz="2000" dirty="0" err="1"/>
              <a:t>Eg</a:t>
            </a:r>
            <a:r>
              <a:rPr lang="en-IN" sz="2000" dirty="0"/>
              <a:t>: $(“#p1”)  //&lt;p id=“p1”&gt; </a:t>
            </a:r>
            <a:r>
              <a:rPr lang="en-IN" sz="2000" dirty="0" err="1"/>
              <a:t>thi</a:t>
            </a:r>
            <a:r>
              <a:rPr lang="en-IN" sz="2000" dirty="0"/>
              <a:t> </a:t>
            </a:r>
            <a:r>
              <a:rPr lang="en-IN" sz="2000" dirty="0" err="1"/>
              <a:t>sid</a:t>
            </a:r>
            <a:r>
              <a:rPr lang="en-IN" sz="2000" dirty="0"/>
              <a:t> paragraph one&lt;/p&gt;</a:t>
            </a:r>
          </a:p>
          <a:p>
            <a:pPr lvl="1"/>
            <a:r>
              <a:rPr lang="en-IN" sz="2400" b="1" dirty="0">
                <a:solidFill>
                  <a:srgbClr val="00F0F6"/>
                </a:solidFill>
              </a:rPr>
              <a:t>Class </a:t>
            </a:r>
            <a:r>
              <a:rPr lang="en-IN" sz="2400" dirty="0"/>
              <a:t>(“.</a:t>
            </a:r>
            <a:r>
              <a:rPr lang="en-IN" sz="2400" dirty="0" err="1"/>
              <a:t>classname</a:t>
            </a:r>
            <a:r>
              <a:rPr lang="en-IN" sz="2400" dirty="0"/>
              <a:t>”)</a:t>
            </a:r>
          </a:p>
          <a:p>
            <a:pPr lvl="2"/>
            <a:r>
              <a:rPr lang="en-IN" sz="2000" dirty="0" err="1"/>
              <a:t>Eg</a:t>
            </a:r>
            <a:r>
              <a:rPr lang="en-IN" sz="2000" dirty="0"/>
              <a:t>: $(“.class1”)</a:t>
            </a:r>
          </a:p>
          <a:p>
            <a:r>
              <a:rPr lang="en-IN" dirty="0"/>
              <a:t>All the selectors in jQuery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 with the dollar sign and parentheses</a:t>
            </a:r>
            <a:r>
              <a:rPr lang="en-IN" dirty="0"/>
              <a:t>: </a:t>
            </a:r>
            <a:r>
              <a:rPr lang="en-IN" sz="3600" b="1" dirty="0">
                <a:solidFill>
                  <a:srgbClr val="FFFF00"/>
                </a:solidFill>
              </a:rPr>
              <a:t>$()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2A35-9A53-2AF1-A2F1-46EC99F6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512" y="188640"/>
            <a:ext cx="9217024" cy="6266168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en-US" sz="2400" dirty="0"/>
          </a:p>
          <a:p>
            <a:pPr marL="64008" indent="0">
              <a:buNone/>
            </a:pPr>
            <a:r>
              <a:rPr lang="en-US" sz="2400" dirty="0"/>
              <a:t>&lt;script&gt;</a:t>
            </a:r>
          </a:p>
          <a:p>
            <a:pPr marL="64008" indent="0">
              <a:buNone/>
            </a:pPr>
            <a:r>
              <a:rPr lang="en-US" sz="2400" dirty="0"/>
              <a:t>$(document).ready(function()</a:t>
            </a:r>
          </a:p>
          <a:p>
            <a:pPr marL="64008" indent="0">
              <a:buNone/>
            </a:pPr>
            <a:r>
              <a:rPr lang="en-US" sz="2400" dirty="0"/>
              <a:t>{</a:t>
            </a:r>
          </a:p>
          <a:p>
            <a:pPr marL="64008" indent="0">
              <a:buNone/>
            </a:pPr>
            <a:r>
              <a:rPr lang="en-US" sz="2400" dirty="0"/>
              <a:t>  $("#p1").click(function()</a:t>
            </a:r>
          </a:p>
          <a:p>
            <a:pPr marL="64008" indent="0">
              <a:buNone/>
            </a:pPr>
            <a:r>
              <a:rPr lang="en-US" sz="2400" dirty="0"/>
              <a:t>	{</a:t>
            </a:r>
          </a:p>
          <a:p>
            <a:pPr marL="64008" indent="0">
              <a:buNone/>
            </a:pPr>
            <a:r>
              <a:rPr lang="en-US" sz="2400" dirty="0"/>
              <a:t>	alert("You clicked on the paragraph");</a:t>
            </a:r>
          </a:p>
          <a:p>
            <a:pPr marL="64008" indent="0">
              <a:buNone/>
            </a:pPr>
            <a:r>
              <a:rPr lang="en-US" sz="2400" dirty="0"/>
              <a:t>	});</a:t>
            </a:r>
          </a:p>
          <a:p>
            <a:pPr marL="64008" indent="0">
              <a:buNone/>
            </a:pPr>
            <a:r>
              <a:rPr lang="en-US" sz="2400" dirty="0"/>
              <a:t>}&lt;/</a:t>
            </a:r>
            <a:r>
              <a:rPr lang="en-US" sz="2400" dirty="0" err="1"/>
              <a:t>scipt</a:t>
            </a:r>
            <a:r>
              <a:rPr lang="en-US" sz="2400" dirty="0"/>
              <a:t>&gt;</a:t>
            </a:r>
          </a:p>
          <a:p>
            <a:pPr marL="64008" indent="0">
              <a:buNone/>
            </a:pPr>
            <a:r>
              <a:rPr lang="en-US" sz="2400" dirty="0"/>
              <a:t>&lt;body&gt;</a:t>
            </a:r>
          </a:p>
          <a:p>
            <a:pPr marL="64008" indent="0">
              <a:buNone/>
            </a:pPr>
            <a:r>
              <a:rPr lang="en-US" sz="2400" dirty="0"/>
              <a:t>&lt;p id="p1"&gt;Click on this paragraph&lt;/p&gt;</a:t>
            </a:r>
          </a:p>
          <a:p>
            <a:pPr marL="64008" indent="0">
              <a:buNone/>
            </a:pPr>
            <a:r>
              <a:rPr lang="en-US" sz="2400" dirty="0"/>
              <a:t>&lt;/body&gt;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766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2E46-807B-8189-7694-9FAA9666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624"/>
            <a:ext cx="8229600" cy="6410184"/>
          </a:xfrm>
        </p:spPr>
        <p:txBody>
          <a:bodyPr>
            <a:normAutofit fontScale="92500" lnSpcReduction="20000"/>
          </a:bodyPr>
          <a:lstStyle/>
          <a:p>
            <a:pPr marL="64008" indent="0">
              <a:buNone/>
            </a:pPr>
            <a:r>
              <a:rPr lang="en-US" sz="3200" dirty="0"/>
              <a:t>&lt;script </a:t>
            </a:r>
            <a:r>
              <a:rPr lang="en-US" sz="2800" dirty="0" err="1">
                <a:solidFill>
                  <a:srgbClr val="FFFF00"/>
                </a:solidFill>
              </a:rPr>
              <a:t>src</a:t>
            </a:r>
            <a:r>
              <a:rPr lang="en-US" sz="2800" dirty="0">
                <a:solidFill>
                  <a:srgbClr val="FFFF00"/>
                </a:solidFill>
              </a:rPr>
              <a:t>="https://ajax.googleapis.com/ajax/libs/</a:t>
            </a:r>
            <a:r>
              <a:rPr lang="en-US" sz="2800" dirty="0" err="1">
                <a:solidFill>
                  <a:srgbClr val="FFFF00"/>
                </a:solidFill>
              </a:rPr>
              <a:t>jquery</a:t>
            </a:r>
            <a:r>
              <a:rPr lang="en-US" sz="2800" dirty="0">
                <a:solidFill>
                  <a:srgbClr val="FFFF00"/>
                </a:solidFill>
              </a:rPr>
              <a:t>/3.4.1/jquery.min.js"&gt;</a:t>
            </a:r>
          </a:p>
          <a:p>
            <a:pPr marL="64008" indent="0">
              <a:buNone/>
            </a:pPr>
            <a:r>
              <a:rPr lang="en-US" sz="2800" dirty="0"/>
              <a:t>&lt;/script&gt;</a:t>
            </a:r>
          </a:p>
          <a:p>
            <a:pPr marL="64008" indent="0">
              <a:buNone/>
            </a:pPr>
            <a:r>
              <a:rPr lang="en-US" sz="2800" dirty="0"/>
              <a:t>&lt;script&gt;</a:t>
            </a:r>
          </a:p>
          <a:p>
            <a:pPr marL="64008" indent="0">
              <a:buNone/>
            </a:pPr>
            <a:r>
              <a:rPr lang="en-US" sz="2800" dirty="0"/>
              <a:t>$(document).ready(function()</a:t>
            </a:r>
          </a:p>
          <a:p>
            <a:pPr marL="64008" indent="0">
              <a:buNone/>
            </a:pPr>
            <a:r>
              <a:rPr lang="en-US" sz="2800" dirty="0"/>
              <a:t>{</a:t>
            </a:r>
          </a:p>
          <a:p>
            <a:pPr marL="64008" indent="0">
              <a:buNone/>
            </a:pPr>
            <a:r>
              <a:rPr lang="en-US" sz="2800" dirty="0"/>
              <a:t>  $("#p1").click(function()</a:t>
            </a:r>
          </a:p>
          <a:p>
            <a:pPr marL="64008" indent="0">
              <a:buNone/>
            </a:pPr>
            <a:r>
              <a:rPr lang="en-US" sz="2800" dirty="0"/>
              <a:t>	{</a:t>
            </a:r>
          </a:p>
          <a:p>
            <a:pPr marL="64008" indent="0">
              <a:buNone/>
            </a:pPr>
            <a:r>
              <a:rPr lang="en-US" sz="2800" dirty="0"/>
              <a:t>	alert("You clicked on the paragraph");</a:t>
            </a:r>
          </a:p>
          <a:p>
            <a:pPr marL="64008" indent="0">
              <a:buNone/>
            </a:pPr>
            <a:r>
              <a:rPr lang="en-US" sz="2800" dirty="0"/>
              <a:t>	});</a:t>
            </a:r>
          </a:p>
          <a:p>
            <a:pPr marL="64008" indent="0">
              <a:buNone/>
            </a:pPr>
            <a:r>
              <a:rPr lang="en-US" sz="2800" dirty="0"/>
              <a:t>}&lt;/</a:t>
            </a:r>
            <a:r>
              <a:rPr lang="en-US" sz="2800" dirty="0" err="1"/>
              <a:t>scipt</a:t>
            </a:r>
            <a:r>
              <a:rPr lang="en-US" sz="2800" dirty="0"/>
              <a:t>&gt;</a:t>
            </a:r>
          </a:p>
          <a:p>
            <a:pPr marL="64008" indent="0">
              <a:buNone/>
            </a:pPr>
            <a:r>
              <a:rPr lang="en-US" sz="2800" dirty="0"/>
              <a:t>&lt;body&gt;</a:t>
            </a:r>
          </a:p>
          <a:p>
            <a:pPr marL="64008" indent="0">
              <a:buNone/>
            </a:pPr>
            <a:r>
              <a:rPr lang="en-US" sz="2800" dirty="0"/>
              <a:t>&lt;p id="p1"&gt;Click on this paragraph&lt;/p&gt;</a:t>
            </a:r>
          </a:p>
          <a:p>
            <a:pPr marL="64008" indent="0">
              <a:buNone/>
            </a:pPr>
            <a:r>
              <a:rPr lang="en-US" sz="2800" dirty="0"/>
              <a:t>&lt;/body&gt;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32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115328" cy="121287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spc="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  <a:t>jQuery Effects</a:t>
            </a:r>
            <a:br>
              <a:rPr lang="en-IN" b="1" spc="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5000628"/>
          </a:xfrm>
        </p:spPr>
        <p:txBody>
          <a:bodyPr/>
          <a:lstStyle/>
          <a:p>
            <a:pPr algn="just"/>
            <a:r>
              <a:rPr lang="en-IN" dirty="0"/>
              <a:t>The jQuery library provides several techniques for adding </a:t>
            </a:r>
            <a:r>
              <a:rPr lang="en-IN" b="1" dirty="0">
                <a:solidFill>
                  <a:srgbClr val="92D050"/>
                </a:solidFill>
              </a:rPr>
              <a:t>animation</a:t>
            </a:r>
            <a:r>
              <a:rPr lang="en-IN" dirty="0"/>
              <a:t> to a web page.</a:t>
            </a:r>
          </a:p>
          <a:p>
            <a:pPr algn="just"/>
            <a:r>
              <a:rPr lang="en-IN" dirty="0"/>
              <a:t>It contains various </a:t>
            </a:r>
            <a:r>
              <a:rPr lang="en-IN" b="1" dirty="0">
                <a:solidFill>
                  <a:srgbClr val="00B0F0"/>
                </a:solidFill>
              </a:rPr>
              <a:t>methods</a:t>
            </a:r>
            <a:r>
              <a:rPr lang="en-IN" dirty="0"/>
              <a:t> to apply </a:t>
            </a:r>
            <a:r>
              <a:rPr lang="en-IN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simple, standard animations </a:t>
            </a:r>
            <a:r>
              <a:rPr lang="en-IN" dirty="0"/>
              <a:t>that are frequently used, and also sophisticated </a:t>
            </a:r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custom effects.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pPr algn="ctr"/>
            <a:r>
              <a:rPr lang="en-IN" dirty="0" err="1">
                <a:solidFill>
                  <a:srgbClr val="FF0000"/>
                </a:solidFill>
              </a:rPr>
              <a:t>Jquery</a:t>
            </a:r>
            <a:r>
              <a:rPr lang="en-IN" dirty="0">
                <a:solidFill>
                  <a:srgbClr val="FF0000"/>
                </a:solidFill>
              </a:rPr>
              <a:t> Effects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en-US" b="1" dirty="0">
                <a:solidFill>
                  <a:srgbClr val="002060"/>
                </a:solidFill>
              </a:rPr>
              <a:t>1. Display-Effects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      hide()       show()      toggle()</a:t>
            </a:r>
          </a:p>
          <a:p>
            <a:pPr marL="0" indent="0">
              <a:buFont typeface="Arial" charset="0"/>
              <a:buNone/>
            </a:pPr>
            <a:endParaRPr lang="en-US" sz="700" b="1" dirty="0">
              <a:solidFill>
                <a:srgbClr val="00206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b="1" dirty="0">
                <a:solidFill>
                  <a:srgbClr val="002060"/>
                </a:solidFill>
              </a:rPr>
              <a:t>2. Fade-Effects</a:t>
            </a:r>
          </a:p>
          <a:p>
            <a:pPr marL="0" indent="0">
              <a:buFont typeface="Arial" charset="0"/>
              <a:buNone/>
            </a:pPr>
            <a:r>
              <a:rPr lang="en-US" sz="2400" dirty="0" err="1"/>
              <a:t>fadeOut</a:t>
            </a:r>
            <a:r>
              <a:rPr lang="en-US" sz="2400" dirty="0"/>
              <a:t>()    </a:t>
            </a:r>
            <a:r>
              <a:rPr lang="en-US" sz="2400" dirty="0" err="1"/>
              <a:t>fadeIn</a:t>
            </a:r>
            <a:r>
              <a:rPr lang="en-US" sz="2400" dirty="0"/>
              <a:t>()    </a:t>
            </a:r>
            <a:r>
              <a:rPr lang="en-US" sz="2400" dirty="0" err="1"/>
              <a:t>fadeToggle</a:t>
            </a:r>
            <a:r>
              <a:rPr lang="en-US" sz="2400" dirty="0"/>
              <a:t>()   </a:t>
            </a:r>
            <a:r>
              <a:rPr lang="en-US" sz="2400" dirty="0" err="1"/>
              <a:t>fadeTo</a:t>
            </a:r>
            <a:r>
              <a:rPr lang="en-US" sz="2400" dirty="0"/>
              <a:t>()</a:t>
            </a:r>
          </a:p>
          <a:p>
            <a:pPr marL="0" indent="0">
              <a:buFont typeface="Arial" charset="0"/>
              <a:buNone/>
            </a:pPr>
            <a:endParaRPr lang="en-US" sz="1050" b="1" dirty="0">
              <a:solidFill>
                <a:srgbClr val="00206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b="1" dirty="0">
                <a:solidFill>
                  <a:srgbClr val="002060"/>
                </a:solidFill>
              </a:rPr>
              <a:t>3. Slide-Effects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    </a:t>
            </a:r>
            <a:r>
              <a:rPr lang="en-US" dirty="0" err="1"/>
              <a:t>slideDown</a:t>
            </a:r>
            <a:r>
              <a:rPr lang="en-US" dirty="0"/>
              <a:t>()    </a:t>
            </a:r>
            <a:r>
              <a:rPr lang="en-US" dirty="0" err="1"/>
              <a:t>slideUp</a:t>
            </a:r>
            <a:r>
              <a:rPr lang="en-US" dirty="0"/>
              <a:t>()    </a:t>
            </a:r>
            <a:r>
              <a:rPr lang="en-US" dirty="0" err="1"/>
              <a:t>slideToggle</a:t>
            </a:r>
            <a:r>
              <a:rPr lang="en-US" dirty="0"/>
              <a:t>()</a:t>
            </a:r>
          </a:p>
          <a:p>
            <a:pPr marL="0" indent="0">
              <a:buFont typeface="Arial" charset="0"/>
              <a:buNone/>
            </a:pPr>
            <a:endParaRPr lang="en-US" sz="1200" b="1" dirty="0">
              <a:solidFill>
                <a:srgbClr val="00206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b="1" dirty="0">
                <a:solidFill>
                  <a:srgbClr val="002060"/>
                </a:solidFill>
              </a:rPr>
              <a:t>4. Other-Effects</a:t>
            </a:r>
          </a:p>
          <a:p>
            <a:pPr marL="0" indent="0">
              <a:buFont typeface="Arial" charset="0"/>
              <a:buNone/>
            </a:pPr>
            <a:r>
              <a:rPr lang="en-US" sz="2400" dirty="0"/>
              <a:t>animate()   delay()    stop()    callback()     chinning()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407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428604"/>
            <a:ext cx="8115328" cy="5927746"/>
          </a:xfrm>
        </p:spPr>
        <p:txBody>
          <a:bodyPr/>
          <a:lstStyle/>
          <a:p>
            <a:endParaRPr lang="en-IN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Display Effects</a:t>
            </a:r>
            <a:endParaRPr lang="en-IN" b="1" dirty="0">
              <a:solidFill>
                <a:srgbClr val="FFC000"/>
              </a:solidFill>
            </a:endParaRPr>
          </a:p>
          <a:p>
            <a:pPr lvl="1" algn="just"/>
            <a:r>
              <a:rPr lang="en-IN" sz="2800" b="1" dirty="0">
                <a:solidFill>
                  <a:srgbClr val="00B0F0"/>
                </a:solidFill>
              </a:rPr>
              <a:t>hide() </a:t>
            </a:r>
            <a:r>
              <a:rPr lang="en-IN" sz="2800" dirty="0"/>
              <a:t>- hide() method hides the selected elements.</a:t>
            </a:r>
          </a:p>
          <a:p>
            <a:pPr lvl="1" algn="just"/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show() </a:t>
            </a:r>
            <a:r>
              <a:rPr lang="en-IN" sz="2800" dirty="0"/>
              <a:t>- shows the hidden, selected elements.</a:t>
            </a:r>
          </a:p>
          <a:p>
            <a:pPr lvl="1" algn="just"/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toggle()</a:t>
            </a:r>
            <a:r>
              <a:rPr lang="en-IN" sz="2800" dirty="0"/>
              <a:t>-toggles between </a:t>
            </a:r>
            <a:r>
              <a:rPr lang="en-IN" sz="2800" dirty="0">
                <a:hlinkClick r:id="rId3"/>
              </a:rPr>
              <a:t>hide()</a:t>
            </a:r>
            <a:r>
              <a:rPr lang="en-IN" sz="2800" dirty="0"/>
              <a:t> and </a:t>
            </a:r>
            <a:r>
              <a:rPr lang="en-IN" sz="2800" dirty="0">
                <a:hlinkClick r:id="rId4"/>
              </a:rPr>
              <a:t>show()</a:t>
            </a:r>
            <a:r>
              <a:rPr lang="en-IN" sz="2800" dirty="0"/>
              <a:t> for the selected elements.</a:t>
            </a:r>
          </a:p>
          <a:p>
            <a:pPr lvl="1" algn="just"/>
            <a:endParaRPr lang="en-IN" sz="1600" dirty="0"/>
          </a:p>
          <a:p>
            <a:pPr lvl="2" algn="just"/>
            <a:r>
              <a:rPr lang="en-IN" sz="2800" dirty="0"/>
              <a:t>show() is run if an element is hidden.</a:t>
            </a:r>
          </a:p>
          <a:p>
            <a:pPr lvl="2" algn="just"/>
            <a:r>
              <a:rPr lang="en-IN" sz="2800" dirty="0"/>
              <a:t>hide() is run if an element is visible</a:t>
            </a:r>
          </a:p>
          <a:p>
            <a:pPr lvl="1"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785794"/>
            <a:ext cx="8115328" cy="5284804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64008" indent="0">
              <a:buNone/>
            </a:pPr>
            <a:endParaRPr lang="en-US" sz="13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3200" dirty="0"/>
              <a:t>	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$(</a:t>
            </a:r>
            <a:r>
              <a:rPr lang="en-US" sz="3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selector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).hide(</a:t>
            </a:r>
            <a:r>
              <a:rPr lang="en-US" sz="32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speed, callback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  <a:br>
              <a:rPr lang="en-US" sz="3200" dirty="0"/>
            </a:br>
            <a:r>
              <a:rPr lang="en-US" sz="3200" b="1" dirty="0">
                <a:solidFill>
                  <a:srgbClr val="FFC000"/>
                </a:solidFill>
              </a:rPr>
              <a:t>$(</a:t>
            </a:r>
            <a:r>
              <a:rPr lang="en-US" sz="3200" b="1" i="1" dirty="0">
                <a:solidFill>
                  <a:srgbClr val="FFC000"/>
                </a:solidFill>
              </a:rPr>
              <a:t>selector</a:t>
            </a:r>
            <a:r>
              <a:rPr lang="en-US" sz="3200" b="1" dirty="0">
                <a:solidFill>
                  <a:srgbClr val="FFC000"/>
                </a:solidFill>
              </a:rPr>
              <a:t>).show(</a:t>
            </a:r>
            <a:r>
              <a:rPr lang="en-US" sz="3200" b="1" i="1" dirty="0">
                <a:solidFill>
                  <a:srgbClr val="FFC000"/>
                </a:solidFill>
              </a:rPr>
              <a:t>speed, callback</a:t>
            </a:r>
            <a:r>
              <a:rPr lang="en-US" sz="3200" b="1" dirty="0">
                <a:solidFill>
                  <a:srgbClr val="FFC000"/>
                </a:solidFill>
              </a:rPr>
              <a:t>);</a:t>
            </a:r>
          </a:p>
          <a:p>
            <a:pPr>
              <a:buNone/>
            </a:pPr>
            <a:r>
              <a:rPr lang="en-US" sz="3200" dirty="0"/>
              <a:t>	</a:t>
            </a:r>
            <a:r>
              <a:rPr lang="en-IN" sz="3200" b="1" dirty="0">
                <a:solidFill>
                  <a:srgbClr val="00B050"/>
                </a:solidFill>
              </a:rPr>
              <a:t>$(</a:t>
            </a:r>
            <a:r>
              <a:rPr lang="en-IN" sz="3200" b="1" i="1" dirty="0">
                <a:solidFill>
                  <a:srgbClr val="00B050"/>
                </a:solidFill>
              </a:rPr>
              <a:t>selector</a:t>
            </a:r>
            <a:r>
              <a:rPr lang="en-IN" sz="3200" b="1" dirty="0">
                <a:solidFill>
                  <a:srgbClr val="00B050"/>
                </a:solidFill>
              </a:rPr>
              <a:t>).toggle(</a:t>
            </a:r>
            <a:r>
              <a:rPr lang="en-IN" sz="3200" b="1" i="1" dirty="0">
                <a:solidFill>
                  <a:srgbClr val="00B050"/>
                </a:solidFill>
              </a:rPr>
              <a:t>speed, </a:t>
            </a:r>
            <a:r>
              <a:rPr lang="en-IN" sz="3200" b="1" i="1" dirty="0" err="1">
                <a:solidFill>
                  <a:srgbClr val="00B050"/>
                </a:solidFill>
              </a:rPr>
              <a:t>callback</a:t>
            </a:r>
            <a:r>
              <a:rPr lang="en-IN" sz="3200" b="1" dirty="0">
                <a:solidFill>
                  <a:srgbClr val="00B050"/>
                </a:solidFill>
              </a:rPr>
              <a:t>);</a:t>
            </a:r>
          </a:p>
          <a:p>
            <a:pPr lvl="1"/>
            <a:endParaRPr lang="en-IN" sz="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endParaRPr lang="en-IN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Speed – </a:t>
            </a:r>
          </a:p>
          <a:p>
            <a:pPr lvl="2" algn="just"/>
            <a:r>
              <a:rPr lang="en-IN" dirty="0"/>
              <a:t>Specifies the speed of the hide/show effect.</a:t>
            </a:r>
          </a:p>
          <a:p>
            <a:pPr lvl="2" algn="just"/>
            <a:r>
              <a:rPr lang="en-IN" dirty="0"/>
              <a:t>Possible values: milliseconds, "slow“, "fast“</a:t>
            </a:r>
          </a:p>
          <a:p>
            <a:pPr lvl="1"/>
            <a:r>
              <a:rPr lang="en-IN" sz="28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Callback</a:t>
            </a:r>
            <a:r>
              <a:rPr lang="en-IN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–</a:t>
            </a:r>
          </a:p>
          <a:p>
            <a:pPr lvl="2"/>
            <a:r>
              <a:rPr lang="en-IN" dirty="0"/>
              <a:t>A function to be executed after the method is completed</a:t>
            </a:r>
          </a:p>
          <a:p>
            <a:pPr lvl="2">
              <a:buNone/>
            </a:pPr>
            <a:endParaRPr lang="en-IN" dirty="0"/>
          </a:p>
          <a:p>
            <a:pPr lvl="2"/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316126"/>
            <a:ext cx="7772400" cy="1168658"/>
          </a:xfrm>
        </p:spPr>
        <p:txBody>
          <a:bodyPr/>
          <a:lstStyle/>
          <a:p>
            <a:pPr algn="ctr"/>
            <a:r>
              <a:rPr lang="en-IN" sz="4400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Fading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54386"/>
            <a:ext cx="8501122" cy="521497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With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you can fade an element in and out of visibility</a:t>
            </a:r>
            <a:r>
              <a:rPr lang="en-US" dirty="0"/>
              <a:t>.</a:t>
            </a:r>
            <a:endParaRPr lang="en-IN" dirty="0"/>
          </a:p>
          <a:p>
            <a:pPr>
              <a:lnSpc>
                <a:spcPct val="120000"/>
              </a:lnSpc>
            </a:pPr>
            <a:r>
              <a:rPr lang="en-US" dirty="0" err="1"/>
              <a:t>jQuery</a:t>
            </a:r>
            <a:r>
              <a:rPr lang="en-US" dirty="0"/>
              <a:t> has the following fade methods:</a:t>
            </a:r>
            <a:endParaRPr lang="en-IN" dirty="0"/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fadeIn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- </a:t>
            </a:r>
            <a:r>
              <a:rPr lang="en-US" dirty="0"/>
              <a:t>used to fade in a hidden element.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fadeOut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 - </a:t>
            </a:r>
            <a:r>
              <a:rPr lang="en-US" dirty="0"/>
              <a:t>used to fade out a visible element.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 err="1">
                <a:solidFill>
                  <a:srgbClr val="92D050"/>
                </a:solidFill>
              </a:rPr>
              <a:t>fadeToggle</a:t>
            </a:r>
            <a:r>
              <a:rPr lang="en-US" b="1" dirty="0">
                <a:solidFill>
                  <a:srgbClr val="92D050"/>
                </a:solidFill>
              </a:rPr>
              <a:t>() –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toggles between the  </a:t>
            </a:r>
            <a:r>
              <a:rPr lang="en-US" dirty="0" err="1"/>
              <a:t>fadeIn</a:t>
            </a:r>
            <a:r>
              <a:rPr lang="en-US" dirty="0"/>
              <a:t>() and </a:t>
            </a:r>
            <a:r>
              <a:rPr lang="en-US" dirty="0" err="1"/>
              <a:t>fadeOut</a:t>
            </a:r>
            <a:r>
              <a:rPr lang="en-US" dirty="0"/>
              <a:t>() methods.</a:t>
            </a:r>
            <a:endParaRPr lang="en-IN" dirty="0"/>
          </a:p>
          <a:p>
            <a:pPr lvl="2">
              <a:lnSpc>
                <a:spcPct val="120000"/>
              </a:lnSpc>
            </a:pPr>
            <a:r>
              <a:rPr lang="en-US" sz="2200" b="1" dirty="0"/>
              <a:t>If the elements are faded out, </a:t>
            </a:r>
            <a:r>
              <a:rPr lang="en-US" sz="2200" b="1" dirty="0" err="1"/>
              <a:t>fadeToggle</a:t>
            </a:r>
            <a:r>
              <a:rPr lang="en-US" sz="2200" b="1" dirty="0"/>
              <a:t>() will fade them in.</a:t>
            </a:r>
            <a:endParaRPr lang="en-IN" sz="2200" b="1" dirty="0"/>
          </a:p>
          <a:p>
            <a:pPr lvl="2">
              <a:lnSpc>
                <a:spcPct val="120000"/>
              </a:lnSpc>
            </a:pPr>
            <a:r>
              <a:rPr lang="en-US" sz="2200" b="1" dirty="0"/>
              <a:t>If the elements are faded in, </a:t>
            </a:r>
            <a:r>
              <a:rPr lang="en-US" sz="2200" b="1" dirty="0" err="1"/>
              <a:t>fadeToggle</a:t>
            </a:r>
            <a:r>
              <a:rPr lang="en-US" sz="2200" b="1" dirty="0"/>
              <a:t>() will fade them out.</a:t>
            </a:r>
            <a:endParaRPr lang="en-IN" sz="2200" b="1" dirty="0"/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fadeTo() - </a:t>
            </a:r>
            <a:r>
              <a:rPr lang="en-US" dirty="0"/>
              <a:t>allows fading to a given opacity (value between 0 and 1).</a:t>
            </a:r>
            <a:endParaRPr lang="en-IN" dirty="0"/>
          </a:p>
          <a:p>
            <a:pPr lvl="1"/>
            <a:endParaRPr lang="en-I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Bookman Old Style" panose="02050604050505020204" pitchFamily="18" charset="0"/>
              </a:rPr>
              <a:t>Prerequisites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4578"/>
            <a:ext cx="8363272" cy="4608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Bookman Old Style" panose="02050604050505020204" pitchFamily="18" charset="0"/>
              </a:rPr>
              <a:t>Basic Knowledge on: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accent3"/>
                </a:solidFill>
                <a:latin typeface="Bookman Old Style" panose="02050604050505020204" pitchFamily="18" charset="0"/>
              </a:rPr>
              <a:t>Hyper Text Markup Language (HTML): </a:t>
            </a:r>
            <a:r>
              <a:rPr lang="en-GB" sz="2400" dirty="0">
                <a:latin typeface="Bookman Old Style" panose="02050604050505020204" pitchFamily="18" charset="0"/>
              </a:rPr>
              <a:t>Used for define the content of webpage.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accent2"/>
                </a:solidFill>
                <a:latin typeface="Bookman Old Style" panose="02050604050505020204" pitchFamily="18" charset="0"/>
              </a:rPr>
              <a:t>Cascading Style Sheets(CSS): </a:t>
            </a:r>
            <a:r>
              <a:rPr lang="en-GB" sz="2400" dirty="0">
                <a:latin typeface="Bookman Old Style" panose="02050604050505020204" pitchFamily="18" charset="0"/>
              </a:rPr>
              <a:t>Used to specify the layout of webpages.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JavaScript (JS): </a:t>
            </a:r>
            <a:r>
              <a:rPr lang="en-GB" sz="2400" dirty="0">
                <a:latin typeface="Bookman Old Style" panose="02050604050505020204" pitchFamily="18" charset="0"/>
              </a:rPr>
              <a:t>Used to program the behaviour of webpages.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Document Object Model (DOM):</a:t>
            </a:r>
            <a:r>
              <a:rPr lang="en-GB" sz="2400" dirty="0">
                <a:latin typeface="Bookman Old Style" panose="02050604050505020204" pitchFamily="18" charset="0"/>
              </a:rPr>
              <a:t> Used to define the standard for accessing documents.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2" descr="How to Make a Website with Javascript, HTML and CSS - Skywell Softwa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" t="22078" r="3783" b="24217"/>
          <a:stretch/>
        </p:blipFill>
        <p:spPr bwMode="auto">
          <a:xfrm>
            <a:off x="6660232" y="1198473"/>
            <a:ext cx="2376264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03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401080" cy="621510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>
              <a:buNone/>
            </a:pPr>
            <a:r>
              <a:rPr lang="en-US" sz="3200" dirty="0"/>
              <a:t>	</a:t>
            </a:r>
            <a:r>
              <a:rPr lang="en-US" sz="2800" dirty="0">
                <a:solidFill>
                  <a:srgbClr val="FFFF00"/>
                </a:solidFill>
              </a:rPr>
              <a:t>$(</a:t>
            </a:r>
            <a:r>
              <a:rPr lang="en-US" sz="2800" i="1" dirty="0">
                <a:solidFill>
                  <a:srgbClr val="FFFF00"/>
                </a:solidFill>
              </a:rPr>
              <a:t>selector</a:t>
            </a:r>
            <a:r>
              <a:rPr lang="en-US" sz="2800" dirty="0">
                <a:solidFill>
                  <a:srgbClr val="FFFF00"/>
                </a:solidFill>
              </a:rPr>
              <a:t>).</a:t>
            </a:r>
            <a:r>
              <a:rPr lang="en-US" sz="2800" dirty="0" err="1">
                <a:solidFill>
                  <a:srgbClr val="FFFF00"/>
                </a:solidFill>
              </a:rPr>
              <a:t>fadeIn</a:t>
            </a:r>
            <a:r>
              <a:rPr lang="en-US" sz="2800" dirty="0">
                <a:solidFill>
                  <a:srgbClr val="FFFF00"/>
                </a:solidFill>
              </a:rPr>
              <a:t>(</a:t>
            </a:r>
            <a:r>
              <a:rPr lang="en-US" sz="2800" i="1" dirty="0" err="1">
                <a:solidFill>
                  <a:srgbClr val="FFFF00"/>
                </a:solidFill>
              </a:rPr>
              <a:t>speed,callback</a:t>
            </a:r>
            <a:r>
              <a:rPr lang="en-US" sz="2800" dirty="0">
                <a:solidFill>
                  <a:srgbClr val="FFFF00"/>
                </a:solidFill>
              </a:rPr>
              <a:t>);</a:t>
            </a:r>
            <a:br>
              <a:rPr lang="en-US" sz="2800" dirty="0"/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$(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selector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fadeOut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i="1" dirty="0" err="1">
                <a:solidFill>
                  <a:schemeClr val="tx2">
                    <a:lumMod val="75000"/>
                  </a:schemeClr>
                </a:solidFill>
              </a:rPr>
              <a:t>speed,callback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$(</a:t>
            </a:r>
            <a:r>
              <a:rPr lang="en-US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selector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).</a:t>
            </a:r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fadeToggle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800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speed,callback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92D050"/>
                </a:solidFill>
              </a:rPr>
              <a:t>$(</a:t>
            </a:r>
            <a:r>
              <a:rPr lang="en-US" sz="2800" i="1" dirty="0">
                <a:solidFill>
                  <a:srgbClr val="92D050"/>
                </a:solidFill>
              </a:rPr>
              <a:t>selector</a:t>
            </a:r>
            <a:r>
              <a:rPr lang="en-US" sz="2800" dirty="0">
                <a:solidFill>
                  <a:srgbClr val="92D050"/>
                </a:solidFill>
              </a:rPr>
              <a:t>).</a:t>
            </a:r>
            <a:r>
              <a:rPr lang="en-US" sz="2800" dirty="0" err="1">
                <a:solidFill>
                  <a:srgbClr val="92D050"/>
                </a:solidFill>
              </a:rPr>
              <a:t>fadeTo</a:t>
            </a:r>
            <a:r>
              <a:rPr lang="en-US" sz="2800" dirty="0">
                <a:solidFill>
                  <a:srgbClr val="92D050"/>
                </a:solidFill>
              </a:rPr>
              <a:t>(</a:t>
            </a:r>
            <a:r>
              <a:rPr lang="en-US" sz="2800" i="1" dirty="0" err="1">
                <a:solidFill>
                  <a:srgbClr val="92D050"/>
                </a:solidFill>
              </a:rPr>
              <a:t>speed,opacity,callback</a:t>
            </a:r>
            <a:r>
              <a:rPr lang="en-US" sz="2800" dirty="0">
                <a:solidFill>
                  <a:srgbClr val="92D050"/>
                </a:solidFill>
              </a:rPr>
              <a:t>);</a:t>
            </a:r>
            <a:endParaRPr lang="en-IN" sz="2800" dirty="0">
              <a:solidFill>
                <a:srgbClr val="92D050"/>
              </a:solidFill>
            </a:endParaRPr>
          </a:p>
          <a:p>
            <a:pPr lvl="1"/>
            <a:r>
              <a:rPr lang="en-IN" sz="2800" b="1" dirty="0">
                <a:solidFill>
                  <a:srgbClr val="00B0F0"/>
                </a:solidFill>
              </a:rPr>
              <a:t>Speed – </a:t>
            </a:r>
          </a:p>
          <a:p>
            <a:pPr lvl="2"/>
            <a:r>
              <a:rPr lang="en-IN" dirty="0"/>
              <a:t>Specifies the speed of the  fading effect.</a:t>
            </a:r>
          </a:p>
          <a:p>
            <a:pPr lvl="2"/>
            <a:r>
              <a:rPr lang="en-IN" dirty="0"/>
              <a:t>Possible values: milliseconds, "slow“, "fast“</a:t>
            </a:r>
          </a:p>
          <a:p>
            <a:pPr lvl="1"/>
            <a:r>
              <a:rPr lang="en-IN" sz="28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Callback</a:t>
            </a:r>
            <a:r>
              <a:rPr lang="en-IN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– </a:t>
            </a:r>
            <a:r>
              <a:rPr lang="en-IN" sz="2400" dirty="0"/>
              <a:t>A function to be executed after the method is completed</a:t>
            </a:r>
            <a:r>
              <a:rPr lang="en-IN" sz="2800" dirty="0"/>
              <a:t>.</a:t>
            </a:r>
          </a:p>
          <a:p>
            <a:pPr lvl="1"/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Opacity</a:t>
            </a:r>
            <a:r>
              <a:rPr lang="en-IN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-  </a:t>
            </a:r>
            <a:r>
              <a:rPr lang="en-IN" sz="2400" dirty="0"/>
              <a:t>Specifies the opacity to fade to. Must be a number between 0.00 and 1.00</a:t>
            </a:r>
            <a:endParaRPr lang="en-IN" sz="1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914400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rgbClr val="FFFF00"/>
                </a:solidFill>
                <a:effectLst/>
              </a:rPr>
              <a:t>Sliding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01122" cy="5572140"/>
          </a:xfrm>
        </p:spPr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IN" dirty="0"/>
              <a:t>you can</a:t>
            </a:r>
            <a:r>
              <a:rPr lang="en-IN" b="1" dirty="0">
                <a:solidFill>
                  <a:srgbClr val="92D050"/>
                </a:solidFill>
              </a:rPr>
              <a:t> create a sliding effect on elements.</a:t>
            </a:r>
          </a:p>
          <a:p>
            <a:r>
              <a:rPr lang="en-IN" dirty="0"/>
              <a:t>jQuery slide methods slide elements up and down</a:t>
            </a:r>
          </a:p>
          <a:p>
            <a:pPr lvl="1"/>
            <a:r>
              <a:rPr lang="en-IN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slideUp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IN" dirty="0"/>
              <a:t>– used to slide up an element</a:t>
            </a:r>
          </a:p>
          <a:p>
            <a:pPr lvl="1"/>
            <a:r>
              <a:rPr lang="en-IN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slideDown</a:t>
            </a:r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() </a:t>
            </a:r>
            <a:r>
              <a:rPr lang="en-IN" dirty="0"/>
              <a:t>- used to slide down an element</a:t>
            </a:r>
          </a:p>
          <a:p>
            <a:pPr lvl="1" algn="just"/>
            <a:r>
              <a:rPr lang="en-IN" b="1" dirty="0" err="1">
                <a:solidFill>
                  <a:srgbClr val="FFFF00"/>
                </a:solidFill>
              </a:rPr>
              <a:t>slideToggle</a:t>
            </a:r>
            <a:r>
              <a:rPr lang="en-IN" b="1" dirty="0">
                <a:solidFill>
                  <a:srgbClr val="FFFF00"/>
                </a:solidFill>
              </a:rPr>
              <a:t>() – </a:t>
            </a:r>
            <a:r>
              <a:rPr lang="en-IN" dirty="0"/>
              <a:t>toggles between the  </a:t>
            </a:r>
            <a:r>
              <a:rPr lang="en-IN" dirty="0" err="1"/>
              <a:t>slideDown</a:t>
            </a:r>
            <a:r>
              <a:rPr lang="en-IN" dirty="0"/>
              <a:t>() and  </a:t>
            </a:r>
            <a:r>
              <a:rPr lang="en-IN" dirty="0" err="1"/>
              <a:t>slideUp</a:t>
            </a:r>
            <a:r>
              <a:rPr lang="en-IN" dirty="0"/>
              <a:t>() methods.</a:t>
            </a:r>
          </a:p>
          <a:p>
            <a:pPr lvl="1" algn="just"/>
            <a:endParaRPr lang="en-IN" sz="1000" dirty="0"/>
          </a:p>
          <a:p>
            <a:pPr lvl="2" algn="just"/>
            <a:r>
              <a:rPr lang="en-IN" sz="2000" dirty="0"/>
              <a:t>If the elements have been slide down, </a:t>
            </a:r>
            <a:r>
              <a:rPr lang="en-IN" sz="2000" dirty="0" err="1"/>
              <a:t>slideToggle</a:t>
            </a:r>
            <a:r>
              <a:rPr lang="en-IN" sz="2000" dirty="0"/>
              <a:t>() will slide them up.</a:t>
            </a:r>
          </a:p>
          <a:p>
            <a:pPr lvl="2" algn="just"/>
            <a:r>
              <a:rPr lang="en-IN" sz="2000" dirty="0"/>
              <a:t>If the elements have been slide up, </a:t>
            </a:r>
            <a:r>
              <a:rPr lang="en-IN" sz="2000" dirty="0" err="1"/>
              <a:t>slideToggle</a:t>
            </a:r>
            <a:r>
              <a:rPr lang="en-IN" sz="2000" dirty="0"/>
              <a:t>() will slide them down</a:t>
            </a:r>
            <a:r>
              <a:rPr lang="en-IN" dirty="0"/>
              <a:t>.</a:t>
            </a:r>
          </a:p>
          <a:p>
            <a:pPr lvl="2"/>
            <a:endParaRPr lang="en-IN" dirty="0"/>
          </a:p>
          <a:p>
            <a:pPr lvl="1"/>
            <a:endParaRPr lang="en-I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14290"/>
            <a:ext cx="8115328" cy="6215106"/>
          </a:xfrm>
        </p:spPr>
        <p:txBody>
          <a:bodyPr/>
          <a:lstStyle/>
          <a:p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IN" sz="2800" b="1" dirty="0">
                <a:solidFill>
                  <a:srgbClr val="FFFF00"/>
                </a:solidFill>
              </a:rPr>
              <a:t>$(selector).</a:t>
            </a:r>
            <a:r>
              <a:rPr lang="en-IN" sz="2800" b="1" dirty="0" err="1">
                <a:solidFill>
                  <a:srgbClr val="FFFF00"/>
                </a:solidFill>
              </a:rPr>
              <a:t>slideUp</a:t>
            </a:r>
            <a:r>
              <a:rPr lang="en-IN" sz="2800" b="1" dirty="0">
                <a:solidFill>
                  <a:srgbClr val="FFFF00"/>
                </a:solidFill>
              </a:rPr>
              <a:t>(</a:t>
            </a:r>
            <a:r>
              <a:rPr lang="en-IN" sz="2800" b="1" dirty="0" err="1">
                <a:solidFill>
                  <a:srgbClr val="FFFF00"/>
                </a:solidFill>
              </a:rPr>
              <a:t>speed,callback</a:t>
            </a:r>
            <a:r>
              <a:rPr lang="en-IN" sz="2800" b="1" dirty="0">
                <a:solidFill>
                  <a:srgbClr val="FFFF00"/>
                </a:solidFill>
              </a:rPr>
              <a:t>);</a:t>
            </a:r>
            <a:endParaRPr lang="en-US" sz="2800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$(</a:t>
            </a:r>
            <a:r>
              <a:rPr lang="en-IN" sz="2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selector</a:t>
            </a:r>
            <a:r>
              <a:rPr lang="en-IN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).</a:t>
            </a:r>
            <a:r>
              <a:rPr lang="en-IN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slideDown</a:t>
            </a:r>
            <a:r>
              <a:rPr lang="en-IN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IN" sz="2800" b="1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speed,callback</a:t>
            </a:r>
            <a:r>
              <a:rPr lang="en-IN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sz="2800" b="1" dirty="0"/>
              <a:t>	</a:t>
            </a:r>
            <a:r>
              <a:rPr lang="en-IN" sz="2800" b="1" dirty="0">
                <a:solidFill>
                  <a:srgbClr val="00B0F0"/>
                </a:solidFill>
              </a:rPr>
              <a:t>$(</a:t>
            </a:r>
            <a:r>
              <a:rPr lang="en-IN" sz="2800" b="1" i="1" dirty="0">
                <a:solidFill>
                  <a:srgbClr val="00B0F0"/>
                </a:solidFill>
              </a:rPr>
              <a:t>selector</a:t>
            </a:r>
            <a:r>
              <a:rPr lang="en-IN" sz="2800" b="1" dirty="0">
                <a:solidFill>
                  <a:srgbClr val="00B0F0"/>
                </a:solidFill>
              </a:rPr>
              <a:t>).</a:t>
            </a:r>
            <a:r>
              <a:rPr lang="en-IN" sz="2800" b="1" dirty="0" err="1">
                <a:solidFill>
                  <a:srgbClr val="00B0F0"/>
                </a:solidFill>
              </a:rPr>
              <a:t>slideToggle</a:t>
            </a:r>
            <a:r>
              <a:rPr lang="en-IN" sz="2800" b="1" dirty="0">
                <a:solidFill>
                  <a:srgbClr val="00B0F0"/>
                </a:solidFill>
              </a:rPr>
              <a:t>(</a:t>
            </a:r>
            <a:r>
              <a:rPr lang="en-IN" sz="2800" b="1" i="1" dirty="0" err="1">
                <a:solidFill>
                  <a:srgbClr val="00B0F0"/>
                </a:solidFill>
              </a:rPr>
              <a:t>speed,callback</a:t>
            </a:r>
            <a:r>
              <a:rPr lang="en-IN" sz="2800" b="1" dirty="0">
                <a:solidFill>
                  <a:srgbClr val="00B0F0"/>
                </a:solidFill>
              </a:rPr>
              <a:t>);</a:t>
            </a:r>
            <a:br>
              <a:rPr lang="en-US" sz="2800" b="1" dirty="0"/>
            </a:br>
            <a:r>
              <a:rPr lang="en-US" sz="2800" dirty="0"/>
              <a:t>	</a:t>
            </a:r>
            <a:endParaRPr lang="en-IN" sz="2800" dirty="0">
              <a:solidFill>
                <a:srgbClr val="92D050"/>
              </a:solidFill>
            </a:endParaRPr>
          </a:p>
          <a:p>
            <a:pPr lvl="1"/>
            <a:r>
              <a:rPr lang="en-IN" sz="2800" b="1" dirty="0">
                <a:solidFill>
                  <a:srgbClr val="92D050"/>
                </a:solidFill>
              </a:rPr>
              <a:t>Speed – </a:t>
            </a:r>
          </a:p>
          <a:p>
            <a:pPr lvl="2"/>
            <a:r>
              <a:rPr lang="en-IN" dirty="0"/>
              <a:t>Specifies the speed of the sliding effect.</a:t>
            </a:r>
          </a:p>
          <a:p>
            <a:pPr lvl="2"/>
            <a:r>
              <a:rPr lang="en-IN" dirty="0"/>
              <a:t>Possible values: milliseconds, "slow“, "fast“</a:t>
            </a:r>
          </a:p>
          <a:p>
            <a:pPr lvl="1"/>
            <a:r>
              <a:rPr lang="en-IN" sz="28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Callback</a:t>
            </a:r>
            <a:r>
              <a:rPr lang="en-IN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–</a:t>
            </a:r>
            <a:r>
              <a:rPr lang="en-IN" sz="2400" dirty="0"/>
              <a:t> function to be executed after the sliding completes.</a:t>
            </a:r>
            <a:endParaRPr lang="en-IN" sz="2800" dirty="0"/>
          </a:p>
          <a:p>
            <a:pPr lvl="1">
              <a:buNone/>
            </a:pPr>
            <a:endParaRPr lang="en-IN" sz="1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772400" cy="692696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IN" sz="4400" b="1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Other Effect : Animate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858280" cy="552580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0"/>
              </a:spcBef>
            </a:pPr>
            <a:r>
              <a:rPr lang="en-IN" sz="2600" dirty="0"/>
              <a:t>animate() method is used to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custom animations</a:t>
            </a:r>
            <a:r>
              <a:rPr lang="en-IN" sz="2600" dirty="0"/>
              <a:t>.</a:t>
            </a:r>
          </a:p>
          <a:p>
            <a:pPr>
              <a:spcBef>
                <a:spcPts val="50"/>
              </a:spcBef>
            </a:pPr>
            <a:r>
              <a:rPr lang="en-IN" sz="2800" dirty="0">
                <a:solidFill>
                  <a:srgbClr val="F3ED03"/>
                </a:solidFill>
              </a:rPr>
              <a:t>multiple (CSS) properties can be animated </a:t>
            </a:r>
            <a:r>
              <a:rPr lang="en-IN" sz="2800" dirty="0"/>
              <a:t>at the same time using animate()</a:t>
            </a:r>
          </a:p>
          <a:p>
            <a:pPr>
              <a:spcBef>
                <a:spcPts val="50"/>
              </a:spcBef>
            </a:pPr>
            <a:r>
              <a:rPr lang="en-IN" sz="2800" dirty="0"/>
              <a:t>changes an element from one state to another with CSS styles.</a:t>
            </a:r>
          </a:p>
          <a:p>
            <a:pPr>
              <a:spcBef>
                <a:spcPts val="50"/>
              </a:spcBef>
            </a:pPr>
            <a:r>
              <a:rPr lang="en-IN" sz="2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lvl="1">
              <a:spcBef>
                <a:spcPts val="50"/>
              </a:spcBef>
            </a:pP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$(</a:t>
            </a:r>
            <a:r>
              <a:rPr lang="en-IN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selector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).animate({</a:t>
            </a:r>
            <a:r>
              <a:rPr lang="en-IN" sz="2800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params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r>
              <a:rPr lang="en-IN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r>
              <a:rPr lang="en-IN" sz="2800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speed,callback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spcBef>
                <a:spcPts val="50"/>
              </a:spcBef>
            </a:pP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params </a:t>
            </a:r>
            <a:r>
              <a:rPr lang="en-IN" sz="2400" dirty="0">
                <a:solidFill>
                  <a:srgbClr val="6666FF"/>
                </a:solidFill>
              </a:rPr>
              <a:t> - </a:t>
            </a:r>
            <a:r>
              <a:rPr lang="en-IN" sz="2200" dirty="0">
                <a:solidFill>
                  <a:prstClr val="white"/>
                </a:solidFill>
              </a:rPr>
              <a:t>required parameter </a:t>
            </a:r>
            <a:endParaRPr lang="en-IN" sz="2400" dirty="0">
              <a:solidFill>
                <a:srgbClr val="6666FF"/>
              </a:solidFill>
            </a:endParaRPr>
          </a:p>
          <a:p>
            <a:pPr lvl="2">
              <a:spcBef>
                <a:spcPts val="50"/>
              </a:spcBef>
            </a:pPr>
            <a:r>
              <a:rPr lang="en-IN" sz="2200" dirty="0"/>
              <a:t>defines the CSS properties to be animated.</a:t>
            </a:r>
            <a:endParaRPr lang="en-IN" dirty="0"/>
          </a:p>
          <a:p>
            <a:pPr lvl="1">
              <a:spcBef>
                <a:spcPts val="50"/>
              </a:spcBef>
            </a:pPr>
            <a:r>
              <a:rPr lang="en-IN" sz="2400" b="1" dirty="0">
                <a:solidFill>
                  <a:srgbClr val="06E5EA"/>
                </a:solidFill>
              </a:rPr>
              <a:t>Speed – </a:t>
            </a:r>
          </a:p>
          <a:p>
            <a:pPr lvl="2">
              <a:spcBef>
                <a:spcPts val="50"/>
              </a:spcBef>
            </a:pPr>
            <a:r>
              <a:rPr lang="en-IN" sz="2200" dirty="0"/>
              <a:t>Specifies the speed of the  animation effect.</a:t>
            </a:r>
          </a:p>
          <a:p>
            <a:pPr lvl="2">
              <a:spcBef>
                <a:spcPts val="50"/>
              </a:spcBef>
            </a:pPr>
            <a:r>
              <a:rPr lang="en-IN" sz="2200" dirty="0"/>
              <a:t>Possible values: milliseconds, "slow“, "fast“</a:t>
            </a:r>
          </a:p>
          <a:p>
            <a:pPr lvl="1">
              <a:spcBef>
                <a:spcPts val="50"/>
              </a:spcBef>
            </a:pPr>
            <a:r>
              <a:rPr lang="en-IN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Callback –</a:t>
            </a:r>
            <a:r>
              <a:rPr lang="en-IN" sz="2000" dirty="0"/>
              <a:t> </a:t>
            </a:r>
            <a:r>
              <a:rPr lang="en-IN" sz="2200" dirty="0"/>
              <a:t>function to be executed after the animation completes.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772400" cy="857232"/>
          </a:xfrm>
        </p:spPr>
        <p:txBody>
          <a:bodyPr/>
          <a:lstStyle/>
          <a:p>
            <a:pPr algn="ctr"/>
            <a:r>
              <a:rPr lang="en-IN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Other Effect :</a:t>
            </a:r>
            <a:r>
              <a:rPr lang="en-IN" dirty="0">
                <a:solidFill>
                  <a:srgbClr val="FFFF00"/>
                </a:solidFill>
              </a:rPr>
              <a:t> stop()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285860"/>
            <a:ext cx="8143932" cy="5070490"/>
          </a:xfrm>
        </p:spPr>
        <p:txBody>
          <a:bodyPr/>
          <a:lstStyle/>
          <a:p>
            <a:r>
              <a:rPr lang="en-IN" dirty="0"/>
              <a:t>The jQuery stop() method is </a:t>
            </a:r>
            <a:r>
              <a:rPr lang="en-IN" b="1" dirty="0">
                <a:solidFill>
                  <a:srgbClr val="00B0F0"/>
                </a:solidFill>
              </a:rPr>
              <a:t>used to stop an animation or effect before it is finished</a:t>
            </a:r>
            <a:r>
              <a:rPr lang="en-IN" dirty="0"/>
              <a:t>.</a:t>
            </a:r>
          </a:p>
          <a:p>
            <a:r>
              <a:rPr lang="en-IN" dirty="0"/>
              <a:t>works for all jQuery effect functions, including sliding, fading and custom animations.</a:t>
            </a:r>
          </a:p>
          <a:p>
            <a:r>
              <a:rPr lang="en-IN" b="1" dirty="0"/>
              <a:t>Syntax:</a:t>
            </a:r>
          </a:p>
          <a:p>
            <a:pPr lvl="1"/>
            <a:r>
              <a:rPr lang="en-IN" sz="2800" b="1" dirty="0">
                <a:solidFill>
                  <a:srgbClr val="FFC000"/>
                </a:solidFill>
              </a:rPr>
              <a:t>$(</a:t>
            </a:r>
            <a:r>
              <a:rPr lang="en-IN" sz="2800" b="1" i="1" dirty="0">
                <a:solidFill>
                  <a:srgbClr val="FFC000"/>
                </a:solidFill>
              </a:rPr>
              <a:t>selector</a:t>
            </a:r>
            <a:r>
              <a:rPr lang="en-IN" sz="2800" b="1" dirty="0">
                <a:solidFill>
                  <a:srgbClr val="FFC000"/>
                </a:solidFill>
              </a:rPr>
              <a:t>).stop(); </a:t>
            </a:r>
          </a:p>
          <a:p>
            <a:pPr lvl="2"/>
            <a:r>
              <a:rPr lang="en-IN" dirty="0"/>
              <a:t>kills the current animation being performed on the selected element.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7986714" cy="70011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IN" sz="27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Other Effect : </a:t>
            </a:r>
            <a:r>
              <a:rPr lang="en-IN" sz="2700" b="1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 </a:t>
            </a:r>
            <a:r>
              <a:rPr lang="en-IN" sz="2700" b="1" spc="0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Callback</a:t>
            </a:r>
            <a:r>
              <a:rPr lang="en-IN" sz="2700" b="1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 Functions</a:t>
            </a:r>
            <a:br>
              <a:rPr lang="en-IN" b="1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endParaRPr lang="en-IN" b="1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86808" cy="514192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</a:t>
            </a:r>
            <a:r>
              <a:rPr lang="en-IN" dirty="0" err="1"/>
              <a:t>callback</a:t>
            </a:r>
            <a:r>
              <a:rPr lang="en-IN" dirty="0"/>
              <a:t> function 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a function that is executed after the current effect is finished.</a:t>
            </a:r>
          </a:p>
          <a:p>
            <a:r>
              <a:rPr lang="en-IN" dirty="0"/>
              <a:t>It is </a:t>
            </a:r>
            <a:r>
              <a:rPr lang="en-IN" b="1" dirty="0">
                <a:solidFill>
                  <a:srgbClr val="00B0F0"/>
                </a:solidFill>
              </a:rPr>
              <a:t>passed as an argument to the effect methods</a:t>
            </a:r>
            <a:r>
              <a:rPr lang="en-IN" dirty="0"/>
              <a:t> and they typically appear as the last argument of the method</a:t>
            </a:r>
          </a:p>
          <a:p>
            <a:r>
              <a:rPr lang="en-IN" b="1" dirty="0"/>
              <a:t>Syntax:</a:t>
            </a:r>
          </a:p>
          <a:p>
            <a:pPr lvl="1"/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$(</a:t>
            </a:r>
            <a:r>
              <a:rPr lang="en-IN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selector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).method(</a:t>
            </a:r>
            <a:r>
              <a:rPr lang="en-IN" b="1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speed,callback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IN" b="1" i="1" u="sng" dirty="0">
                <a:solidFill>
                  <a:srgbClr val="FFFF00"/>
                </a:solidFill>
              </a:rPr>
              <a:t>Advantage:</a:t>
            </a:r>
          </a:p>
          <a:p>
            <a:pPr lvl="1"/>
            <a:r>
              <a:rPr lang="en-IN" dirty="0"/>
              <a:t>JavaScript statements are executed line by line. </a:t>
            </a:r>
          </a:p>
          <a:p>
            <a:pPr lvl="1"/>
            <a:r>
              <a:rPr lang="en-IN" dirty="0"/>
              <a:t>However, with effects, the next line of code can be run even though the effect is not finished. This can create errors.</a:t>
            </a:r>
            <a:endParaRPr lang="en-IN" b="1" dirty="0"/>
          </a:p>
          <a:p>
            <a:pPr lvl="1">
              <a:buNone/>
            </a:pPr>
            <a:endParaRPr lang="en-IN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358246" cy="628672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spc="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b="1" spc="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  <a:t>jQuery Events</a:t>
            </a:r>
            <a:br>
              <a:rPr lang="en-IN" b="1" spc="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358246" cy="57864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jQuery is </a:t>
            </a:r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Event-driven</a:t>
            </a:r>
            <a:r>
              <a:rPr lang="en-IN" dirty="0"/>
              <a:t> – “respond to events in an HTML page”.</a:t>
            </a:r>
            <a:endParaRPr lang="en-IN" b="1" dirty="0">
              <a:solidFill>
                <a:srgbClr val="FFFF00"/>
              </a:solidFill>
            </a:endParaRP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“An event represents the precise moment when something happens”.</a:t>
            </a:r>
          </a:p>
          <a:p>
            <a:pPr algn="just"/>
            <a:r>
              <a:rPr lang="en-IN" dirty="0"/>
              <a:t>A program contains necessary block of code known as </a:t>
            </a:r>
            <a:r>
              <a:rPr lang="en-IN" b="1" dirty="0">
                <a:solidFill>
                  <a:srgbClr val="00B0F0"/>
                </a:solidFill>
              </a:rPr>
              <a:t>“event handler</a:t>
            </a:r>
            <a:r>
              <a:rPr lang="en-IN" b="1" dirty="0">
                <a:solidFill>
                  <a:srgbClr val="FFC000"/>
                </a:solidFill>
              </a:rPr>
              <a:t>(function)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IN" dirty="0"/>
              <a:t>to handle an event.</a:t>
            </a:r>
          </a:p>
          <a:p>
            <a:r>
              <a:rPr lang="en-IN" b="1" dirty="0">
                <a:solidFill>
                  <a:srgbClr val="04EC6D"/>
                </a:solidFill>
              </a:rPr>
              <a:t>Example:</a:t>
            </a:r>
          </a:p>
          <a:p>
            <a:pPr lvl="1"/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Clicking of a mouse</a:t>
            </a:r>
          </a:p>
          <a:p>
            <a:pPr lvl="1"/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Loading of a web page</a:t>
            </a:r>
          </a:p>
          <a:p>
            <a:pPr lvl="1"/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Pressing a key on a keyboard</a:t>
            </a:r>
          </a:p>
          <a:p>
            <a:pPr lvl="1"/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Submitting a form</a:t>
            </a:r>
          </a:p>
          <a:p>
            <a:pPr lvl="1"/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23 events</a:t>
            </a:r>
          </a:p>
        </p:txBody>
      </p:sp>
    </p:spTree>
    <p:extLst>
      <p:ext uri="{BB962C8B-B14F-4D97-AF65-F5344CB8AC3E}">
        <p14:creationId xmlns:p14="http://schemas.microsoft.com/office/powerpoint/2010/main" val="766805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428604"/>
          <a:ext cx="8358246" cy="601974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8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00"/>
                          </a:solidFill>
                          <a:latin typeface="+mn-lt"/>
                          <a:ea typeface="Calibri"/>
                          <a:cs typeface="Times New Roman"/>
                        </a:rPr>
                        <a:t>Event</a:t>
                      </a: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FF00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rgbClr val="FFFF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3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blur</a:t>
                      </a:r>
                      <a:endParaRPr lang="en-US" sz="1800" b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when an element loses focus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kumimoji="0" lang="en-IN" sz="2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selector</a:t>
                      </a:r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).blur()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$(</a:t>
                      </a:r>
                      <a:r>
                        <a:rPr kumimoji="0" lang="en-IN" sz="2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selector</a:t>
                      </a:r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).blur(</a:t>
                      </a:r>
                      <a:r>
                        <a:rPr kumimoji="0" lang="en-IN" sz="2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function() {  }</a:t>
                      </a:r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change</a:t>
                      </a:r>
                      <a:endParaRPr lang="en-US" sz="1800" b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value of an element has been changed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click</a:t>
                      </a:r>
                      <a:endParaRPr lang="en-US" sz="1800" b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when an element is clicked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dblclick</a:t>
                      </a:r>
                      <a:endParaRPr lang="en-US" sz="1800" b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Occurs when an element is double-clicked.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focus</a:t>
                      </a:r>
                      <a:endParaRPr lang="en-US" sz="1800" b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when an element gets focus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hover</a:t>
                      </a: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When the mouse pointer hovers over the selected elements.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10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Verdana"/>
                        </a:rPr>
                        <a:t>K</a:t>
                      </a:r>
                      <a:r>
                        <a:rPr kumimoji="0" lang="en-IN" sz="2400" b="1" kern="120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eydown</a:t>
                      </a:r>
                      <a:r>
                        <a:rPr kumimoji="0" lang="en-IN" sz="2400" b="1" kern="12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2400" b="1" kern="1200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keypress</a:t>
                      </a:r>
                      <a:endParaRPr kumimoji="0" lang="en-US" sz="2400" b="1" kern="12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Occurs when a keyboard key is pressed down.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keyup</a:t>
                      </a:r>
                      <a:endParaRPr lang="en-US" sz="1800" b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Occurs when a keyboard key is released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load</a:t>
                      </a: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Occurs when a specified element has been loaded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004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285728"/>
          <a:ext cx="8358246" cy="55721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8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6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+mn-lt"/>
                          <a:ea typeface="Calibri"/>
                          <a:cs typeface="Times New Roman"/>
                        </a:rPr>
                        <a:t>Event</a:t>
                      </a: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736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1" i="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mousedown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left mouse button is pressed down over the selected element.</a:t>
                      </a:r>
                      <a:endParaRPr kumimoji="0" lang="en-IN" sz="2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4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1" i="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mouse pointer is enters the selected element.</a:t>
                      </a:r>
                      <a:endParaRPr kumimoji="0" lang="en-IN" sz="2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736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1" i="0" kern="12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kumimoji="0" lang="en-IN" sz="2000" b="1" i="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mouseout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IN" sz="7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mouse pointer leaves the selected element.</a:t>
                      </a:r>
                      <a:endParaRPr kumimoji="0" lang="en-IN" sz="2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24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1" i="0" kern="12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mousemove</a:t>
                      </a:r>
                      <a:endParaRPr kumimoji="0" lang="en-IN" sz="2000" b="1" i="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mouse pointer moves within the selected element.</a:t>
                      </a:r>
                      <a:endParaRPr kumimoji="0" lang="en-IN" sz="2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242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1" i="0" kern="12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mouseover</a:t>
                      </a:r>
                      <a:endParaRPr kumimoji="0" lang="en-IN" sz="2000" b="1" i="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mouse pointer is over the selected element.</a:t>
                      </a:r>
                      <a:endParaRPr kumimoji="0" lang="en-IN" sz="2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8736">
                <a:tc>
                  <a:txBody>
                    <a:bodyPr/>
                    <a:lstStyle/>
                    <a:p>
                      <a:pPr marL="0" marR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2000" b="1" i="0" kern="1200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mouseup</a:t>
                      </a:r>
                      <a:endParaRPr kumimoji="0" lang="en-IN" sz="2000" b="1" i="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left mouse button is released over the selected element.</a:t>
                      </a:r>
                      <a:endParaRPr kumimoji="0" lang="en-IN" sz="20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8736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1" i="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ready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DOM (document object model) has been loaded.</a:t>
                      </a:r>
                      <a:endParaRPr lang="en-IN" sz="2000" b="1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8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1000108"/>
          <a:ext cx="8429684" cy="403059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96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+mn-lt"/>
                          <a:ea typeface="Calibri"/>
                          <a:cs typeface="Times New Roman"/>
                        </a:rPr>
                        <a:t>Event</a:t>
                      </a:r>
                    </a:p>
                  </a:txBody>
                  <a:tcPr marL="62972" marR="629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Description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2972" marR="6297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22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1" i="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resize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browser window changes size.</a:t>
                      </a:r>
                      <a:endParaRPr lang="en-IN" sz="2000" b="1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22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1" i="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scroll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user scrolls in the specified element.</a:t>
                      </a:r>
                      <a:endParaRPr lang="en-IN" sz="2000" b="1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52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1" i="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when a text is selected in a text area or a text field.</a:t>
                      </a:r>
                      <a:endParaRPr lang="en-IN" sz="2000" b="1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22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1" i="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when a form is submitted.</a:t>
                      </a:r>
                      <a:endParaRPr lang="en-IN" sz="2000" b="1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222"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1" i="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IN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when the user navigates away from the page</a:t>
                      </a:r>
                      <a:endParaRPr lang="en-IN" sz="2000" b="1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46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76042"/>
            <a:ext cx="705678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7667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sz="2000" dirty="0">
                <a:latin typeface="Bookman Old Style" panose="02050604050505020204" pitchFamily="18" charset="0"/>
              </a:rPr>
              <a:t>&lt;html&gt;</a:t>
            </a:r>
          </a:p>
          <a:p>
            <a:pPr lvl="3"/>
            <a:r>
              <a:rPr lang="en-GB" sz="2000" dirty="0">
                <a:latin typeface="Bookman Old Style" panose="02050604050505020204" pitchFamily="18" charset="0"/>
              </a:rPr>
              <a:t>&lt;head&gt;</a:t>
            </a:r>
          </a:p>
          <a:p>
            <a:pPr lvl="3"/>
            <a:r>
              <a:rPr lang="en-GB" sz="2000" dirty="0">
                <a:latin typeface="Bookman Old Style" panose="02050604050505020204" pitchFamily="18" charset="0"/>
              </a:rPr>
              <a:t>	&lt;title&gt; My title &lt;/title&gt;</a:t>
            </a:r>
          </a:p>
          <a:p>
            <a:pPr lvl="3"/>
            <a:r>
              <a:rPr lang="en-GB" sz="2000" dirty="0">
                <a:latin typeface="Bookman Old Style" panose="02050604050505020204" pitchFamily="18" charset="0"/>
              </a:rPr>
              <a:t>&lt;/head&gt;</a:t>
            </a:r>
          </a:p>
          <a:p>
            <a:pPr lvl="3"/>
            <a:r>
              <a:rPr lang="en-GB" sz="2000" dirty="0">
                <a:latin typeface="Bookman Old Style" panose="02050604050505020204" pitchFamily="18" charset="0"/>
              </a:rPr>
              <a:t>&lt;body&gt;</a:t>
            </a:r>
          </a:p>
          <a:p>
            <a:pPr lvl="3"/>
            <a:r>
              <a:rPr lang="en-GB" sz="2000" dirty="0">
                <a:latin typeface="Bookman Old Style" panose="02050604050505020204" pitchFamily="18" charset="0"/>
              </a:rPr>
              <a:t>	&lt;a </a:t>
            </a:r>
            <a:r>
              <a:rPr lang="en-GB" sz="2000" dirty="0" err="1">
                <a:latin typeface="Bookman Old Style" panose="02050604050505020204" pitchFamily="18" charset="0"/>
              </a:rPr>
              <a:t>href</a:t>
            </a:r>
            <a:r>
              <a:rPr lang="en-GB" sz="2000" dirty="0">
                <a:latin typeface="Bookman Old Style" panose="02050604050505020204" pitchFamily="18" charset="0"/>
              </a:rPr>
              <a:t>=“one.html”&gt; My link &lt;/a&gt; </a:t>
            </a:r>
          </a:p>
          <a:p>
            <a:pPr lvl="4"/>
            <a:r>
              <a:rPr lang="en-GB" sz="2000" dirty="0">
                <a:latin typeface="Bookman Old Style" panose="02050604050505020204" pitchFamily="18" charset="0"/>
              </a:rPr>
              <a:t>&lt;h1&gt; My header &lt;/h1&gt;</a:t>
            </a:r>
          </a:p>
          <a:p>
            <a:pPr lvl="3"/>
            <a:r>
              <a:rPr lang="en-GB" sz="2000" dirty="0">
                <a:latin typeface="Bookman Old Style" panose="02050604050505020204" pitchFamily="18" charset="0"/>
              </a:rPr>
              <a:t>&lt;/body&gt;</a:t>
            </a:r>
          </a:p>
          <a:p>
            <a:pPr lvl="2"/>
            <a:r>
              <a:rPr lang="en-GB" sz="2000" dirty="0">
                <a:latin typeface="Bookman Old Style" panose="02050604050505020204" pitchFamily="18" charset="0"/>
              </a:rPr>
              <a:t>&lt;/html&gt;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52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214289"/>
          <a:ext cx="8501122" cy="655774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26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2000" b="1" dirty="0"/>
                        <a:t>JavaScript</a:t>
                      </a:r>
                      <a:endParaRPr lang="en-IN" sz="2000" b="1" dirty="0">
                        <a:solidFill>
                          <a:srgbClr val="00B0F0"/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2000" b="1" dirty="0"/>
                        <a:t>jQuery</a:t>
                      </a:r>
                      <a:endParaRPr lang="en-IN" sz="2000" b="1" dirty="0">
                        <a:solidFill>
                          <a:srgbClr val="00B0F0"/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dirty="0"/>
                        <a:t>Client Side Scripting language</a:t>
                      </a:r>
                      <a:endParaRPr lang="en-IN" sz="1700" dirty="0"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/>
                        <a:t>Client Side JavaScript library.</a:t>
                      </a:r>
                      <a:endParaRPr lang="en-IN" sz="1700"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rgbClr val="00B0F0"/>
                          </a:solidFill>
                        </a:rPr>
                        <a:t>Definition: Scripting language used to create interactive Web pages.</a:t>
                      </a:r>
                      <a:endParaRPr lang="en-IN" sz="1700" b="1" dirty="0">
                        <a:solidFill>
                          <a:srgbClr val="00B0F0"/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rgbClr val="00B0F0"/>
                          </a:solidFill>
                        </a:rPr>
                        <a:t>Definition: jQuery is a lightweight, "write less, do more", JavaScript library.</a:t>
                      </a:r>
                      <a:endParaRPr lang="en-IN" sz="1700" b="1" dirty="0">
                        <a:solidFill>
                          <a:srgbClr val="00B0F0"/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rgbClr val="FFFF00"/>
                          </a:solidFill>
                        </a:rPr>
                        <a:t>Purpose: To convert static HTML pages to dynamic pages.</a:t>
                      </a:r>
                      <a:endParaRPr lang="en-IN" sz="1700" b="1" dirty="0">
                        <a:solidFill>
                          <a:srgbClr val="FFFF00"/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rgbClr val="FFFF00"/>
                          </a:solidFill>
                        </a:rPr>
                        <a:t>Purpose: To make it much easier to use JavaScript on your website.</a:t>
                      </a:r>
                      <a:endParaRPr lang="en-IN" sz="1700" b="1" dirty="0">
                        <a:solidFill>
                          <a:srgbClr val="FFFF00"/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Interpreted language – no need to compile JavaScript code.</a:t>
                      </a:r>
                      <a:endParaRPr lang="en-IN" sz="17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Interpreted language – no need to compile jQuery code.</a:t>
                      </a:r>
                      <a:endParaRPr lang="en-IN" sz="17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rgbClr val="FFC000"/>
                          </a:solidFill>
                        </a:rPr>
                        <a:t>Suffers from browser compatibility issues.</a:t>
                      </a:r>
                      <a:endParaRPr lang="en-IN" sz="1700" b="1" dirty="0">
                        <a:solidFill>
                          <a:srgbClr val="FFC000"/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rgbClr val="FFC000"/>
                          </a:solidFill>
                        </a:rPr>
                        <a:t>Cross browser Compatible.</a:t>
                      </a:r>
                      <a:endParaRPr lang="en-IN" sz="1700" b="1" dirty="0">
                        <a:solidFill>
                          <a:srgbClr val="FFC000"/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No need to add any additional plug-ins as all browsers supports JavaScript.</a:t>
                      </a:r>
                      <a:endParaRPr lang="en-IN" sz="1700" b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Need to include jQuery library URL in the head section of the page.</a:t>
                      </a:r>
                      <a:endParaRPr lang="en-IN" sz="1700" b="1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Need to write more lines of code.</a:t>
                      </a:r>
                      <a:endParaRPr lang="en-IN" sz="17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Need to write fewer lines of code than JavaScript.</a:t>
                      </a:r>
                      <a:endParaRPr lang="en-IN" sz="17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rgbClr val="EB7D05"/>
                          </a:solidFill>
                        </a:rPr>
                        <a:t>Cannot add effects and animations.</a:t>
                      </a:r>
                      <a:endParaRPr lang="en-IN" sz="1700" b="1" dirty="0">
                        <a:solidFill>
                          <a:srgbClr val="EB7D05"/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rgbClr val="EB7D05"/>
                          </a:solidFill>
                        </a:rPr>
                        <a:t>Can add effects and animations using jQuery library methods.</a:t>
                      </a:r>
                      <a:endParaRPr lang="en-IN" sz="1700" b="1" dirty="0">
                        <a:solidFill>
                          <a:srgbClr val="EB7D05"/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71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Syntax:  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&lt;script&gt;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     //JavaScript code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&lt;/script&gt;</a:t>
                      </a:r>
                      <a:endParaRPr lang="en-IN" sz="17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Syntax:  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&lt;script&gt;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       $(“selector”).action(function() {   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            // jQuery code        });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IN" sz="17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&lt;/script&gt;</a:t>
                      </a:r>
                      <a:endParaRPr lang="en-IN" sz="17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Bookman Old Style" pitchFamily="18" charset="0"/>
                        <a:ea typeface="Calibri"/>
                        <a:cs typeface="Times New Roman"/>
                      </a:endParaRPr>
                    </a:p>
                  </a:txBody>
                  <a:tcPr marL="31676" marR="3167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algn="ctr"/>
            <a:r>
              <a:rPr lang="en-GB" sz="3600" b="1" dirty="0">
                <a:latin typeface="Bookman Old Style" panose="02050604050505020204" pitchFamily="18" charset="0"/>
              </a:rPr>
              <a:t>Prerequisites to run jQuery Programs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7850" indent="-514350" algn="just">
              <a:buFont typeface="+mj-lt"/>
              <a:buAutoNum type="arabicPeriod"/>
            </a:pPr>
            <a:r>
              <a:rPr lang="en-IN" dirty="0"/>
              <a:t>Download jQuery from:</a:t>
            </a:r>
          </a:p>
          <a:p>
            <a:pPr marL="268288" indent="-204788" algn="just">
              <a:buNone/>
            </a:pPr>
            <a:r>
              <a:rPr lang="en-IN" dirty="0"/>
              <a:t> 		</a:t>
            </a:r>
            <a:r>
              <a:rPr lang="en-IN" dirty="0">
                <a:hlinkClick r:id="rId2"/>
              </a:rPr>
              <a:t>https://jquery.com/download/</a:t>
            </a:r>
            <a:endParaRPr lang="en-IN" dirty="0"/>
          </a:p>
          <a:p>
            <a:pPr marL="268288" indent="-204788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653752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IN" sz="4000" b="1" spc="0" dirty="0">
                <a:ln/>
                <a:solidFill>
                  <a:schemeClr val="accent3"/>
                </a:solidFill>
                <a:latin typeface="Bookman Old Style" panose="02050604050505020204" pitchFamily="18" charset="0"/>
              </a:rPr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52736"/>
            <a:ext cx="8463314" cy="530361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sz="2200" dirty="0">
                <a:latin typeface="Bookman Old Style" panose="02050604050505020204" pitchFamily="18" charset="0"/>
              </a:rPr>
              <a:t>jQuery is a </a:t>
            </a:r>
            <a:r>
              <a:rPr lang="en-GB" sz="22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Client-side </a:t>
            </a:r>
            <a:r>
              <a:rPr lang="en-GB" sz="2200" b="1" dirty="0" err="1">
                <a:solidFill>
                  <a:schemeClr val="accent1"/>
                </a:solidFill>
                <a:latin typeface="Bookman Old Style" panose="02050604050505020204" pitchFamily="18" charset="0"/>
              </a:rPr>
              <a:t>javascript</a:t>
            </a:r>
            <a:r>
              <a:rPr lang="en-GB" sz="22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 library</a:t>
            </a:r>
            <a:r>
              <a:rPr lang="en-GB" sz="2200" dirty="0">
                <a:latin typeface="Bookman Old Style" panose="02050604050505020204" pitchFamily="18" charset="0"/>
              </a:rPr>
              <a:t> Created by </a:t>
            </a:r>
            <a:r>
              <a:rPr lang="en-GB" sz="2200" b="1" dirty="0">
                <a:solidFill>
                  <a:srgbClr val="09E79D"/>
                </a:solidFill>
                <a:latin typeface="Bookman Old Style" panose="02050604050505020204" pitchFamily="18" charset="0"/>
              </a:rPr>
              <a:t>John </a:t>
            </a:r>
            <a:r>
              <a:rPr lang="en-GB" sz="2200" b="1" dirty="0" err="1">
                <a:solidFill>
                  <a:srgbClr val="09E79D"/>
                </a:solidFill>
                <a:latin typeface="Bookman Old Style" panose="02050604050505020204" pitchFamily="18" charset="0"/>
              </a:rPr>
              <a:t>Resig</a:t>
            </a:r>
            <a:r>
              <a:rPr lang="en-GB" sz="2200" b="1" dirty="0">
                <a:solidFill>
                  <a:srgbClr val="09E79D"/>
                </a:solidFill>
                <a:latin typeface="Bookman Old Style" panose="02050604050505020204" pitchFamily="18" charset="0"/>
              </a:rPr>
              <a:t> </a:t>
            </a:r>
            <a:r>
              <a:rPr lang="en-GB" sz="2200" dirty="0">
                <a:latin typeface="Bookman Old Style" panose="02050604050505020204" pitchFamily="18" charset="0"/>
              </a:rPr>
              <a:t>in the year </a:t>
            </a:r>
            <a:r>
              <a:rPr lang="en-GB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2006</a:t>
            </a:r>
            <a:r>
              <a:rPr lang="en-GB" sz="2200" dirty="0">
                <a:latin typeface="Bookman Old Style" panose="02050604050505020204" pitchFamily="18" charset="0"/>
              </a:rPr>
              <a:t>.</a:t>
            </a:r>
            <a:endParaRPr lang="en-IN" sz="22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Definition: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light weight, “write less, do more”, JavaScript library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F0F6"/>
                </a:solidFill>
                <a:latin typeface="Bookman Old Style" panose="02050604050505020204" pitchFamily="18" charset="0"/>
              </a:rPr>
              <a:t>JavaScript library designed to simplify -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HTML DOM traversal &amp; manipulation,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event handling,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CSS animation and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AJAX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rgbClr val="92D050"/>
                </a:solidFill>
                <a:latin typeface="Bookman Old Style" panose="02050604050505020204" pitchFamily="18" charset="0"/>
              </a:rPr>
              <a:t>It is Free, Open source software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200" dirty="0" err="1">
                <a:latin typeface="Bookman Old Style" panose="02050604050505020204" pitchFamily="18" charset="0"/>
              </a:rPr>
              <a:t>jQuery</a:t>
            </a:r>
            <a:r>
              <a:rPr lang="en-GB" sz="2200" dirty="0">
                <a:latin typeface="Bookman Old Style" panose="02050604050505020204" pitchFamily="18" charset="0"/>
              </a:rPr>
              <a:t> is a scripting language. Unlike traditional programming languages, it is interpreted, not executed.</a:t>
            </a:r>
            <a:endParaRPr lang="en-IN" sz="2200" b="1" dirty="0">
              <a:solidFill>
                <a:srgbClr val="92D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06" name="AutoShape 2" descr="Image result for jqu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0"/>
            <a:ext cx="7772400" cy="914400"/>
          </a:xfrm>
        </p:spPr>
        <p:txBody>
          <a:bodyPr/>
          <a:lstStyle/>
          <a:p>
            <a:pPr lvl="0" algn="ctr"/>
            <a:r>
              <a:rPr lang="en-IN" b="1" dirty="0"/>
              <a:t>Advantages of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58204" cy="5499118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50000"/>
              </a:lnSpc>
            </a:pPr>
            <a:r>
              <a:rPr lang="en-IN" sz="2800" dirty="0">
                <a:latin typeface="Bookman Old Style" panose="02050604050505020204" pitchFamily="18" charset="0"/>
              </a:rPr>
              <a:t>Simple and easy to use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Bookman Old Style" panose="02050604050505020204" pitchFamily="18" charset="0"/>
              </a:rPr>
              <a:t>Compact and light weight library </a:t>
            </a:r>
          </a:p>
          <a:p>
            <a:pPr lvl="0">
              <a:lnSpc>
                <a:spcPct val="150000"/>
              </a:lnSpc>
            </a:pPr>
            <a:r>
              <a:rPr lang="en-IN" sz="2800" dirty="0">
                <a:latin typeface="Bookman Old Style" panose="02050604050505020204" pitchFamily="18" charset="0"/>
              </a:rPr>
              <a:t>Open source library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Bookman Old Style" panose="02050604050505020204" pitchFamily="18" charset="0"/>
              </a:rPr>
              <a:t>Separates JavaScript and HTML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Bookman Old Style" panose="02050604050505020204" pitchFamily="18" charset="0"/>
              </a:rPr>
              <a:t>Cross-browser compatibility</a:t>
            </a:r>
          </a:p>
          <a:p>
            <a:pPr lvl="0">
              <a:lnSpc>
                <a:spcPct val="150000"/>
              </a:lnSpc>
            </a:pPr>
            <a:r>
              <a:rPr lang="en-IN" sz="2800" dirty="0">
                <a:latin typeface="Bookman Old Style" panose="02050604050505020204" pitchFamily="18" charset="0"/>
              </a:rPr>
              <a:t>AJAX support</a:t>
            </a:r>
          </a:p>
          <a:p>
            <a:pPr lvl="0">
              <a:lnSpc>
                <a:spcPct val="150000"/>
              </a:lnSpc>
            </a:pPr>
            <a:r>
              <a:rPr lang="en-IN" sz="2800" dirty="0">
                <a:latin typeface="Bookman Old Style" panose="02050604050505020204" pitchFamily="18" charset="0"/>
              </a:rPr>
              <a:t>Event handling </a:t>
            </a:r>
          </a:p>
          <a:p>
            <a:pPr lvl="0">
              <a:lnSpc>
                <a:spcPct val="150000"/>
              </a:lnSpc>
            </a:pPr>
            <a:r>
              <a:rPr lang="en-IN" sz="2800" dirty="0">
                <a:latin typeface="Bookman Old Style" panose="02050604050505020204" pitchFamily="18" charset="0"/>
              </a:rPr>
              <a:t>Custom animations and effects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Bookman Old Style" panose="02050604050505020204" pitchFamily="18" charset="0"/>
              </a:rPr>
              <a:t>HTML/DOM manipulation</a:t>
            </a:r>
          </a:p>
          <a:p>
            <a:pPr lvl="0">
              <a:lnSpc>
                <a:spcPct val="150000"/>
              </a:lnSpc>
            </a:pPr>
            <a:r>
              <a:rPr lang="en-IN" sz="2800" dirty="0">
                <a:latin typeface="Bookman Old Style" panose="02050604050505020204" pitchFamily="18" charset="0"/>
              </a:rPr>
              <a:t>Extensibility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87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88640"/>
            <a:ext cx="8320438" cy="88135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pitchFamily="18" charset="0"/>
              </a:rPr>
              <a:t>Adding jQuery to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595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Bookman Old Style" panose="02050604050505020204" pitchFamily="18" charset="0"/>
              </a:rPr>
              <a:t>jQuery library is a </a:t>
            </a:r>
            <a:r>
              <a:rPr lang="en-IN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Single JavaScript file</a:t>
            </a:r>
            <a:r>
              <a:rPr lang="en-IN" sz="2200" dirty="0">
                <a:latin typeface="Bookman Old Style" panose="02050604050505020204" pitchFamily="18" charset="0"/>
              </a:rPr>
              <a:t>, we can </a:t>
            </a:r>
            <a:r>
              <a:rPr lang="en-IN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reference it </a:t>
            </a:r>
            <a:r>
              <a:rPr lang="en-IN" sz="2200" dirty="0">
                <a:latin typeface="Bookman Old Style" panose="02050604050505020204" pitchFamily="18" charset="0"/>
              </a:rPr>
              <a:t>with the HTML </a:t>
            </a:r>
            <a:r>
              <a:rPr lang="en-IN" sz="22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&lt;script&gt; tag </a:t>
            </a:r>
            <a:r>
              <a:rPr lang="en-IN" sz="2200" dirty="0">
                <a:latin typeface="Bookman Old Style" panose="02050604050505020204" pitchFamily="18" charset="0"/>
              </a:rPr>
              <a:t>– placed in the </a:t>
            </a:r>
            <a:r>
              <a:rPr lang="en-IN" sz="2200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&lt;head&gt; </a:t>
            </a:r>
            <a:r>
              <a:rPr lang="en-IN" sz="2200" dirty="0">
                <a:latin typeface="Bookman Old Style" panose="02050604050505020204" pitchFamily="18" charset="0"/>
              </a:rPr>
              <a:t>section of the HTML document</a:t>
            </a:r>
          </a:p>
          <a:p>
            <a:pPr marL="582613" indent="-514350" algn="just">
              <a:buFont typeface="+mj-lt"/>
              <a:buAutoNum type="arabicPeriod"/>
            </a:pPr>
            <a:r>
              <a:rPr lang="en-IN" sz="22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Download jQuery library from</a:t>
            </a:r>
          </a:p>
          <a:p>
            <a:pPr lvl="1" algn="just"/>
            <a:r>
              <a:rPr lang="en-IN" sz="2200" dirty="0">
                <a:latin typeface="Bookman Old Style" panose="02050604050505020204" pitchFamily="18" charset="0"/>
                <a:hlinkClick r:id="rId2"/>
              </a:rPr>
              <a:t>http://jquery.com/download</a:t>
            </a:r>
            <a:endParaRPr lang="en-IN" sz="2200" dirty="0">
              <a:latin typeface="Bookman Old Style" panose="02050604050505020204" pitchFamily="18" charset="0"/>
            </a:endParaRPr>
          </a:p>
          <a:p>
            <a:pPr lvl="1" algn="just"/>
            <a:r>
              <a:rPr lang="en-IN" sz="2200" dirty="0">
                <a:latin typeface="Bookman Old Style" panose="02050604050505020204" pitchFamily="18" charset="0"/>
              </a:rPr>
              <a:t>Save the downloaded file in the same directory as the pages where you wish to use it</a:t>
            </a:r>
          </a:p>
          <a:p>
            <a:pPr lvl="1" algn="just"/>
            <a:r>
              <a:rPr lang="en-IN" sz="2200" dirty="0">
                <a:latin typeface="Bookman Old Style" panose="02050604050505020204" pitchFamily="18" charset="0"/>
              </a:rPr>
              <a:t>Syntax to include downloaded </a:t>
            </a:r>
            <a:r>
              <a:rPr lang="en-IN" sz="2200" dirty="0" err="1">
                <a:latin typeface="Bookman Old Style" panose="02050604050505020204" pitchFamily="18" charset="0"/>
              </a:rPr>
              <a:t>jquery</a:t>
            </a:r>
            <a:r>
              <a:rPr lang="en-IN" sz="2200" dirty="0">
                <a:latin typeface="Bookman Old Style" panose="02050604050505020204" pitchFamily="18" charset="0"/>
              </a:rPr>
              <a:t> in a HTML page:</a:t>
            </a:r>
          </a:p>
          <a:p>
            <a:pPr lvl="1" algn="just">
              <a:buNone/>
            </a:pPr>
            <a:r>
              <a:rPr lang="en-IN" sz="2200" dirty="0">
                <a:latin typeface="Bookman Old Style" panose="02050604050505020204" pitchFamily="18" charset="0"/>
              </a:rPr>
              <a:t>&lt;html&gt;</a:t>
            </a:r>
          </a:p>
          <a:p>
            <a:pPr lvl="1" algn="just">
              <a:buNone/>
            </a:pPr>
            <a:r>
              <a:rPr lang="en-IN" sz="2200" dirty="0">
                <a:latin typeface="Bookman Old Style" panose="02050604050505020204" pitchFamily="18" charset="0"/>
              </a:rPr>
              <a:t>	&lt;head&gt;</a:t>
            </a:r>
          </a:p>
          <a:p>
            <a:pPr lvl="1" algn="just">
              <a:buNone/>
            </a:pPr>
            <a:r>
              <a:rPr lang="en-IN" sz="2200" dirty="0">
                <a:latin typeface="Bookman Old Style" panose="02050604050505020204" pitchFamily="18" charset="0"/>
              </a:rPr>
              <a:t>			&lt;script </a:t>
            </a:r>
            <a:r>
              <a:rPr lang="en-IN" sz="2200" dirty="0" err="1">
                <a:latin typeface="Bookman Old Style" panose="02050604050505020204" pitchFamily="18" charset="0"/>
              </a:rPr>
              <a:t>src</a:t>
            </a:r>
            <a:r>
              <a:rPr lang="en-IN" sz="2200" dirty="0">
                <a:latin typeface="Bookman Old Style" panose="02050604050505020204" pitchFamily="18" charset="0"/>
              </a:rPr>
              <a:t>="jquery-3.6.0.min.js"&gt; &lt;/script&gt;</a:t>
            </a:r>
          </a:p>
          <a:p>
            <a:pPr lvl="1" algn="just">
              <a:buNone/>
            </a:pPr>
            <a:r>
              <a:rPr lang="en-IN" sz="2200" dirty="0">
                <a:latin typeface="Bookman Old Style" panose="02050604050505020204" pitchFamily="18" charset="0"/>
              </a:rPr>
              <a:t>	&lt;/head&gt;</a:t>
            </a:r>
          </a:p>
          <a:p>
            <a:pPr lvl="1" algn="just">
              <a:buNone/>
            </a:pPr>
            <a:r>
              <a:rPr lang="en-IN" sz="2200" dirty="0">
                <a:latin typeface="Bookman Old Style" panose="02050604050505020204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240518"/>
          </a:xfrm>
        </p:spPr>
        <p:txBody>
          <a:bodyPr>
            <a:normAutofit fontScale="92500"/>
          </a:bodyPr>
          <a:lstStyle/>
          <a:p>
            <a:pPr marL="582613" indent="-514350" algn="just">
              <a:buFont typeface="+mj-lt"/>
              <a:buAutoNum type="arabicPeriod" startAt="2"/>
            </a:pPr>
            <a:r>
              <a:rPr lang="en-IN" sz="2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**</a:t>
            </a:r>
            <a:r>
              <a:rPr lang="en-IN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ookman Old Style" panose="02050604050505020204" pitchFamily="18" charset="0"/>
              </a:rPr>
              <a:t> Include jQuery from a CDN </a:t>
            </a:r>
            <a:r>
              <a:rPr lang="en-IN" sz="2200" b="1" dirty="0">
                <a:latin typeface="Bookman Old Style" panose="02050604050505020204" pitchFamily="18" charset="0"/>
              </a:rPr>
              <a:t>(</a:t>
            </a:r>
            <a:r>
              <a:rPr lang="en-IN" sz="2200" b="1" dirty="0">
                <a:solidFill>
                  <a:schemeClr val="tx2">
                    <a:lumMod val="90000"/>
                  </a:schemeClr>
                </a:solidFill>
                <a:latin typeface="Bookman Old Style" panose="02050604050505020204" pitchFamily="18" charset="0"/>
              </a:rPr>
              <a:t>Content Delivery Network</a:t>
            </a:r>
            <a:r>
              <a:rPr lang="en-IN" sz="2200" b="1" dirty="0">
                <a:latin typeface="Bookman Old Style" panose="02050604050505020204" pitchFamily="18" charset="0"/>
              </a:rPr>
              <a:t>):</a:t>
            </a:r>
          </a:p>
          <a:p>
            <a:pPr marL="957517" lvl="1" indent="-514350"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en-IN" sz="2200" b="1" dirty="0">
                <a:latin typeface="Bookman Old Style" panose="02050604050505020204" pitchFamily="18" charset="0"/>
              </a:rPr>
              <a:t>jQuery library can be included in your HTML page directly from Content Delivery Network (CDN), like Google.</a:t>
            </a:r>
          </a:p>
          <a:p>
            <a:pPr marL="957517" lvl="1" indent="-514350" algn="just">
              <a:spcBef>
                <a:spcPts val="1200"/>
              </a:spcBef>
              <a:buFont typeface="Courier New" pitchFamily="49" charset="0"/>
              <a:buChar char="o"/>
            </a:pPr>
            <a:r>
              <a:rPr lang="en-IN" sz="2200" b="1" dirty="0">
                <a:latin typeface="Bookman Old Style" panose="02050604050505020204" pitchFamily="18" charset="0"/>
              </a:rPr>
              <a:t>Google provided online version of the jQuery library which results in faster loading of pages.</a:t>
            </a:r>
          </a:p>
          <a:p>
            <a:pPr marL="1517015" lvl="4" indent="-3429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>
                <a:latin typeface="Bookman Old Style" panose="02050604050505020204" pitchFamily="18" charset="0"/>
              </a:rPr>
              <a:t>Google	</a:t>
            </a:r>
          </a:p>
          <a:p>
            <a:pPr marL="1517015" lvl="4" indent="-3429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>
                <a:latin typeface="Bookman Old Style" panose="02050604050505020204" pitchFamily="18" charset="0"/>
              </a:rPr>
              <a:t>IBM</a:t>
            </a:r>
          </a:p>
          <a:p>
            <a:pPr marL="1517015" lvl="4" indent="-3429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>
                <a:latin typeface="Bookman Old Style" panose="02050604050505020204" pitchFamily="18" charset="0"/>
              </a:rPr>
              <a:t>Microsoft</a:t>
            </a:r>
          </a:p>
          <a:p>
            <a:pPr marL="1517015" lvl="4" indent="-3429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000" dirty="0" err="1">
                <a:latin typeface="Bookman Old Style" panose="02050604050505020204" pitchFamily="18" charset="0"/>
              </a:rPr>
              <a:t>NetFlix</a:t>
            </a:r>
            <a:endParaRPr lang="en-IN" sz="2000" dirty="0">
              <a:latin typeface="Bookman Old Style" panose="02050604050505020204" pitchFamily="18" charset="0"/>
            </a:endParaRPr>
          </a:p>
          <a:p>
            <a:pPr marL="364871" indent="-3429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Bookman Old Style" panose="02050604050505020204" pitchFamily="18" charset="0"/>
              </a:rPr>
              <a:t>Syntax to include </a:t>
            </a:r>
            <a:r>
              <a:rPr lang="en-IN" sz="2600" dirty="0" err="1">
                <a:latin typeface="Bookman Old Style" panose="02050604050505020204" pitchFamily="18" charset="0"/>
              </a:rPr>
              <a:t>jquery</a:t>
            </a:r>
            <a:r>
              <a:rPr lang="en-IN" sz="2600" dirty="0">
                <a:latin typeface="Bookman Old Style" panose="02050604050505020204" pitchFamily="18" charset="0"/>
              </a:rPr>
              <a:t> online using Google CDN in a HTML page:</a:t>
            </a:r>
          </a:p>
          <a:p>
            <a:pPr marL="364871" indent="-342900" algn="just">
              <a:spcBef>
                <a:spcPts val="0"/>
              </a:spcBef>
              <a:buNone/>
            </a:pPr>
            <a:r>
              <a:rPr lang="en-IN" sz="2200" dirty="0">
                <a:latin typeface="Bookman Old Style" panose="02050604050505020204" pitchFamily="18" charset="0"/>
              </a:rPr>
              <a:t>&lt;html&gt;</a:t>
            </a:r>
          </a:p>
          <a:p>
            <a:pPr marL="364871" indent="-342900" algn="just">
              <a:spcBef>
                <a:spcPts val="0"/>
              </a:spcBef>
              <a:buNone/>
            </a:pPr>
            <a:r>
              <a:rPr lang="en-IN" sz="2200" dirty="0">
                <a:latin typeface="Bookman Old Style" panose="02050604050505020204" pitchFamily="18" charset="0"/>
              </a:rPr>
              <a:t>&lt;head&gt;</a:t>
            </a:r>
          </a:p>
          <a:p>
            <a:pPr marL="364871" indent="-342900" algn="just">
              <a:spcBef>
                <a:spcPts val="0"/>
              </a:spcBef>
              <a:buNone/>
            </a:pPr>
            <a:r>
              <a:rPr lang="en-IN" sz="2200" dirty="0">
                <a:latin typeface="Bookman Old Style" panose="02050604050505020204" pitchFamily="18" charset="0"/>
              </a:rPr>
              <a:t>&lt;script </a:t>
            </a:r>
          </a:p>
          <a:p>
            <a:pPr marL="364871" indent="-342900" algn="just">
              <a:spcBef>
                <a:spcPts val="0"/>
              </a:spcBef>
              <a:buNone/>
            </a:pPr>
            <a:r>
              <a:rPr lang="en-IN" sz="2200" dirty="0">
                <a:latin typeface="Bookman Old Style" panose="02050604050505020204" pitchFamily="18" charset="0"/>
              </a:rPr>
              <a:t>  </a:t>
            </a:r>
            <a:r>
              <a:rPr lang="en-IN" sz="2200" dirty="0" err="1">
                <a:latin typeface="Bookman Old Style" panose="02050604050505020204" pitchFamily="18" charset="0"/>
              </a:rPr>
              <a:t>src</a:t>
            </a:r>
            <a:r>
              <a:rPr lang="en-IN" sz="2200" dirty="0">
                <a:latin typeface="Bookman Old Style" panose="02050604050505020204" pitchFamily="18" charset="0"/>
              </a:rPr>
              <a:t>=</a:t>
            </a:r>
            <a:r>
              <a:rPr lang="en-IN" sz="1900" dirty="0">
                <a:latin typeface="Bookman Old Style" panose="02050604050505020204" pitchFamily="18" charset="0"/>
              </a:rPr>
              <a:t>"</a:t>
            </a:r>
            <a:r>
              <a:rPr lang="en-IN" sz="19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https://ajax.googleapis.com/ajax/libs/jquery/3.6.0/jquery.min.js</a:t>
            </a:r>
            <a:r>
              <a:rPr lang="en-IN" sz="1900" dirty="0">
                <a:latin typeface="Bookman Old Style" panose="02050604050505020204" pitchFamily="18" charset="0"/>
              </a:rPr>
              <a:t>"</a:t>
            </a:r>
            <a:r>
              <a:rPr lang="en-IN" sz="2200" dirty="0">
                <a:latin typeface="Bookman Old Style" panose="02050604050505020204" pitchFamily="18" charset="0"/>
              </a:rPr>
              <a:t>&gt;</a:t>
            </a:r>
          </a:p>
          <a:p>
            <a:pPr marL="364871" indent="-342900" algn="just">
              <a:spcBef>
                <a:spcPts val="0"/>
              </a:spcBef>
              <a:buNone/>
            </a:pPr>
            <a:r>
              <a:rPr lang="en-IN" sz="2200" dirty="0">
                <a:latin typeface="Bookman Old Style" panose="02050604050505020204" pitchFamily="18" charset="0"/>
              </a:rPr>
              <a:t>&lt;/script&gt;</a:t>
            </a:r>
          </a:p>
          <a:p>
            <a:pPr marL="364871" indent="-342900" algn="just">
              <a:spcBef>
                <a:spcPts val="0"/>
              </a:spcBef>
              <a:buNone/>
            </a:pPr>
            <a:r>
              <a:rPr lang="en-IN" sz="2200" dirty="0">
                <a:latin typeface="Bookman Old Style" panose="02050604050505020204" pitchFamily="18" charset="0"/>
              </a:rPr>
              <a:t>&lt;/head&gt;</a:t>
            </a:r>
          </a:p>
          <a:p>
            <a:pPr marL="364871" indent="-342900" algn="just">
              <a:spcBef>
                <a:spcPts val="0"/>
              </a:spcBef>
              <a:buNone/>
            </a:pPr>
            <a:r>
              <a:rPr lang="en-IN" sz="2200" dirty="0">
                <a:latin typeface="Bookman Old Style" panose="02050604050505020204" pitchFamily="18" charset="0"/>
              </a:rPr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1242"/>
          </a:xfrm>
        </p:spPr>
        <p:txBody>
          <a:bodyPr/>
          <a:lstStyle/>
          <a:p>
            <a:pPr algn="ctr"/>
            <a:r>
              <a:rPr lang="en-IN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ookman Old Style" panose="02050604050505020204" pitchFamily="18" charset="0"/>
              </a:rPr>
              <a:t>jQuery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97510"/>
          </a:xfrm>
        </p:spPr>
        <p:txBody>
          <a:bodyPr>
            <a:normAutofit/>
          </a:bodyPr>
          <a:lstStyle/>
          <a:p>
            <a:pPr marL="578358" indent="-514350" algn="just">
              <a:buFont typeface="Wingdings" pitchFamily="2" charset="2"/>
              <a:buChar char="§"/>
            </a:pPr>
            <a:r>
              <a:rPr lang="en-IN" sz="2400" dirty="0">
                <a:latin typeface="Bookman Old Style" pitchFamily="18" charset="0"/>
              </a:rPr>
              <a:t>The jQuery syntax is used for </a:t>
            </a:r>
            <a:r>
              <a:rPr lang="en-IN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ookman Old Style" pitchFamily="18" charset="0"/>
              </a:rPr>
              <a:t>selecting HTML elements </a:t>
            </a:r>
            <a:r>
              <a:rPr lang="en-IN" sz="2400" dirty="0">
                <a:latin typeface="Bookman Old Style" pitchFamily="18" charset="0"/>
              </a:rPr>
              <a:t>and performing some action on the element(s).</a:t>
            </a:r>
          </a:p>
          <a:p>
            <a:pPr marL="578358" indent="-514350" algn="just">
              <a:buFont typeface="Wingdings" pitchFamily="2" charset="2"/>
              <a:buChar char="§"/>
            </a:pPr>
            <a:r>
              <a:rPr lang="en-IN" sz="2400" dirty="0">
                <a:latin typeface="Bookman Old Style" pitchFamily="18" charset="0"/>
              </a:rPr>
              <a:t> ̇Basic syntax is:</a:t>
            </a:r>
          </a:p>
          <a:p>
            <a:pPr marL="1236663" lvl="2" indent="23813" algn="just">
              <a:buNone/>
            </a:pPr>
            <a:r>
              <a:rPr lang="en-IN" sz="1800" dirty="0">
                <a:latin typeface="Bookman Old Style" pitchFamily="18" charset="0"/>
              </a:rPr>
              <a:t>1. $(selector).action()</a:t>
            </a:r>
          </a:p>
          <a:p>
            <a:pPr marL="1236663" lvl="2" indent="23813" algn="just">
              <a:buNone/>
            </a:pPr>
            <a:r>
              <a:rPr lang="en-IN" sz="1800" dirty="0">
                <a:latin typeface="Bookman Old Style" pitchFamily="18" charset="0"/>
              </a:rPr>
              <a:t>2. $(selector).action(function()</a:t>
            </a:r>
          </a:p>
          <a:p>
            <a:pPr marL="1236663" lvl="2" indent="23813" algn="just">
              <a:buNone/>
            </a:pPr>
            <a:r>
              <a:rPr lang="en-IN" sz="1800" dirty="0">
                <a:latin typeface="Bookman Old Style" pitchFamily="18" charset="0"/>
              </a:rPr>
              <a:t>    { </a:t>
            </a:r>
          </a:p>
          <a:p>
            <a:pPr marL="1236663" lvl="2" indent="23813" algn="just">
              <a:buNone/>
            </a:pPr>
            <a:r>
              <a:rPr lang="en-IN" sz="1800" dirty="0">
                <a:latin typeface="Bookman Old Style" pitchFamily="18" charset="0"/>
              </a:rPr>
              <a:t>            //statements                        </a:t>
            </a:r>
          </a:p>
          <a:p>
            <a:pPr marL="1236663" lvl="2" indent="23813" algn="just">
              <a:buNone/>
            </a:pPr>
            <a:r>
              <a:rPr lang="en-IN" sz="1800" dirty="0">
                <a:latin typeface="Bookman Old Style" pitchFamily="18" charset="0"/>
              </a:rPr>
              <a:t>    });</a:t>
            </a:r>
          </a:p>
          <a:p>
            <a:pPr marL="578358" indent="-514350" algn="just">
              <a:buFont typeface="Wingdings" pitchFamily="2" charset="2"/>
              <a:buChar char="§"/>
            </a:pPr>
            <a:r>
              <a:rPr lang="en-IN" sz="2000" dirty="0">
                <a:latin typeface="Bookman Old Style" pitchFamily="18" charset="0"/>
              </a:rPr>
              <a:t>A </a:t>
            </a:r>
            <a:r>
              <a:rPr lang="en-IN" sz="2000" b="1" dirty="0">
                <a:solidFill>
                  <a:schemeClr val="accent1"/>
                </a:solidFill>
                <a:latin typeface="Bookman Old Style" pitchFamily="18" charset="0"/>
              </a:rPr>
              <a:t>$</a:t>
            </a:r>
            <a:r>
              <a:rPr lang="en-IN" sz="2000" dirty="0">
                <a:latin typeface="Bookman Old Style" pitchFamily="18" charset="0"/>
              </a:rPr>
              <a:t> sign to </a:t>
            </a:r>
            <a:r>
              <a:rPr lang="en-IN" sz="2000" b="1" dirty="0">
                <a:solidFill>
                  <a:schemeClr val="accent1"/>
                </a:solidFill>
                <a:latin typeface="Bookman Old Style" pitchFamily="18" charset="0"/>
              </a:rPr>
              <a:t>define/access jQuery</a:t>
            </a:r>
          </a:p>
          <a:p>
            <a:pPr marL="578358" indent="-514350" algn="just">
              <a:buFont typeface="Wingdings" pitchFamily="2" charset="2"/>
              <a:buChar char="§"/>
            </a:pPr>
            <a:r>
              <a:rPr lang="en-IN" sz="2000" dirty="0">
                <a:latin typeface="Bookman Old Style" pitchFamily="18" charset="0"/>
              </a:rPr>
              <a:t>A </a:t>
            </a:r>
            <a:r>
              <a:rPr lang="en-IN" sz="2000" b="1" dirty="0">
                <a:solidFill>
                  <a:schemeClr val="accent3"/>
                </a:solidFill>
                <a:latin typeface="Bookman Old Style" pitchFamily="18" charset="0"/>
              </a:rPr>
              <a:t>(selector) </a:t>
            </a:r>
            <a:r>
              <a:rPr lang="en-IN" sz="2000" dirty="0">
                <a:latin typeface="Bookman Old Style" pitchFamily="18" charset="0"/>
              </a:rPr>
              <a:t>to "query (or find)" HTML elements</a:t>
            </a:r>
          </a:p>
          <a:p>
            <a:pPr marL="578358" indent="-514350" algn="just">
              <a:buFont typeface="Wingdings" pitchFamily="2" charset="2"/>
              <a:buChar char="§"/>
            </a:pPr>
            <a:r>
              <a:rPr lang="en-IN" sz="2000" dirty="0">
                <a:latin typeface="Bookman Old Style" pitchFamily="18" charset="0"/>
              </a:rPr>
              <a:t>A jQuery </a:t>
            </a:r>
            <a:r>
              <a:rPr lang="en-IN" sz="2000" b="1" dirty="0">
                <a:solidFill>
                  <a:srgbClr val="00F0F6"/>
                </a:solidFill>
                <a:latin typeface="Bookman Old Style" pitchFamily="18" charset="0"/>
              </a:rPr>
              <a:t>action() </a:t>
            </a:r>
            <a:r>
              <a:rPr lang="en-IN" sz="2000" dirty="0">
                <a:latin typeface="Bookman Old Style" pitchFamily="18" charset="0"/>
              </a:rPr>
              <a:t>to be performed on the element(s)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5863"/>
            <a:ext cx="8115328" cy="998559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IN" b="1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ookman Old Style" panose="02050604050505020204" pitchFamily="18" charset="0"/>
              </a:rPr>
              <a:t>jQuery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85860"/>
            <a:ext cx="8115328" cy="5070490"/>
          </a:xfrm>
        </p:spPr>
        <p:txBody>
          <a:bodyPr/>
          <a:lstStyle/>
          <a:p>
            <a:pPr algn="ctr">
              <a:buNone/>
            </a:pPr>
            <a:r>
              <a:rPr lang="en-IN" dirty="0">
                <a:latin typeface="Bookman Old Style" panose="02050604050505020204" pitchFamily="18" charset="0"/>
              </a:rPr>
              <a:t>$(selector).action()</a:t>
            </a:r>
          </a:p>
          <a:p>
            <a:pPr algn="ctr">
              <a:buNone/>
            </a:pPr>
            <a:endParaRPr lang="en-IN" dirty="0">
              <a:latin typeface="Bookman Old Style" panose="02050604050505020204" pitchFamily="18" charset="0"/>
            </a:endParaRPr>
          </a:p>
          <a:p>
            <a:pPr algn="ctr">
              <a:buNone/>
            </a:pPr>
            <a:endParaRPr lang="en-IN" dirty="0">
              <a:latin typeface="Bookman Old Style" panose="02050604050505020204" pitchFamily="18" charset="0"/>
            </a:endParaRPr>
          </a:p>
          <a:p>
            <a:pPr algn="ctr">
              <a:buNone/>
            </a:pPr>
            <a:endParaRPr lang="en-IN" dirty="0">
              <a:latin typeface="Bookman Old Style" panose="02050604050505020204" pitchFamily="18" charset="0"/>
            </a:endParaRPr>
          </a:p>
          <a:p>
            <a:pPr algn="ctr">
              <a:buNone/>
            </a:pP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Examples:</a:t>
            </a:r>
          </a:p>
          <a:p>
            <a:pPr marL="953262" lvl="1" indent="-514350">
              <a:buFont typeface="+mj-lt"/>
              <a:buAutoNum type="arabicPeriod"/>
            </a:pPr>
            <a:r>
              <a:rPr lang="en-IN" sz="2400" dirty="0">
                <a:latin typeface="Bookman Old Style" panose="02050604050505020204" pitchFamily="18" charset="0"/>
              </a:rPr>
              <a:t>$("p").hide() - hides all &lt;p&gt; elements.</a:t>
            </a:r>
          </a:p>
          <a:p>
            <a:pPr marL="953262" lvl="1" indent="-514350">
              <a:buFont typeface="+mj-lt"/>
              <a:buAutoNum type="arabicPeriod"/>
            </a:pPr>
            <a:r>
              <a:rPr lang="en-IN" sz="2400" dirty="0">
                <a:latin typeface="Bookman Old Style" panose="02050604050505020204" pitchFamily="18" charset="0"/>
              </a:rPr>
              <a:t>$(this).hide() - hides the current element.</a:t>
            </a:r>
          </a:p>
          <a:p>
            <a:pPr marL="1335024" lvl="2" indent="-514350">
              <a:buFont typeface="+mj-lt"/>
              <a:buAutoNum type="arabicPeriod"/>
            </a:pPr>
            <a:endParaRPr lang="en-IN" sz="2000" dirty="0">
              <a:solidFill>
                <a:schemeClr val="bg2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2000232" y="1714488"/>
            <a:ext cx="1000132" cy="785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821901" y="2035959"/>
            <a:ext cx="857256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57818" y="1714488"/>
            <a:ext cx="1285884" cy="857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2910" y="2571744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ookman Old Style" panose="02050604050505020204" pitchFamily="18" charset="0"/>
              </a:rPr>
              <a:t>Define/Access jQuery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7554" y="2643182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Bookman Old Style" panose="02050604050505020204" pitchFamily="18" charset="0"/>
              </a:rPr>
              <a:t>to find/query HTML elements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7918" y="2643182"/>
            <a:ext cx="2786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Bookman Old Style" panose="02050604050505020204" pitchFamily="18" charset="0"/>
              </a:rPr>
              <a:t>action() to be performed on the elements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C9E5907841141BECD5E8FE421E4C8" ma:contentTypeVersion="9" ma:contentTypeDescription="Create a new document." ma:contentTypeScope="" ma:versionID="618dac05e809bdd92077706e7cc14ff0">
  <xsd:schema xmlns:xsd="http://www.w3.org/2001/XMLSchema" xmlns:xs="http://www.w3.org/2001/XMLSchema" xmlns:p="http://schemas.microsoft.com/office/2006/metadata/properties" xmlns:ns2="9eca83aa-6a20-4fbb-93d7-55ef87d48f64" xmlns:ns3="4464f367-3b67-4842-9e3a-5ce8c498a788" targetNamespace="http://schemas.microsoft.com/office/2006/metadata/properties" ma:root="true" ma:fieldsID="9c25fc19de54449a373ebf0d6b6c210d" ns2:_="" ns3:_="">
    <xsd:import namespace="9eca83aa-6a20-4fbb-93d7-55ef87d48f64"/>
    <xsd:import namespace="4464f367-3b67-4842-9e3a-5ce8c498a7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ca83aa-6a20-4fbb-93d7-55ef87d48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cc06807-727c-453f-9321-02e8654717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4f367-3b67-4842-9e3a-5ce8c498a78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ad54cea-ec22-476b-8f66-53ee66800649}" ma:internalName="TaxCatchAll" ma:showField="CatchAllData" ma:web="4464f367-3b67-4842-9e3a-5ce8c498a7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464f367-3b67-4842-9e3a-5ce8c498a788" xsi:nil="true"/>
    <lcf76f155ced4ddcb4097134ff3c332f xmlns="9eca83aa-6a20-4fbb-93d7-55ef87d48f6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184D3B5-6EC4-44AE-935C-E1E68FBEBC39}"/>
</file>

<file path=customXml/itemProps2.xml><?xml version="1.0" encoding="utf-8"?>
<ds:datastoreItem xmlns:ds="http://schemas.openxmlformats.org/officeDocument/2006/customXml" ds:itemID="{F98BFEEF-21FC-4684-B25C-70705DC2C861}"/>
</file>

<file path=customXml/itemProps3.xml><?xml version="1.0" encoding="utf-8"?>
<ds:datastoreItem xmlns:ds="http://schemas.openxmlformats.org/officeDocument/2006/customXml" ds:itemID="{6E3B8090-E0F6-46EF-8F22-541FF510303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2206</Words>
  <Application>Microsoft Office PowerPoint</Application>
  <PresentationFormat>On-screen Show (4:3)</PresentationFormat>
  <Paragraphs>332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Bookman Old Style</vt:lpstr>
      <vt:lpstr>Calibri</vt:lpstr>
      <vt:lpstr>Century Gothic</vt:lpstr>
      <vt:lpstr>Courier New</vt:lpstr>
      <vt:lpstr>Google Sans</vt:lpstr>
      <vt:lpstr>Verdana</vt:lpstr>
      <vt:lpstr>Wingdings</vt:lpstr>
      <vt:lpstr>Wingdings 2</vt:lpstr>
      <vt:lpstr>Verve</vt:lpstr>
      <vt:lpstr>PowerPoint Presentation</vt:lpstr>
      <vt:lpstr>Prerequisites</vt:lpstr>
      <vt:lpstr>PowerPoint Presentation</vt:lpstr>
      <vt:lpstr>jQuery</vt:lpstr>
      <vt:lpstr>Advantages of jQuery</vt:lpstr>
      <vt:lpstr>Adding jQuery to Web Pages</vt:lpstr>
      <vt:lpstr>PowerPoint Presentation</vt:lpstr>
      <vt:lpstr>jQuery Syntax</vt:lpstr>
      <vt:lpstr>jQuery Syntax</vt:lpstr>
      <vt:lpstr>The document ready event </vt:lpstr>
      <vt:lpstr>PowerPoint Presentation</vt:lpstr>
      <vt:lpstr>jQuery Selectors</vt:lpstr>
      <vt:lpstr>PowerPoint Presentation</vt:lpstr>
      <vt:lpstr>PowerPoint Presentation</vt:lpstr>
      <vt:lpstr>jQuery Effects  </vt:lpstr>
      <vt:lpstr>Jquery Effects</vt:lpstr>
      <vt:lpstr>PowerPoint Presentation</vt:lpstr>
      <vt:lpstr>PowerPoint Presentation</vt:lpstr>
      <vt:lpstr> Fading Effects</vt:lpstr>
      <vt:lpstr>PowerPoint Presentation</vt:lpstr>
      <vt:lpstr>Sliding Effects</vt:lpstr>
      <vt:lpstr>PowerPoint Presentation</vt:lpstr>
      <vt:lpstr> Other Effect : Animate</vt:lpstr>
      <vt:lpstr>Other Effect : stop()</vt:lpstr>
      <vt:lpstr>Other Effect :  Callback Functions </vt:lpstr>
      <vt:lpstr> jQuery Events </vt:lpstr>
      <vt:lpstr>PowerPoint Presentation</vt:lpstr>
      <vt:lpstr>PowerPoint Presentation</vt:lpstr>
      <vt:lpstr>PowerPoint Presentation</vt:lpstr>
      <vt:lpstr>PowerPoint Presentation</vt:lpstr>
      <vt:lpstr>Prerequisites to run jQuery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gec-cse-exam</dc:creator>
  <cp:lastModifiedBy>T. Nagamani</cp:lastModifiedBy>
  <cp:revision>172</cp:revision>
  <dcterms:created xsi:type="dcterms:W3CDTF">2019-12-02T06:25:39Z</dcterms:created>
  <dcterms:modified xsi:type="dcterms:W3CDTF">2023-10-13T01:06:54Z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0x01010009CC9E5907841141BECD5E8FE421E4C8</vt:lpwstr>
  </property>
</Properties>
</file>