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entury Gothic Paneuropean Bold" charset="1" panose="020B0702020202020204"/>
      <p:regular r:id="rId16"/>
    </p:embeddedFont>
    <p:embeddedFont>
      <p:font typeface="Century Gothic Paneuropean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594032">
            <a:off x="3138271" y="8960147"/>
            <a:ext cx="2638145" cy="2378445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5E269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432199">
            <a:off x="-1414105" y="7877302"/>
            <a:ext cx="6407496" cy="6407496"/>
          </a:xfrm>
          <a:custGeom>
            <a:avLst/>
            <a:gdLst/>
            <a:ahLst/>
            <a:cxnLst/>
            <a:rect r="r" b="b" t="t" l="l"/>
            <a:pathLst>
              <a:path h="6407496" w="6407496">
                <a:moveTo>
                  <a:pt x="0" y="0"/>
                </a:moveTo>
                <a:lnTo>
                  <a:pt x="6407497" y="0"/>
                </a:lnTo>
                <a:lnTo>
                  <a:pt x="6407497" y="6407496"/>
                </a:lnTo>
                <a:lnTo>
                  <a:pt x="0" y="640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65000"/>
                    </a:srgbClr>
                  </a:gs>
                  <a:gs pos="100000">
                    <a:srgbClr val="4A494A">
                      <a:alpha val="65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037046">
            <a:off x="9074830" y="4981998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9"/>
                </a:lnTo>
                <a:lnTo>
                  <a:pt x="0" y="355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89644" y="2931559"/>
            <a:ext cx="15271739" cy="441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3"/>
              </a:lnSpc>
            </a:pPr>
            <a:r>
              <a:rPr lang="en-US" b="true" sz="9694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WEATHER DATA INSIGHTS: AN EXPLORATORY 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6594032">
            <a:off x="3138271" y="9672462"/>
            <a:ext cx="2638145" cy="2378445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5E269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432199">
            <a:off x="-1414105" y="8589616"/>
            <a:ext cx="6407496" cy="6407496"/>
          </a:xfrm>
          <a:custGeom>
            <a:avLst/>
            <a:gdLst/>
            <a:ahLst/>
            <a:cxnLst/>
            <a:rect r="r" b="b" t="t" l="l"/>
            <a:pathLst>
              <a:path h="6407496" w="6407496">
                <a:moveTo>
                  <a:pt x="0" y="0"/>
                </a:moveTo>
                <a:lnTo>
                  <a:pt x="6407497" y="0"/>
                </a:lnTo>
                <a:lnTo>
                  <a:pt x="6407497" y="6407496"/>
                </a:lnTo>
                <a:lnTo>
                  <a:pt x="0" y="640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037046">
            <a:off x="10467212" y="3948914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9"/>
                </a:lnTo>
                <a:lnTo>
                  <a:pt x="0" y="35525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435302" y="3091897"/>
            <a:ext cx="11417396" cy="470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50"/>
              </a:lnSpc>
            </a:pPr>
            <a:r>
              <a:rPr lang="en-US" b="true" sz="15458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</a:t>
            </a:r>
          </a:p>
          <a:p>
            <a:pPr algn="ctr">
              <a:lnSpc>
                <a:spcPts val="18550"/>
              </a:lnSpc>
            </a:pPr>
            <a:r>
              <a:rPr lang="en-US" b="true" sz="15458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YOU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2347034" y="-3973192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2605493" y="597610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6"/>
                </a:lnTo>
                <a:lnTo>
                  <a:pt x="0" y="938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6594032">
            <a:off x="2622462" y="9372186"/>
            <a:ext cx="2638145" cy="2378445"/>
            <a:chOff x="0" y="0"/>
            <a:chExt cx="812800" cy="7327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5E269"/>
              </a:solidFill>
              <a:prstDash val="sysDot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9432199">
            <a:off x="-1929913" y="8289340"/>
            <a:ext cx="6407496" cy="6407496"/>
          </a:xfrm>
          <a:custGeom>
            <a:avLst/>
            <a:gdLst/>
            <a:ahLst/>
            <a:cxnLst/>
            <a:rect r="r" b="b" t="t" l="l"/>
            <a:pathLst>
              <a:path h="6407496" w="6407496">
                <a:moveTo>
                  <a:pt x="0" y="0"/>
                </a:moveTo>
                <a:lnTo>
                  <a:pt x="6407496" y="0"/>
                </a:lnTo>
                <a:lnTo>
                  <a:pt x="6407496" y="6407497"/>
                </a:lnTo>
                <a:lnTo>
                  <a:pt x="0" y="6407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3037046">
            <a:off x="10318140" y="5854236"/>
            <a:ext cx="2834121" cy="2834121"/>
          </a:xfrm>
          <a:custGeom>
            <a:avLst/>
            <a:gdLst/>
            <a:ahLst/>
            <a:cxnLst/>
            <a:rect r="r" b="b" t="t" l="l"/>
            <a:pathLst>
              <a:path h="2834121" w="2834121">
                <a:moveTo>
                  <a:pt x="0" y="0"/>
                </a:moveTo>
                <a:lnTo>
                  <a:pt x="2834121" y="0"/>
                </a:lnTo>
                <a:lnTo>
                  <a:pt x="2834121" y="2834122"/>
                </a:lnTo>
                <a:lnTo>
                  <a:pt x="0" y="28341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1038225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3291803"/>
            <a:ext cx="10483018" cy="4343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primary objective of this project is to perform a comprehensive Exploratory Data Analysis (EDA) on a historical weather dataset collected over a 10-year period. This dataset contains detailed meteorological information such as temperature, humidity, pressure, wind speed, visibility, and weather conditions recorded hourly.</a:t>
            </a:r>
          </a:p>
        </p:txBody>
      </p:sp>
      <p:pic>
        <p:nvPicPr>
          <p:cNvPr name="Picture 30" id="3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38790" y="2798042"/>
            <a:ext cx="5701423" cy="4690915"/>
          </a:xfrm>
          <a:prstGeom prst="rect">
            <a:avLst/>
          </a:prstGeom>
        </p:spPr>
      </p:pic>
      <p:sp>
        <p:nvSpPr>
          <p:cNvPr name="TextBox 31" id="31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7367701" y="-17762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  <p:grpSp>
        <p:nvGrpSpPr>
          <p:cNvPr name="Group 25" id="25"/>
          <p:cNvGrpSpPr/>
          <p:nvPr/>
        </p:nvGrpSpPr>
        <p:grpSpPr>
          <a:xfrm rot="6594032">
            <a:off x="2622462" y="9372186"/>
            <a:ext cx="2638145" cy="2378445"/>
            <a:chOff x="0" y="0"/>
            <a:chExt cx="812800" cy="73278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5E269"/>
              </a:solidFill>
              <a:prstDash val="sysDot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9432199">
            <a:off x="-2314263" y="9002762"/>
            <a:ext cx="6407496" cy="6407496"/>
          </a:xfrm>
          <a:custGeom>
            <a:avLst/>
            <a:gdLst/>
            <a:ahLst/>
            <a:cxnLst/>
            <a:rect r="r" b="b" t="t" l="l"/>
            <a:pathLst>
              <a:path h="6407496" w="6407496">
                <a:moveTo>
                  <a:pt x="0" y="0"/>
                </a:moveTo>
                <a:lnTo>
                  <a:pt x="6407496" y="0"/>
                </a:lnTo>
                <a:lnTo>
                  <a:pt x="6407496" y="6407496"/>
                </a:lnTo>
                <a:lnTo>
                  <a:pt x="0" y="6407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1670692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Aims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4334827"/>
            <a:ext cx="1345630" cy="117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374330" y="4253864"/>
            <a:ext cx="5803537" cy="122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Identify key patterns and trends in temperature, humidity, and other atmospheric variables over time.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6182677"/>
            <a:ext cx="1345630" cy="117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74330" y="6101714"/>
            <a:ext cx="5939190" cy="163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699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Generate actionable insights that could assist in weather forecasting, environmental research, or urban planning.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44000" y="4312181"/>
            <a:ext cx="1345630" cy="117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489630" y="4231218"/>
            <a:ext cx="6291668" cy="163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699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Explore the relationships between different weather attributes (e.g., how temperature varies with humidity or time of day).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144000" y="6160031"/>
            <a:ext cx="1345630" cy="1171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39"/>
              </a:lnSpc>
            </a:pPr>
            <a:r>
              <a:rPr lang="en-US" sz="76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489630" y="6079068"/>
            <a:ext cx="6291668" cy="1638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699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Enhance understanding of EDA techniques, making the project a valuable exercise in practical data science using Python.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7367701" y="-17762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6594032">
            <a:off x="2622462" y="9372186"/>
            <a:ext cx="2638145" cy="2378445"/>
            <a:chOff x="0" y="0"/>
            <a:chExt cx="812800" cy="73278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D5E269"/>
              </a:solidFill>
              <a:prstDash val="sysDot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9432199">
            <a:off x="-1929913" y="8289340"/>
            <a:ext cx="6407496" cy="6407496"/>
          </a:xfrm>
          <a:custGeom>
            <a:avLst/>
            <a:gdLst/>
            <a:ahLst/>
            <a:cxnLst/>
            <a:rect r="r" b="b" t="t" l="l"/>
            <a:pathLst>
              <a:path h="6407496" w="6407496">
                <a:moveTo>
                  <a:pt x="0" y="0"/>
                </a:moveTo>
                <a:lnTo>
                  <a:pt x="6407496" y="0"/>
                </a:lnTo>
                <a:lnTo>
                  <a:pt x="6407496" y="6407497"/>
                </a:lnTo>
                <a:lnTo>
                  <a:pt x="0" y="6407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8700" y="1670692"/>
            <a:ext cx="11128377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Summary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60762" y="3638594"/>
            <a:ext cx="14585683" cy="588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3"/>
              </a:lnSpc>
            </a:pPr>
            <a:r>
              <a:rPr lang="en-US" sz="3363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Source: </a:t>
            </a: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Kaggle (Weather History Dataset)</a:t>
            </a:r>
          </a:p>
          <a:p>
            <a:pPr algn="just">
              <a:lnSpc>
                <a:spcPts val="5213"/>
              </a:lnSpc>
            </a:pPr>
            <a:r>
              <a:rPr lang="en-US" sz="3363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Size:</a:t>
            </a: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~96,454 records, 12 features</a:t>
            </a:r>
          </a:p>
          <a:p>
            <a:pPr algn="just">
              <a:lnSpc>
                <a:spcPts val="5213"/>
              </a:lnSpc>
            </a:pPr>
            <a:r>
              <a:rPr lang="en-US" sz="3363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Duration:</a:t>
            </a: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April 2006 to September 2016</a:t>
            </a:r>
          </a:p>
          <a:p>
            <a:pPr algn="just">
              <a:lnSpc>
                <a:spcPts val="5213"/>
              </a:lnSpc>
            </a:pPr>
            <a:r>
              <a:rPr lang="en-US" sz="3363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Variables:</a:t>
            </a:r>
          </a:p>
          <a:p>
            <a:pPr algn="just">
              <a:lnSpc>
                <a:spcPts val="5213"/>
              </a:lnSpc>
            </a:pP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Formatted Date (datetime)</a:t>
            </a:r>
          </a:p>
          <a:p>
            <a:pPr algn="just">
              <a:lnSpc>
                <a:spcPts val="5213"/>
              </a:lnSpc>
            </a:pP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Temperature (C), Apparent Temperature (C)</a:t>
            </a:r>
          </a:p>
          <a:p>
            <a:pPr algn="just">
              <a:lnSpc>
                <a:spcPts val="5213"/>
              </a:lnSpc>
            </a:pP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Humidity, Wind Speed (km/h), Visibility (km), Pressure (millibars)</a:t>
            </a:r>
          </a:p>
          <a:p>
            <a:pPr algn="just">
              <a:lnSpc>
                <a:spcPts val="5213"/>
              </a:lnSpc>
            </a:pPr>
            <a:r>
              <a:rPr lang="en-US" sz="3363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Weather Summary &amp; Precipitation Type</a:t>
            </a:r>
          </a:p>
          <a:p>
            <a:pPr algn="just">
              <a:lnSpc>
                <a:spcPts val="521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8373608" y="-7475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9" y="0"/>
                </a:lnTo>
                <a:lnTo>
                  <a:pt x="3552599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1258778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029298"/>
            <a:ext cx="4642955" cy="5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Preprocessing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799610"/>
            <a:ext cx="11417396" cy="122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Converted timestamp to datetime format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Checked for missing values and duplicate records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Renamed long or complex column headers for readability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294874"/>
            <a:ext cx="5000987" cy="5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Univariate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59359" y="5882188"/>
            <a:ext cx="11619209" cy="122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Visualized distributions of temperature, humidity, wind speed, etc.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Used histograms and KDE plots to understand spread and skewness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7196477"/>
            <a:ext cx="7265577" cy="5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&amp; Multivariate 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7870525"/>
            <a:ext cx="15127590" cy="81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Used scatterplots and joint plots to study relationships (e.g., temperature vs. humidity)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Correlation matrix plotted to assess inter-variable dependencies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8373608" y="-7475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9" y="0"/>
                </a:lnTo>
                <a:lnTo>
                  <a:pt x="3552599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1258778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029298"/>
            <a:ext cx="5411654" cy="5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Categorical Exploration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3799610"/>
            <a:ext cx="11417396" cy="122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Identified top-10 weather summaries (e.g., Clear, Overcast, Foggy)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Used boxplots to compare temperature across summary types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294874"/>
            <a:ext cx="5000987" cy="51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3499" b="true">
                <a:solidFill>
                  <a:srgbClr val="D5E26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 Engineering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6031262"/>
            <a:ext cx="13699219" cy="819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Extracted hour and month from timestamp</a:t>
            </a:r>
          </a:p>
          <a:p>
            <a:pPr algn="just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b="true" sz="26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Analyzed how temperature varies over different hours of the day and months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8373608" y="-7475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9" y="0"/>
                </a:lnTo>
                <a:lnTo>
                  <a:pt x="3552599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1258778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Findings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70796" y="2996647"/>
            <a:ext cx="12700903" cy="503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4436"/>
              </a:lnSpc>
              <a:buFont typeface="Arial"/>
              <a:buChar char="•"/>
            </a:pPr>
            <a:r>
              <a:rPr lang="en-US" b="true" sz="28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Humidity is negatively correlated with temperature (r=-0.63), indicating that colder periods often exhibit higher humidity.</a:t>
            </a:r>
          </a:p>
          <a:p>
            <a:pPr algn="just" marL="626107" indent="-313054" lvl="1">
              <a:lnSpc>
                <a:spcPts val="4436"/>
              </a:lnSpc>
              <a:buFont typeface="Arial"/>
              <a:buChar char="•"/>
            </a:pPr>
            <a:r>
              <a:rPr lang="en-US" b="true" sz="28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Wind Speed shows a weak correlation with other variables.</a:t>
            </a:r>
          </a:p>
          <a:p>
            <a:pPr algn="just" marL="626107" indent="-313054" lvl="1">
              <a:lnSpc>
                <a:spcPts val="4436"/>
              </a:lnSpc>
              <a:buFont typeface="Arial"/>
              <a:buChar char="•"/>
            </a:pPr>
            <a:r>
              <a:rPr lang="en-US" b="true" sz="28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Temperature is lowest on average around 5 AM, confirming expected daily trends.</a:t>
            </a:r>
          </a:p>
          <a:p>
            <a:pPr algn="just" marL="626107" indent="-313054" lvl="1">
              <a:lnSpc>
                <a:spcPts val="4436"/>
              </a:lnSpc>
              <a:buFont typeface="Arial"/>
              <a:buChar char="•"/>
            </a:pPr>
            <a:r>
              <a:rPr lang="en-US" b="true" sz="28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Certain weather summaries, such as "Foggy," correlate with lower visibility and higher humidity.</a:t>
            </a:r>
          </a:p>
          <a:p>
            <a:pPr algn="just" marL="626107" indent="-313054" lvl="1">
              <a:lnSpc>
                <a:spcPts val="4436"/>
              </a:lnSpc>
              <a:buFont typeface="Arial"/>
              <a:buChar char="•"/>
            </a:pPr>
            <a:r>
              <a:rPr lang="en-US" b="true" sz="2899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Monthly patterns are less distinct than hourly trends, suggesting daily cycles dominate the temperature behavior.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95334">
            <a:off x="13115853" y="-2712119"/>
            <a:ext cx="7330889" cy="6609232"/>
            <a:chOff x="0" y="0"/>
            <a:chExt cx="812800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32787"/>
            </a:xfrm>
            <a:custGeom>
              <a:avLst/>
              <a:gdLst/>
              <a:ahLst/>
              <a:cxnLst/>
              <a:rect r="r" b="b" t="t" l="l"/>
              <a:pathLst>
                <a:path h="732787" w="812800">
                  <a:moveTo>
                    <a:pt x="406400" y="0"/>
                  </a:moveTo>
                  <a:cubicBezTo>
                    <a:pt x="181951" y="0"/>
                    <a:pt x="0" y="164040"/>
                    <a:pt x="0" y="366394"/>
                  </a:cubicBezTo>
                  <a:cubicBezTo>
                    <a:pt x="0" y="568747"/>
                    <a:pt x="181951" y="732787"/>
                    <a:pt x="406400" y="732787"/>
                  </a:cubicBezTo>
                  <a:cubicBezTo>
                    <a:pt x="630849" y="732787"/>
                    <a:pt x="812800" y="568747"/>
                    <a:pt x="812800" y="366394"/>
                  </a:cubicBezTo>
                  <a:cubicBezTo>
                    <a:pt x="812800" y="16404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0599"/>
              <a:ext cx="660400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7450884" y="3283481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454455" y="6756114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8373608" y="-747599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9" y="0"/>
                </a:lnTo>
                <a:lnTo>
                  <a:pt x="3552599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1586913"/>
            <a:ext cx="12120619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Tools and Libraries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46454" y="3940251"/>
            <a:ext cx="12935056" cy="2936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4430" indent="-417215" lvl="1">
              <a:lnSpc>
                <a:spcPts val="5913"/>
              </a:lnSpc>
              <a:buFont typeface="Arial"/>
              <a:buChar char="•"/>
            </a:pPr>
            <a:r>
              <a:rPr lang="en-US" b="true" sz="3864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Pandas:</a:t>
            </a:r>
            <a:r>
              <a:rPr lang="en-US" sz="3864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Data manipulation</a:t>
            </a:r>
          </a:p>
          <a:p>
            <a:pPr algn="just" marL="834430" indent="-417215" lvl="1">
              <a:lnSpc>
                <a:spcPts val="5913"/>
              </a:lnSpc>
              <a:buFont typeface="Arial"/>
              <a:buChar char="•"/>
            </a:pPr>
            <a:r>
              <a:rPr lang="en-US" b="true" sz="3864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Matplotlib &amp; Seaborn: </a:t>
            </a:r>
            <a:r>
              <a:rPr lang="en-US" sz="3864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Visualization</a:t>
            </a:r>
          </a:p>
          <a:p>
            <a:pPr algn="just" marL="834430" indent="-417215" lvl="1">
              <a:lnSpc>
                <a:spcPts val="5913"/>
              </a:lnSpc>
              <a:buFont typeface="Arial"/>
              <a:buChar char="•"/>
            </a:pPr>
            <a:r>
              <a:rPr lang="en-US" b="true" sz="3864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NumPy: </a:t>
            </a:r>
            <a:r>
              <a:rPr lang="en-US" sz="3864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Numerical computation</a:t>
            </a:r>
          </a:p>
          <a:p>
            <a:pPr algn="just" marL="834430" indent="-417215" lvl="1">
              <a:lnSpc>
                <a:spcPts val="5913"/>
              </a:lnSpc>
              <a:buFont typeface="Arial"/>
              <a:buChar char="•"/>
            </a:pPr>
            <a:r>
              <a:rPr lang="en-US" b="true" sz="3864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Jupyter Notebook:</a:t>
            </a:r>
            <a:r>
              <a:rPr lang="en-US" sz="3864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Development environment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9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339089">
            <a:off x="12864902" y="785212"/>
            <a:ext cx="6110789" cy="6609232"/>
            <a:chOff x="0" y="0"/>
            <a:chExt cx="677523" cy="732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7523" cy="732787"/>
            </a:xfrm>
            <a:custGeom>
              <a:avLst/>
              <a:gdLst/>
              <a:ahLst/>
              <a:cxnLst/>
              <a:rect r="r" b="b" t="t" l="l"/>
              <a:pathLst>
                <a:path h="732787" w="677523">
                  <a:moveTo>
                    <a:pt x="338762" y="0"/>
                  </a:moveTo>
                  <a:cubicBezTo>
                    <a:pt x="151669" y="0"/>
                    <a:pt x="0" y="164040"/>
                    <a:pt x="0" y="366394"/>
                  </a:cubicBezTo>
                  <a:cubicBezTo>
                    <a:pt x="0" y="568747"/>
                    <a:pt x="151669" y="732787"/>
                    <a:pt x="338762" y="732787"/>
                  </a:cubicBezTo>
                  <a:cubicBezTo>
                    <a:pt x="525855" y="732787"/>
                    <a:pt x="677523" y="568747"/>
                    <a:pt x="677523" y="366394"/>
                  </a:cubicBezTo>
                  <a:cubicBezTo>
                    <a:pt x="677523" y="164040"/>
                    <a:pt x="525855" y="0"/>
                    <a:pt x="338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42875" cap="sq">
              <a:gradFill>
                <a:gsLst>
                  <a:gs pos="0">
                    <a:srgbClr val="A3A3A5">
                      <a:alpha val="100000"/>
                    </a:srgbClr>
                  </a:gs>
                  <a:gs pos="100000">
                    <a:srgbClr val="4A494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63518" y="30599"/>
              <a:ext cx="550488" cy="63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3018828">
            <a:off x="12881718" y="5335084"/>
            <a:ext cx="938827" cy="938827"/>
          </a:xfrm>
          <a:custGeom>
            <a:avLst/>
            <a:gdLst/>
            <a:ahLst/>
            <a:cxnLst/>
            <a:rect r="r" b="b" t="t" l="l"/>
            <a:pathLst>
              <a:path h="938827" w="938827">
                <a:moveTo>
                  <a:pt x="0" y="0"/>
                </a:moveTo>
                <a:lnTo>
                  <a:pt x="938827" y="0"/>
                </a:lnTo>
                <a:lnTo>
                  <a:pt x="938827" y="938827"/>
                </a:lnTo>
                <a:lnTo>
                  <a:pt x="0" y="938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783972">
            <a:off x="14209334" y="7771103"/>
            <a:ext cx="5847741" cy="5847741"/>
          </a:xfrm>
          <a:custGeom>
            <a:avLst/>
            <a:gdLst/>
            <a:ahLst/>
            <a:cxnLst/>
            <a:rect r="r" b="b" t="t" l="l"/>
            <a:pathLst>
              <a:path h="5847741" w="5847741">
                <a:moveTo>
                  <a:pt x="0" y="0"/>
                </a:moveTo>
                <a:lnTo>
                  <a:pt x="5847741" y="0"/>
                </a:lnTo>
                <a:lnTo>
                  <a:pt x="5847741" y="5847741"/>
                </a:lnTo>
                <a:lnTo>
                  <a:pt x="0" y="58477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11658">
            <a:off x="15586923" y="-115132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1325" y="1870895"/>
            <a:ext cx="651155" cy="1719278"/>
          </a:xfrm>
          <a:custGeom>
            <a:avLst/>
            <a:gdLst/>
            <a:ahLst/>
            <a:cxnLst/>
            <a:rect r="r" b="b" t="t" l="l"/>
            <a:pathLst>
              <a:path h="1719278" w="651155">
                <a:moveTo>
                  <a:pt x="0" y="0"/>
                </a:moveTo>
                <a:lnTo>
                  <a:pt x="651155" y="0"/>
                </a:lnTo>
                <a:lnTo>
                  <a:pt x="651155" y="1719279"/>
                </a:lnTo>
                <a:lnTo>
                  <a:pt x="0" y="17192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0647569" y="9463756"/>
            <a:ext cx="230643" cy="201813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1396396" y="9463756"/>
            <a:ext cx="230643" cy="201813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1728458" y="9463756"/>
            <a:ext cx="230643" cy="201813"/>
            <a:chOff x="0" y="0"/>
            <a:chExt cx="812800" cy="711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2431681" y="9463756"/>
            <a:ext cx="230643" cy="201813"/>
            <a:chOff x="0" y="0"/>
            <a:chExt cx="812800" cy="711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13134904" y="9463756"/>
            <a:ext cx="230643" cy="201813"/>
            <a:chOff x="0" y="0"/>
            <a:chExt cx="812800" cy="711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5E26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47351" lIns="47351" bIns="47351" rIns="473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1811658">
            <a:off x="2798186" y="9152322"/>
            <a:ext cx="3552598" cy="3552598"/>
          </a:xfrm>
          <a:custGeom>
            <a:avLst/>
            <a:gdLst/>
            <a:ahLst/>
            <a:cxnLst/>
            <a:rect r="r" b="b" t="t" l="l"/>
            <a:pathLst>
              <a:path h="3552598" w="3552598">
                <a:moveTo>
                  <a:pt x="0" y="0"/>
                </a:moveTo>
                <a:lnTo>
                  <a:pt x="3552598" y="0"/>
                </a:lnTo>
                <a:lnTo>
                  <a:pt x="3552598" y="3552598"/>
                </a:lnTo>
                <a:lnTo>
                  <a:pt x="0" y="3552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9432199">
            <a:off x="-647834" y="8811238"/>
            <a:ext cx="5587316" cy="5587316"/>
          </a:xfrm>
          <a:custGeom>
            <a:avLst/>
            <a:gdLst/>
            <a:ahLst/>
            <a:cxnLst/>
            <a:rect r="r" b="b" t="t" l="l"/>
            <a:pathLst>
              <a:path h="5587316" w="5587316">
                <a:moveTo>
                  <a:pt x="0" y="0"/>
                </a:moveTo>
                <a:lnTo>
                  <a:pt x="5587316" y="0"/>
                </a:lnTo>
                <a:lnTo>
                  <a:pt x="5587316" y="5587316"/>
                </a:lnTo>
                <a:lnTo>
                  <a:pt x="0" y="5587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28700" y="1670692"/>
            <a:ext cx="8714808" cy="1504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4013934"/>
            <a:ext cx="9056133" cy="359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3399">
                <a:solidFill>
                  <a:srgbClr val="E3E1E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demonstrates how exploratory data analysis (EDA) can yield valuable insights from real-world weather data. The visual and statistical approaches helped reveal patterns that could be useful for further modeling, forecasting, or climate studies.</a:t>
            </a:r>
          </a:p>
        </p:txBody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989483" y="1645411"/>
            <a:ext cx="7127065" cy="7477690"/>
          </a:xfrm>
          <a:prstGeom prst="rect">
            <a:avLst/>
          </a:prstGeom>
        </p:spPr>
      </p:pic>
      <p:sp>
        <p:nvSpPr>
          <p:cNvPr name="TextBox 29" id="29"/>
          <p:cNvSpPr txBox="true"/>
          <p:nvPr/>
        </p:nvSpPr>
        <p:spPr>
          <a:xfrm rot="0">
            <a:off x="1141855" y="592497"/>
            <a:ext cx="1119319" cy="14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4"/>
              </a:lnSpc>
            </a:pPr>
            <a:r>
              <a:rPr lang="en-US" sz="1045" b="true">
                <a:solidFill>
                  <a:srgbClr val="E3E1E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MANIMOZHI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DAGqx914_Eo</dc:identifier>
  <dcterms:modified xsi:type="dcterms:W3CDTF">2011-08-01T06:04:30Z</dcterms:modified>
  <cp:revision>1</cp:revision>
  <dc:title>Black Grey Professional Modern Project Proposal Presentation </dc:title>
</cp:coreProperties>
</file>