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embeddedFontLst>
    <p:embeddedFont>
      <p:font typeface="Franklin Gothic" panose="020B0604020202020204" charset="0"/>
      <p:bold r:id="rId15"/>
    </p:embeddedFont>
    <p:embeddedFont>
      <p:font typeface="Franklin Gothic Book" panose="020B0503020102020204" pitchFamily="34" charset="0"/>
      <p:regular r:id="rId16"/>
      <p:italic r:id="rId17"/>
    </p:embeddedFont>
    <p:embeddedFont>
      <p:font typeface="Libre Franklin" pitchFamily="2" charset="0"/>
      <p:regular r:id="rId18"/>
      <p:bold r:id="rId19"/>
      <p:italic r:id="rId20"/>
      <p:boldItalic r:id="rId21"/>
    </p:embeddedFont>
    <p:embeddedFont>
      <p:font typeface="Noto Sans Symbols"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F5DE209-D637-44FB-BD7A-5D1008A45B44}">
          <p14:sldIdLst>
            <p14:sldId id="256"/>
            <p14:sldId id="257"/>
            <p14:sldId id="258"/>
            <p14:sldId id="259"/>
            <p14:sldId id="260"/>
            <p14:sldId id="261"/>
            <p14:sldId id="262"/>
            <p14:sldId id="267"/>
            <p14:sldId id="263"/>
            <p14:sldId id="264"/>
            <p14:sldId id="265"/>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Ui+pnp4csB5glJjYinWJCfAYO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78" d="100"/>
          <a:sy n="78" d="100"/>
        </p:scale>
        <p:origin x="85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dirty="0"/>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Google Shape;17;p12" descr="Logo&#10;&#10;Description automatically generated"/>
          <p:cNvPicPr preferRelativeResize="0"/>
          <p:nvPr/>
        </p:nvPicPr>
        <p:blipFill rotWithShape="1">
          <a:blip r:embed="rId12">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u="sng" dirty="0">
                <a:solidFill>
                  <a:schemeClr val="accent1">
                    <a:lumMod val="75000"/>
                  </a:schemeClr>
                </a:solidFill>
                <a:latin typeface="Arial" panose="020B0604020202020204" pitchFamily="34" charset="0"/>
                <a:ea typeface="Arial"/>
                <a:cs typeface="Arial" panose="020B0604020202020204" pitchFamily="34" charset="0"/>
                <a:sym typeface="Arial"/>
              </a:rPr>
              <a:t>SENTIMENT ANALYSIS</a:t>
            </a:r>
            <a:endParaRPr b="1" u="sng" dirty="0">
              <a:solidFill>
                <a:schemeClr val="accent1">
                  <a:lumMod val="75000"/>
                </a:schemeClr>
              </a:solidFill>
              <a:latin typeface="Arial" panose="020B0604020202020204" pitchFamily="34" charset="0"/>
              <a:ea typeface="Arial"/>
              <a:cs typeface="Arial" panose="020B0604020202020204" pitchFamily="34" charset="0"/>
              <a:sym typeface="Arial"/>
            </a:endParaRPr>
          </a:p>
        </p:txBody>
      </p:sp>
      <p:sp>
        <p:nvSpPr>
          <p:cNvPr id="97" name="Google Shape;97;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1482AB"/>
                </a:solidFill>
                <a:latin typeface="Arial" panose="020B0604020202020204" pitchFamily="34" charset="0"/>
                <a:cs typeface="Arial" panose="020B0604020202020204" pitchFamily="34" charset="0"/>
                <a:sym typeface="Arial"/>
              </a:rPr>
              <a:t>CAPSTONE PROJECT</a:t>
            </a:r>
            <a:endParaRPr dirty="0">
              <a:latin typeface="Arial" panose="020B0604020202020204" pitchFamily="34" charset="0"/>
              <a:cs typeface="Arial" panose="020B0604020202020204" pitchFamily="34" charset="0"/>
            </a:endParaRPr>
          </a:p>
        </p:txBody>
      </p:sp>
      <p:sp>
        <p:nvSpPr>
          <p:cNvPr id="98" name="Google Shape;98;p1"/>
          <p:cNvSpPr txBox="1"/>
          <p:nvPr/>
        </p:nvSpPr>
        <p:spPr>
          <a:xfrm>
            <a:off x="2067108" y="4281564"/>
            <a:ext cx="8436000" cy="1323399"/>
          </a:xfrm>
          <a:prstGeom prst="rect">
            <a:avLst/>
          </a:prstGeom>
          <a:solidFill>
            <a:srgbClr val="465359"/>
          </a:solidFill>
          <a:ln w="22225" cap="rnd" cmpd="sng">
            <a:solidFill>
              <a:srgbClr val="46535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bg1"/>
                </a:solidFill>
                <a:latin typeface="Arial" panose="020B0604020202020204" pitchFamily="34" charset="0"/>
                <a:cs typeface="Arial" panose="020B0604020202020204" pitchFamily="34" charset="0"/>
                <a:sym typeface="Arial"/>
              </a:rPr>
              <a:t>Presented By:</a:t>
            </a:r>
          </a:p>
          <a:p>
            <a:pPr marL="0" marR="0" lvl="0" indent="0" algn="l" rtl="0">
              <a:spcBef>
                <a:spcPts val="0"/>
              </a:spcBef>
              <a:spcAft>
                <a:spcPts val="0"/>
              </a:spcAft>
              <a:buNone/>
            </a:pPr>
            <a:r>
              <a:rPr lang="en-US" sz="2000" b="1" dirty="0">
                <a:solidFill>
                  <a:schemeClr val="bg1"/>
                </a:solidFill>
                <a:latin typeface="Arial" panose="020B0604020202020204" pitchFamily="34" charset="0"/>
                <a:cs typeface="Arial" panose="020B0604020202020204" pitchFamily="34" charset="0"/>
              </a:rPr>
              <a:t>  Jonnada Gangadhara Mani Nagendra</a:t>
            </a:r>
          </a:p>
          <a:p>
            <a:pPr marL="0" marR="0" lvl="0" indent="0" algn="l" rtl="0">
              <a:spcBef>
                <a:spcPts val="0"/>
              </a:spcBef>
              <a:spcAft>
                <a:spcPts val="0"/>
              </a:spcAft>
              <a:buNone/>
            </a:pP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Bonam</a:t>
            </a:r>
            <a:r>
              <a:rPr lang="en-US" sz="2000" b="1" dirty="0">
                <a:solidFill>
                  <a:schemeClr val="bg1"/>
                </a:solidFill>
                <a:latin typeface="Arial" panose="020B0604020202020204" pitchFamily="34" charset="0"/>
                <a:cs typeface="Arial" panose="020B0604020202020204" pitchFamily="34" charset="0"/>
              </a:rPr>
              <a:t> Venkata </a:t>
            </a:r>
            <a:r>
              <a:rPr lang="en-US" sz="2000" b="1" dirty="0" err="1">
                <a:solidFill>
                  <a:schemeClr val="bg1"/>
                </a:solidFill>
                <a:latin typeface="Arial" panose="020B0604020202020204" pitchFamily="34" charset="0"/>
                <a:cs typeface="Arial" panose="020B0604020202020204" pitchFamily="34" charset="0"/>
              </a:rPr>
              <a:t>Chalamaiah</a:t>
            </a:r>
            <a:r>
              <a:rPr lang="en-US" sz="2000" b="1" dirty="0">
                <a:solidFill>
                  <a:schemeClr val="bg1"/>
                </a:solidFill>
                <a:latin typeface="Arial" panose="020B0604020202020204" pitchFamily="34" charset="0"/>
                <a:cs typeface="Arial" panose="020B0604020202020204" pitchFamily="34" charset="0"/>
              </a:rPr>
              <a:t> Engineering College</a:t>
            </a:r>
          </a:p>
          <a:p>
            <a:pPr marL="0" marR="0" lvl="0" indent="0" algn="l" rtl="0">
              <a:spcBef>
                <a:spcPts val="0"/>
              </a:spcBef>
              <a:spcAft>
                <a:spcPts val="0"/>
              </a:spcAft>
              <a:buNone/>
            </a:pPr>
            <a:r>
              <a:rPr lang="en-US" sz="2000" b="1">
                <a:solidFill>
                  <a:schemeClr val="bg1"/>
                </a:solidFill>
                <a:latin typeface="Arial" panose="020B0604020202020204" pitchFamily="34" charset="0"/>
                <a:cs typeface="Arial" panose="020B0604020202020204" pitchFamily="34" charset="0"/>
              </a:rPr>
              <a:t>  Computer </a:t>
            </a:r>
            <a:r>
              <a:rPr lang="en-US" sz="2000" b="1" dirty="0">
                <a:solidFill>
                  <a:schemeClr val="bg1"/>
                </a:solidFill>
                <a:latin typeface="Arial" panose="020B0604020202020204" pitchFamily="34" charset="0"/>
                <a:cs typeface="Arial" panose="020B0604020202020204" pitchFamily="34" charset="0"/>
              </a:rPr>
              <a:t>Science and </a:t>
            </a:r>
            <a:r>
              <a:rPr lang="en-US" sz="2000" b="1">
                <a:solidFill>
                  <a:schemeClr val="bg1"/>
                </a:solidFill>
                <a:latin typeface="Arial" panose="020B0604020202020204" pitchFamily="34" charset="0"/>
                <a:cs typeface="Arial" panose="020B0604020202020204" pitchFamily="34" charset="0"/>
              </a:rPr>
              <a:t>Engineering    </a:t>
            </a:r>
            <a:endParaRPr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body" idx="1"/>
          </p:nvPr>
        </p:nvSpPr>
        <p:spPr>
          <a:xfrm>
            <a:off x="626830" y="436650"/>
            <a:ext cx="11029500" cy="59847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656"/>
              <a:buNone/>
            </a:pPr>
            <a:endParaRPr sz="1800" b="1" dirty="0">
              <a:latin typeface="Franklin Gothic Book" panose="020B0503020102020204" pitchFamily="34" charset="0"/>
              <a:ea typeface="Franklin Gothic"/>
              <a:cs typeface="Franklin Gothic"/>
              <a:sym typeface="Franklin Gothic"/>
            </a:endParaRPr>
          </a:p>
          <a:p>
            <a:pPr marL="330200" lvl="0" indent="-342900" algn="l" rtl="0">
              <a:lnSpc>
                <a:spcPct val="110000"/>
              </a:lnSpc>
              <a:spcBef>
                <a:spcPts val="960"/>
              </a:spcBef>
              <a:spcAft>
                <a:spcPts val="0"/>
              </a:spcAft>
              <a:buSzPts val="1856"/>
              <a:buFont typeface="Wingdings" panose="05000000000000000000" pitchFamily="2" charset="2"/>
              <a:buChar char="Ø"/>
            </a:pPr>
            <a:r>
              <a:rPr lang="en-US" sz="1900" b="1" dirty="0">
                <a:latin typeface="Franklin Gothic Book" panose="020B0503020102020204" pitchFamily="34" charset="0"/>
                <a:ea typeface="Franklin Gothic"/>
                <a:cs typeface="Franklin Gothic"/>
                <a:sym typeface="Franklin Gothic"/>
              </a:rPr>
              <a:t>Enhanced Customer Interactions</a:t>
            </a:r>
            <a:r>
              <a:rPr lang="en-US" sz="1900" dirty="0">
                <a:latin typeface="Franklin Gothic Book" panose="020B0503020102020204" pitchFamily="34" charset="0"/>
                <a:ea typeface="Franklin Gothic"/>
                <a:cs typeface="Franklin Gothic"/>
                <a:sym typeface="Franklin Gothic"/>
              </a:rPr>
              <a:t>: Utilize sentiment analysis to tailor customer interactions based on feedback, enriching dining experiences and overall satisfaction.</a:t>
            </a:r>
            <a:endParaRPr sz="1900" dirty="0">
              <a:latin typeface="Franklin Gothic Book" panose="020B0503020102020204" pitchFamily="34" charset="0"/>
              <a:ea typeface="Franklin Gothic"/>
              <a:cs typeface="Franklin Gothic"/>
              <a:sym typeface="Franklin Gothic"/>
            </a:endParaRPr>
          </a:p>
          <a:p>
            <a:pPr marL="330200" lvl="0" indent="-342900" algn="l" rtl="0">
              <a:lnSpc>
                <a:spcPct val="110000"/>
              </a:lnSpc>
              <a:spcBef>
                <a:spcPts val="960"/>
              </a:spcBef>
              <a:spcAft>
                <a:spcPts val="0"/>
              </a:spcAft>
              <a:buSzPts val="1856"/>
              <a:buFont typeface="Wingdings" panose="05000000000000000000" pitchFamily="2" charset="2"/>
              <a:buChar char="Ø"/>
            </a:pPr>
            <a:r>
              <a:rPr lang="en-US" sz="2000" b="1" dirty="0">
                <a:latin typeface="Franklin Gothic Book" panose="020B0503020102020204" pitchFamily="34" charset="0"/>
                <a:ea typeface="Franklin Gothic"/>
                <a:cs typeface="Franklin Gothic"/>
                <a:sym typeface="Franklin Gothic"/>
              </a:rPr>
              <a:t>Real-Time Feedback Mechanisms:</a:t>
            </a:r>
            <a:r>
              <a:rPr lang="en-US" sz="2000" dirty="0">
                <a:latin typeface="Franklin Gothic Book" panose="020B0503020102020204" pitchFamily="34" charset="0"/>
                <a:ea typeface="Franklin Gothic"/>
                <a:cs typeface="Franklin Gothic"/>
                <a:sym typeface="Franklin Gothic"/>
              </a:rPr>
              <a:t> Implement systems for instant feedback collection and analysis, facilitating swift service enhancements and proactive engagement with customers.</a:t>
            </a:r>
            <a:endParaRPr sz="1900" dirty="0">
              <a:latin typeface="Franklin Gothic Book" panose="020B0503020102020204" pitchFamily="34" charset="0"/>
              <a:ea typeface="Franklin Gothic"/>
              <a:cs typeface="Franklin Gothic"/>
              <a:sym typeface="Franklin Gothic"/>
            </a:endParaRPr>
          </a:p>
          <a:p>
            <a:pPr marL="330200" lvl="0" indent="-342900" algn="l" rtl="0">
              <a:lnSpc>
                <a:spcPct val="110000"/>
              </a:lnSpc>
              <a:spcBef>
                <a:spcPts val="960"/>
              </a:spcBef>
              <a:spcAft>
                <a:spcPts val="0"/>
              </a:spcAft>
              <a:buSzPts val="1856"/>
              <a:buFont typeface="Wingdings" panose="05000000000000000000" pitchFamily="2" charset="2"/>
              <a:buChar char="Ø"/>
            </a:pPr>
            <a:r>
              <a:rPr lang="en-US" sz="2000" b="1" dirty="0">
                <a:latin typeface="Franklin Gothic Book" panose="020B0503020102020204" pitchFamily="34" charset="0"/>
                <a:ea typeface="Franklin Gothic"/>
                <a:cs typeface="Franklin Gothic"/>
                <a:sym typeface="Franklin Gothic"/>
              </a:rPr>
              <a:t>Integration with AI and IoT</a:t>
            </a:r>
            <a:r>
              <a:rPr lang="en-US" sz="2000" dirty="0">
                <a:latin typeface="Franklin Gothic Book" panose="020B0503020102020204" pitchFamily="34" charset="0"/>
                <a:ea typeface="Franklin Gothic"/>
                <a:cs typeface="Franklin Gothic"/>
                <a:sym typeface="Franklin Gothic"/>
              </a:rPr>
              <a:t>:  Integrate sentiment analysis with AI and IoT technologies to monitor customer experiences in real-time, enabling timely adjustments and personalized recommendations.</a:t>
            </a:r>
            <a:endParaRPr sz="2000" dirty="0">
              <a:latin typeface="Franklin Gothic Book" panose="020B0503020102020204" pitchFamily="34" charset="0"/>
              <a:ea typeface="Franklin Gothic"/>
              <a:cs typeface="Franklin Gothic"/>
              <a:sym typeface="Franklin Gothic"/>
            </a:endParaRPr>
          </a:p>
          <a:p>
            <a:pPr marL="330200" lvl="0" indent="-342900" algn="l" rtl="0">
              <a:lnSpc>
                <a:spcPct val="110000"/>
              </a:lnSpc>
              <a:spcBef>
                <a:spcPts val="960"/>
              </a:spcBef>
              <a:spcAft>
                <a:spcPts val="0"/>
              </a:spcAft>
              <a:buSzPts val="1856"/>
              <a:buFont typeface="Wingdings" panose="05000000000000000000" pitchFamily="2" charset="2"/>
              <a:buChar char="Ø"/>
            </a:pPr>
            <a:r>
              <a:rPr lang="en-US" sz="2000" b="1" dirty="0">
                <a:latin typeface="Franklin Gothic Book" panose="020B0503020102020204" pitchFamily="34" charset="0"/>
                <a:ea typeface="Franklin Gothic"/>
                <a:cs typeface="Franklin Gothic"/>
                <a:sym typeface="Franklin Gothic"/>
              </a:rPr>
              <a:t>Predictive Analytics:</a:t>
            </a:r>
            <a:r>
              <a:rPr lang="en-US" sz="2000" dirty="0">
                <a:latin typeface="Franklin Gothic Book" panose="020B0503020102020204" pitchFamily="34" charset="0"/>
                <a:ea typeface="Franklin Gothic"/>
                <a:cs typeface="Franklin Gothic"/>
                <a:sym typeface="Franklin Gothic"/>
              </a:rPr>
              <a:t> Develop predictive models using sentiment data to foresee customer preferences, optimizing restaurant operations such as menu offerings and staffing decisions.</a:t>
            </a:r>
            <a:endParaRPr sz="1900" dirty="0">
              <a:latin typeface="Franklin Gothic Book" panose="020B0503020102020204" pitchFamily="34" charset="0"/>
              <a:ea typeface="Franklin Gothic"/>
              <a:cs typeface="Franklin Gothic"/>
              <a:sym typeface="Franklin Gothic"/>
            </a:endParaRPr>
          </a:p>
          <a:p>
            <a:pPr marL="342900" lvl="0" indent="-342900" algn="l" rtl="0">
              <a:lnSpc>
                <a:spcPct val="110000"/>
              </a:lnSpc>
              <a:spcBef>
                <a:spcPts val="960"/>
              </a:spcBef>
              <a:spcAft>
                <a:spcPts val="0"/>
              </a:spcAft>
              <a:buSzPts val="1856"/>
              <a:buFont typeface="Wingdings" panose="05000000000000000000" pitchFamily="2" charset="2"/>
              <a:buChar char="Ø"/>
            </a:pPr>
            <a:r>
              <a:rPr lang="en-US" sz="1900" b="1" dirty="0">
                <a:latin typeface="Franklin Gothic Book" panose="020B0503020102020204" pitchFamily="34" charset="0"/>
                <a:ea typeface="Franklin Gothic"/>
                <a:cs typeface="Franklin Gothic"/>
                <a:sym typeface="Franklin Gothic"/>
              </a:rPr>
              <a:t>Benchmarking and Best Practices</a:t>
            </a:r>
            <a:r>
              <a:rPr lang="en-US" sz="1900" dirty="0">
                <a:latin typeface="Franklin Gothic Book" panose="020B0503020102020204" pitchFamily="34" charset="0"/>
                <a:ea typeface="Franklin Gothic"/>
                <a:cs typeface="Franklin Gothic"/>
                <a:sym typeface="Franklin Gothic"/>
              </a:rPr>
              <a:t>: Establish benchmarks for sentiment analysis in the restaurant sector to gauge performance and uncover strategies for continual enhancements in customer service and operational efficiency.</a:t>
            </a:r>
            <a:endParaRPr sz="1900" dirty="0">
              <a:latin typeface="Franklin Gothic Book" panose="020B0503020102020204" pitchFamily="34" charset="0"/>
              <a:ea typeface="Franklin Gothic"/>
              <a:cs typeface="Franklin Gothic"/>
              <a:sym typeface="Franklin Gothic"/>
            </a:endParaRPr>
          </a:p>
        </p:txBody>
      </p:sp>
      <p:sp>
        <p:nvSpPr>
          <p:cNvPr id="146" name="Google Shape;146;p9"/>
          <p:cNvSpPr txBox="1"/>
          <p:nvPr/>
        </p:nvSpPr>
        <p:spPr>
          <a:xfrm>
            <a:off x="581250" y="732773"/>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u="sng" cap="none" dirty="0">
                <a:solidFill>
                  <a:schemeClr val="accent1">
                    <a:lumMod val="75000"/>
                  </a:schemeClr>
                </a:solidFill>
                <a:latin typeface="Arial"/>
                <a:ea typeface="Arial"/>
                <a:cs typeface="Arial"/>
                <a:sym typeface="Arial"/>
              </a:rPr>
              <a:t>FUTURE SCOPE</a:t>
            </a:r>
            <a:endParaRPr u="sng" dirty="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a:buNone/>
            </a:pPr>
            <a:r>
              <a:rPr lang="en-US" sz="3200" b="1" u="sng" dirty="0">
                <a:solidFill>
                  <a:schemeClr val="accent1">
                    <a:lumMod val="75000"/>
                  </a:schemeClr>
                </a:solidFill>
                <a:latin typeface="Arial"/>
                <a:ea typeface="Arial"/>
                <a:cs typeface="Arial"/>
                <a:sym typeface="Arial"/>
              </a:rPr>
              <a:t>REFERENCES</a:t>
            </a:r>
            <a:endParaRPr sz="3200" u="sng" dirty="0">
              <a:solidFill>
                <a:schemeClr val="accent1">
                  <a:lumMod val="75000"/>
                </a:schemeClr>
              </a:solidFill>
            </a:endParaRPr>
          </a:p>
        </p:txBody>
      </p:sp>
      <p:sp>
        <p:nvSpPr>
          <p:cNvPr id="152" name="Google Shape;152;p10"/>
          <p:cNvSpPr txBox="1">
            <a:spLocks noGrp="1"/>
          </p:cNvSpPr>
          <p:nvPr>
            <p:ph type="body" idx="1"/>
          </p:nvPr>
        </p:nvSpPr>
        <p:spPr>
          <a:xfrm>
            <a:off x="659850" y="1232452"/>
            <a:ext cx="11029615" cy="5442903"/>
          </a:xfrm>
          <a:prstGeom prst="rect">
            <a:avLst/>
          </a:prstGeom>
          <a:noFill/>
          <a:ln>
            <a:noFill/>
          </a:ln>
        </p:spPr>
        <p:txBody>
          <a:bodyPr spcFirstLastPara="1" wrap="square" lIns="91425" tIns="45700" rIns="91425" bIns="45700" anchor="ctr" anchorCtr="0">
            <a:noAutofit/>
          </a:bodyPr>
          <a:lstStyle/>
          <a:p>
            <a:pPr marL="368300" lvl="0" indent="-342900" algn="l" rtl="0">
              <a:lnSpc>
                <a:spcPct val="110000"/>
              </a:lnSpc>
              <a:spcBef>
                <a:spcPts val="0"/>
              </a:spcBef>
              <a:spcAft>
                <a:spcPts val="0"/>
              </a:spcAft>
              <a:buSzPts val="1716"/>
              <a:buFont typeface="Wingdings" panose="05000000000000000000" pitchFamily="2" charset="2"/>
              <a:buChar char="v"/>
            </a:pPr>
            <a:r>
              <a:rPr lang="en-US" sz="1900" dirty="0">
                <a:solidFill>
                  <a:srgbClr val="0F0F0F"/>
                </a:solidFill>
                <a:latin typeface="Franklin Gothic Book" panose="020B0503020102020204" pitchFamily="34" charset="0"/>
                <a:ea typeface="Franklin Gothic"/>
                <a:cs typeface="Franklin Gothic"/>
                <a:sym typeface="Franklin Gothic"/>
              </a:rPr>
              <a:t>Liu, Y., &amp; Joo, E. (2019). "Restaurant review mining and sentiment classification using machine learning techniques." Journal of Hospitality Marketing &amp; Management, 28(6), 690-711. </a:t>
            </a:r>
            <a:r>
              <a:rPr lang="en-US" sz="1900" dirty="0" err="1">
                <a:solidFill>
                  <a:srgbClr val="0F0F0F"/>
                </a:solidFill>
                <a:latin typeface="Franklin Gothic Book" panose="020B0503020102020204" pitchFamily="34" charset="0"/>
                <a:ea typeface="Franklin Gothic"/>
                <a:cs typeface="Franklin Gothic"/>
                <a:sym typeface="Franklin Gothic"/>
              </a:rPr>
              <a:t>doi</a:t>
            </a:r>
            <a:r>
              <a:rPr lang="en-US" sz="1900" dirty="0">
                <a:solidFill>
                  <a:srgbClr val="0F0F0F"/>
                </a:solidFill>
                <a:latin typeface="Franklin Gothic Book" panose="020B0503020102020204" pitchFamily="34" charset="0"/>
                <a:ea typeface="Franklin Gothic"/>
                <a:cs typeface="Franklin Gothic"/>
                <a:sym typeface="Franklin Gothic"/>
              </a:rPr>
              <a:t>: 10.1080/19368623.2019.1566290</a:t>
            </a:r>
          </a:p>
          <a:p>
            <a:pPr marL="25400" lvl="0" indent="0" algn="l" rtl="0">
              <a:lnSpc>
                <a:spcPct val="110000"/>
              </a:lnSpc>
              <a:spcBef>
                <a:spcPts val="0"/>
              </a:spcBef>
              <a:spcAft>
                <a:spcPts val="0"/>
              </a:spcAft>
              <a:buSzPts val="1716"/>
              <a:buNone/>
            </a:pPr>
            <a:endParaRPr sz="1900" dirty="0">
              <a:solidFill>
                <a:srgbClr val="0F0F0F"/>
              </a:solidFill>
              <a:latin typeface="Franklin Gothic Book" panose="020B0503020102020204" pitchFamily="34" charset="0"/>
              <a:ea typeface="Franklin Gothic"/>
              <a:cs typeface="Franklin Gothic"/>
              <a:sym typeface="Franklin Gothic"/>
            </a:endParaRPr>
          </a:p>
          <a:p>
            <a:pPr marL="368300" lvl="0" indent="-342900" algn="l" rtl="0">
              <a:lnSpc>
                <a:spcPct val="110000"/>
              </a:lnSpc>
              <a:spcBef>
                <a:spcPts val="0"/>
              </a:spcBef>
              <a:spcAft>
                <a:spcPts val="0"/>
              </a:spcAft>
              <a:buSzPts val="1716"/>
              <a:buFont typeface="Wingdings" panose="05000000000000000000" pitchFamily="2" charset="2"/>
              <a:buChar char="v"/>
            </a:pPr>
            <a:r>
              <a:rPr lang="en-US" sz="1900" i="1" dirty="0">
                <a:solidFill>
                  <a:srgbClr val="0F0F0F"/>
                </a:solidFill>
                <a:latin typeface="Franklin Gothic Book" panose="020B0503020102020204" pitchFamily="34" charset="0"/>
                <a:ea typeface="Franklin Gothic"/>
                <a:cs typeface="Franklin Gothic"/>
                <a:sym typeface="Franklin Gothic"/>
              </a:rPr>
              <a:t>Hu, M., &amp; Liu, B. (2004). "Mining and summarizing customer reviews." Proceedings of the Tenth ACM SIGKDD International Conference on Knowledge Discovery and Data Mining, 168-177. </a:t>
            </a:r>
            <a:r>
              <a:rPr lang="en-US" sz="1900" i="1" dirty="0" err="1">
                <a:solidFill>
                  <a:srgbClr val="0F0F0F"/>
                </a:solidFill>
                <a:latin typeface="Franklin Gothic Book" panose="020B0503020102020204" pitchFamily="34" charset="0"/>
                <a:ea typeface="Franklin Gothic"/>
                <a:cs typeface="Franklin Gothic"/>
                <a:sym typeface="Franklin Gothic"/>
              </a:rPr>
              <a:t>doi</a:t>
            </a:r>
            <a:r>
              <a:rPr lang="en-US" sz="1900" i="1" dirty="0">
                <a:solidFill>
                  <a:srgbClr val="0F0F0F"/>
                </a:solidFill>
                <a:latin typeface="Franklin Gothic Book" panose="020B0503020102020204" pitchFamily="34" charset="0"/>
                <a:ea typeface="Franklin Gothic"/>
                <a:cs typeface="Franklin Gothic"/>
                <a:sym typeface="Franklin Gothic"/>
              </a:rPr>
              <a:t>: 10.1145/1014052.1014073</a:t>
            </a:r>
          </a:p>
          <a:p>
            <a:pPr marL="25400" lvl="0" indent="0" algn="l" rtl="0">
              <a:lnSpc>
                <a:spcPct val="110000"/>
              </a:lnSpc>
              <a:spcBef>
                <a:spcPts val="0"/>
              </a:spcBef>
              <a:spcAft>
                <a:spcPts val="0"/>
              </a:spcAft>
              <a:buSzPts val="1716"/>
              <a:buNone/>
            </a:pPr>
            <a:endParaRPr sz="1900" i="1" dirty="0">
              <a:solidFill>
                <a:srgbClr val="0F0F0F"/>
              </a:solidFill>
              <a:latin typeface="Franklin Gothic Book" panose="020B0503020102020204" pitchFamily="34" charset="0"/>
              <a:ea typeface="Franklin Gothic"/>
              <a:cs typeface="Franklin Gothic"/>
              <a:sym typeface="Franklin Gothic"/>
            </a:endParaRPr>
          </a:p>
          <a:p>
            <a:pPr marL="356616" lvl="0" indent="-342900" algn="l" rtl="0">
              <a:lnSpc>
                <a:spcPct val="110000"/>
              </a:lnSpc>
              <a:spcBef>
                <a:spcPts val="0"/>
              </a:spcBef>
              <a:spcAft>
                <a:spcPts val="0"/>
              </a:spcAft>
              <a:buSzPts val="1900"/>
              <a:buFont typeface="Wingdings" panose="05000000000000000000" pitchFamily="2" charset="2"/>
              <a:buChar char="v"/>
            </a:pPr>
            <a:r>
              <a:rPr lang="en-US" sz="1900" dirty="0">
                <a:solidFill>
                  <a:schemeClr val="dk1"/>
                </a:solidFill>
                <a:latin typeface="Franklin Gothic Book" panose="020B0503020102020204" pitchFamily="34" charset="0"/>
                <a:ea typeface="Franklin Gothic"/>
                <a:cs typeface="Franklin Gothic"/>
                <a:sym typeface="Franklin Gothic"/>
              </a:rPr>
              <a:t>Ghose, A., &amp; </a:t>
            </a:r>
            <a:r>
              <a:rPr lang="en-US" sz="1900" dirty="0" err="1">
                <a:solidFill>
                  <a:schemeClr val="dk1"/>
                </a:solidFill>
                <a:latin typeface="Franklin Gothic Book" panose="020B0503020102020204" pitchFamily="34" charset="0"/>
                <a:ea typeface="Franklin Gothic"/>
                <a:cs typeface="Franklin Gothic"/>
                <a:sym typeface="Franklin Gothic"/>
              </a:rPr>
              <a:t>Ipeirotis</a:t>
            </a:r>
            <a:r>
              <a:rPr lang="en-US" sz="1900" dirty="0">
                <a:solidFill>
                  <a:schemeClr val="dk1"/>
                </a:solidFill>
                <a:latin typeface="Franklin Gothic Book" panose="020B0503020102020204" pitchFamily="34" charset="0"/>
                <a:ea typeface="Franklin Gothic"/>
                <a:cs typeface="Franklin Gothic"/>
                <a:sym typeface="Franklin Gothic"/>
              </a:rPr>
              <a:t>, P. G. (2007). "Designing novel review ranking systems: Predicting the usefulness and impact of reviews." Proceedings of the Ninth International Conference on Electronic Commerce, 303-310. </a:t>
            </a:r>
            <a:r>
              <a:rPr lang="en-US" sz="1900" dirty="0" err="1">
                <a:solidFill>
                  <a:schemeClr val="dk1"/>
                </a:solidFill>
                <a:latin typeface="Franklin Gothic Book" panose="020B0503020102020204" pitchFamily="34" charset="0"/>
                <a:ea typeface="Franklin Gothic"/>
                <a:cs typeface="Franklin Gothic"/>
                <a:sym typeface="Franklin Gothic"/>
              </a:rPr>
              <a:t>doi</a:t>
            </a:r>
            <a:r>
              <a:rPr lang="en-US" sz="1900" dirty="0">
                <a:solidFill>
                  <a:schemeClr val="dk1"/>
                </a:solidFill>
                <a:latin typeface="Franklin Gothic Book" panose="020B0503020102020204" pitchFamily="34" charset="0"/>
                <a:ea typeface="Franklin Gothic"/>
                <a:cs typeface="Franklin Gothic"/>
                <a:sym typeface="Franklin Gothic"/>
              </a:rPr>
              <a:t>: 10.1145/1282100.1282142</a:t>
            </a:r>
          </a:p>
          <a:p>
            <a:pPr marL="13716" lvl="0" indent="0" algn="l" rtl="0">
              <a:lnSpc>
                <a:spcPct val="110000"/>
              </a:lnSpc>
              <a:spcBef>
                <a:spcPts val="0"/>
              </a:spcBef>
              <a:spcAft>
                <a:spcPts val="0"/>
              </a:spcAft>
              <a:buSzPts val="1900"/>
              <a:buNone/>
            </a:pPr>
            <a:endParaRPr lang="en-US" sz="1900" dirty="0">
              <a:solidFill>
                <a:schemeClr val="dk1"/>
              </a:solidFill>
              <a:latin typeface="Franklin Gothic Book" panose="020B0503020102020204" pitchFamily="34" charset="0"/>
              <a:ea typeface="Franklin Gothic"/>
              <a:cs typeface="Franklin Gothic"/>
              <a:sym typeface="Franklin Gothic"/>
            </a:endParaRPr>
          </a:p>
          <a:p>
            <a:pPr marL="356616" lvl="0" indent="-342900" algn="l" rtl="0">
              <a:lnSpc>
                <a:spcPct val="110000"/>
              </a:lnSpc>
              <a:spcBef>
                <a:spcPts val="0"/>
              </a:spcBef>
              <a:spcAft>
                <a:spcPts val="0"/>
              </a:spcAft>
              <a:buSzPts val="1900"/>
              <a:buFont typeface="Wingdings" panose="05000000000000000000" pitchFamily="2" charset="2"/>
              <a:buChar char="v"/>
            </a:pPr>
            <a:r>
              <a:rPr lang="en-US" sz="1900" dirty="0">
                <a:latin typeface="Franklin Gothic Book" panose="020B0503020102020204" pitchFamily="34" charset="0"/>
                <a:ea typeface="Franklin Gothic"/>
                <a:cs typeface="Franklin Gothic"/>
                <a:sym typeface="Franklin Gothic"/>
              </a:rPr>
              <a:t>Zhao, Y., &amp; Li, X. (2018). "Predicting restaurant ratings using text mining of online reviews." International Journal of Hospitality Management, 74, 147-159. </a:t>
            </a:r>
            <a:r>
              <a:rPr lang="en-US" sz="1900" dirty="0" err="1">
                <a:latin typeface="Franklin Gothic Book" panose="020B0503020102020204" pitchFamily="34" charset="0"/>
                <a:ea typeface="Franklin Gothic"/>
                <a:cs typeface="Franklin Gothic"/>
                <a:sym typeface="Franklin Gothic"/>
              </a:rPr>
              <a:t>doi</a:t>
            </a:r>
            <a:r>
              <a:rPr lang="en-US" sz="1900" dirty="0">
                <a:latin typeface="Franklin Gothic Book" panose="020B0503020102020204" pitchFamily="34" charset="0"/>
                <a:ea typeface="Franklin Gothic"/>
                <a:cs typeface="Franklin Gothic"/>
                <a:sym typeface="Franklin Gothic"/>
              </a:rPr>
              <a:t>: 10.1016/j.ijhm.2018.02.003</a:t>
            </a:r>
          </a:p>
          <a:p>
            <a:pPr marL="356616" lvl="0" indent="-342900" algn="l" rtl="0">
              <a:lnSpc>
                <a:spcPct val="110000"/>
              </a:lnSpc>
              <a:spcBef>
                <a:spcPts val="0"/>
              </a:spcBef>
              <a:spcAft>
                <a:spcPts val="0"/>
              </a:spcAft>
              <a:buSzPts val="1900"/>
              <a:buFont typeface="Wingdings" panose="05000000000000000000" pitchFamily="2" charset="2"/>
              <a:buChar char="v"/>
            </a:pPr>
            <a:endParaRPr lang="en-US" sz="1900" dirty="0">
              <a:solidFill>
                <a:schemeClr val="tx1"/>
              </a:solidFill>
              <a:latin typeface="Franklin Gothic Book" panose="020B0503020102020204" pitchFamily="34" charset="0"/>
              <a:ea typeface="Franklin Gothic"/>
              <a:cs typeface="Franklin Gothic"/>
              <a:sym typeface="Franklin Gothic"/>
            </a:endParaRPr>
          </a:p>
          <a:p>
            <a:pPr marL="356616" lvl="0" indent="-342900" algn="l" rtl="0">
              <a:lnSpc>
                <a:spcPct val="110000"/>
              </a:lnSpc>
              <a:spcBef>
                <a:spcPts val="0"/>
              </a:spcBef>
              <a:spcAft>
                <a:spcPts val="0"/>
              </a:spcAft>
              <a:buSzPts val="1900"/>
              <a:buFont typeface="Wingdings" panose="05000000000000000000" pitchFamily="2" charset="2"/>
              <a:buChar char="v"/>
            </a:pPr>
            <a:r>
              <a:rPr lang="en-US" sz="1900" dirty="0">
                <a:solidFill>
                  <a:schemeClr val="tx1"/>
                </a:solidFill>
                <a:latin typeface="Franklin Gothic Book" panose="020B0503020102020204" pitchFamily="34" charset="0"/>
                <a:ea typeface="Franklin Gothic"/>
                <a:cs typeface="Franklin Gothic"/>
                <a:sym typeface="Franklin Gothic"/>
              </a:rPr>
              <a:t>Zhang, X., &amp; Varian, H. (2006). "Predicting the present with Google Trends." Economic Record, 88(S1), 2-9. </a:t>
            </a:r>
            <a:r>
              <a:rPr lang="en-US" sz="1900" dirty="0" err="1">
                <a:solidFill>
                  <a:schemeClr val="tx1"/>
                </a:solidFill>
                <a:latin typeface="Franklin Gothic Book" panose="020B0503020102020204" pitchFamily="34" charset="0"/>
                <a:ea typeface="Franklin Gothic"/>
                <a:cs typeface="Franklin Gothic"/>
                <a:sym typeface="Franklin Gothic"/>
              </a:rPr>
              <a:t>doi</a:t>
            </a:r>
            <a:r>
              <a:rPr lang="en-US" sz="1900" dirty="0">
                <a:solidFill>
                  <a:schemeClr val="tx1"/>
                </a:solidFill>
                <a:latin typeface="Franklin Gothic Book" panose="020B0503020102020204" pitchFamily="34" charset="0"/>
                <a:ea typeface="Franklin Gothic"/>
                <a:cs typeface="Franklin Gothic"/>
                <a:sym typeface="Franklin Gothic"/>
              </a:rPr>
              <a:t>: 10.1111/j.1475-4932.2012.00809</a:t>
            </a:r>
            <a:r>
              <a:rPr lang="en-US" sz="1900" u="sng" dirty="0">
                <a:solidFill>
                  <a:schemeClr val="accent2"/>
                </a:solidFill>
                <a:latin typeface="Franklin Gothic Book" panose="020B0503020102020204" pitchFamily="34" charset="0"/>
                <a:ea typeface="Franklin Gothic"/>
                <a:cs typeface="Franklin Gothic"/>
                <a:sym typeface="Franklin Gothic"/>
              </a:rPr>
              <a:t>.x</a:t>
            </a:r>
            <a:endParaRPr sz="1900" u="sng" dirty="0">
              <a:solidFill>
                <a:schemeClr val="accent2"/>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3299800" y="3217812"/>
            <a:ext cx="11029950" cy="592138"/>
          </a:xfrm>
          <a:noFill/>
          <a:ln>
            <a:noFill/>
          </a:ln>
        </p:spPr>
        <p:txBody>
          <a:bodyPr spcFirstLastPara="1" wrap="square" lIns="91425" tIns="45700" rIns="91425" bIns="45700" anchor="b" anchorCtr="0">
            <a:noAutofit/>
          </a:bodyPr>
          <a:lstStyle/>
          <a:p>
            <a:pPr lvl="0"/>
            <a:r>
              <a:rPr lang="en-US" sz="8000" dirty="0">
                <a:solidFill>
                  <a:schemeClr val="accent1">
                    <a:lumMod val="75000"/>
                  </a:schemeClr>
                </a:solidFill>
                <a:sym typeface="Arial"/>
              </a:rPr>
              <a:t>THANK YOU</a:t>
            </a:r>
            <a:endParaRPr lang="en-US" sz="8000"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u="sng" dirty="0">
                <a:solidFill>
                  <a:schemeClr val="accent1">
                    <a:lumMod val="75000"/>
                  </a:schemeClr>
                </a:solidFill>
                <a:latin typeface="Arial" panose="020B0604020202020204" pitchFamily="34" charset="0"/>
                <a:ea typeface="Arial"/>
                <a:cs typeface="Arial" panose="020B0604020202020204" pitchFamily="34" charset="0"/>
                <a:sym typeface="Arial"/>
              </a:rPr>
              <a:t>OUTLINE</a:t>
            </a:r>
            <a:endParaRPr u="sng" dirty="0">
              <a:solidFill>
                <a:schemeClr val="accent1">
                  <a:lumMod val="75000"/>
                </a:schemeClr>
              </a:solidFill>
              <a:latin typeface="Arial" panose="020B0604020202020204" pitchFamily="34" charset="0"/>
              <a:cs typeface="Arial" panose="020B0604020202020204" pitchFamily="34" charset="0"/>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dirty="0">
                <a:latin typeface="Arial" panose="020B0604020202020204" pitchFamily="34" charset="0"/>
                <a:ea typeface="Arial"/>
                <a:cs typeface="Arial" panose="020B0604020202020204" pitchFamily="34" charset="0"/>
                <a:sym typeface="Arial"/>
              </a:rPr>
              <a:t>  </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Problem Statement </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Proposed System/Solution</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System Development Approach </a:t>
            </a:r>
            <a:r>
              <a:rPr lang="en-US" sz="2000" dirty="0">
                <a:latin typeface="Arial" panose="020B0604020202020204" pitchFamily="34" charset="0"/>
                <a:ea typeface="Arial"/>
                <a:cs typeface="Arial" panose="020B0604020202020204" pitchFamily="34" charset="0"/>
                <a:sym typeface="Arial"/>
              </a:rPr>
              <a:t> </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Algorithm &amp; Deployment  </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Result</a:t>
            </a:r>
            <a:endParaRPr dirty="0">
              <a:latin typeface="Arial" panose="020B0604020202020204" pitchFamily="34" charset="0"/>
              <a:cs typeface="Arial" panose="020B0604020202020204" pitchFamily="34" charset="0"/>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Conclusion</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Future Scope</a:t>
            </a:r>
            <a:endParaRPr dirty="0">
              <a:latin typeface="Arial" panose="020B0604020202020204" pitchFamily="34" charset="0"/>
              <a:cs typeface="Arial" panose="020B0604020202020204" pitchFamily="34" charset="0"/>
            </a:endParaRPr>
          </a:p>
          <a:p>
            <a:pPr marL="306000" lvl="0" indent="-306000" algn="l" rtl="0">
              <a:lnSpc>
                <a:spcPct val="110000"/>
              </a:lnSpc>
              <a:spcBef>
                <a:spcPts val="1000"/>
              </a:spcBef>
              <a:spcAft>
                <a:spcPts val="0"/>
              </a:spcAft>
              <a:buSzPts val="1840"/>
              <a:buChar char="◼"/>
            </a:pPr>
            <a:r>
              <a:rPr lang="en-US" sz="2000" b="1" dirty="0">
                <a:latin typeface="Arial" panose="020B0604020202020204" pitchFamily="34" charset="0"/>
                <a:ea typeface="Arial"/>
                <a:cs typeface="Arial" panose="020B0604020202020204" pitchFamily="34" charset="0"/>
                <a:sym typeface="Arial"/>
              </a:rPr>
              <a:t>References</a:t>
            </a:r>
            <a:endParaRPr dirty="0">
              <a:latin typeface="Arial" panose="020B0604020202020204" pitchFamily="34" charset="0"/>
              <a:ea typeface="Arial"/>
              <a:cs typeface="Arial" panose="020B0604020202020204" pitchFamily="34" charset="0"/>
              <a:sym typeface="Arial"/>
            </a:endParaRPr>
          </a:p>
          <a:p>
            <a:pPr marL="306000" lvl="0" indent="-206686" algn="l" rtl="0">
              <a:lnSpc>
                <a:spcPct val="110000"/>
              </a:lnSpc>
              <a:spcBef>
                <a:spcPts val="940"/>
              </a:spcBef>
              <a:spcAft>
                <a:spcPts val="0"/>
              </a:spcAft>
              <a:buSzPts val="1564"/>
              <a:buNone/>
            </a:pPr>
            <a:endParaRPr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452402" y="68189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u="sng" dirty="0">
                <a:solidFill>
                  <a:schemeClr val="accent1">
                    <a:lumMod val="75000"/>
                  </a:schemeClr>
                </a:solidFill>
                <a:latin typeface="Arial"/>
                <a:ea typeface="Arial"/>
                <a:cs typeface="Arial"/>
                <a:sym typeface="Arial"/>
              </a:rPr>
              <a:t>PROBLEM STATEMENT</a:t>
            </a:r>
            <a:endParaRPr sz="3300" u="sng" dirty="0">
              <a:solidFill>
                <a:schemeClr val="accent1">
                  <a:lumMod val="75000"/>
                </a:schemeClr>
              </a:solidFill>
            </a:endParaRPr>
          </a:p>
        </p:txBody>
      </p:sp>
      <p:sp>
        <p:nvSpPr>
          <p:cNvPr id="110" name="Google Shape;110;p3"/>
          <p:cNvSpPr txBox="1">
            <a:spLocks noGrp="1"/>
          </p:cNvSpPr>
          <p:nvPr>
            <p:ph type="body" idx="1"/>
          </p:nvPr>
        </p:nvSpPr>
        <p:spPr>
          <a:xfrm>
            <a:off x="581192" y="1212192"/>
            <a:ext cx="11029615" cy="4673324"/>
          </a:xfrm>
          <a:prstGeom prst="rect">
            <a:avLst/>
          </a:prstGeom>
          <a:noFill/>
          <a:ln>
            <a:noFill/>
          </a:ln>
        </p:spPr>
        <p:txBody>
          <a:bodyPr spcFirstLastPara="1" wrap="square" lIns="91425" tIns="45700" rIns="91425" bIns="45700" anchor="ctr" anchorCtr="0">
            <a:normAutofit/>
          </a:bodyPr>
          <a:lstStyle/>
          <a:p>
            <a:pPr indent="-457200">
              <a:spcBef>
                <a:spcPts val="0"/>
              </a:spcBef>
              <a:buSzPts val="2944"/>
              <a:buFont typeface="Wingdings" panose="05000000000000000000" pitchFamily="2" charset="2"/>
              <a:buChar char="q"/>
            </a:pPr>
            <a:r>
              <a:rPr lang="en-US" sz="2400" dirty="0">
                <a:solidFill>
                  <a:schemeClr val="bg2">
                    <a:lumMod val="75000"/>
                  </a:schemeClr>
                </a:solidFill>
                <a:latin typeface="Franklin Gothic Book" panose="020B0503020102020204" pitchFamily="34" charset="0"/>
                <a:ea typeface="Franklin Gothic"/>
                <a:cs typeface="Franklin Gothic"/>
                <a:sym typeface="Franklin Gothic"/>
              </a:rPr>
              <a:t>The objective of this project is to analyze customer reviews and feedback on restaurant services, including food quality, service, ambiance, and pricing, to gauge customer sentiment, understand satisfaction levels, and identify areas for improvement. Customer reviews are a rich source of information that can reveal both the strengths and weaknesses of restaurant services. By systematically analyzing this feedback, we aim to provide actionable insights that can help restaurant owners and managers enhance the quality of their services, improve customer satisfaction, and increase overall business performance..</a:t>
            </a:r>
            <a:endParaRPr sz="2400" dirty="0">
              <a:solidFill>
                <a:schemeClr val="bg2">
                  <a:lumMod val="75000"/>
                </a:schemeClr>
              </a:solidFill>
              <a:latin typeface="Franklin Gothic Book" panose="020B0503020102020204" pitchFamily="34" charset="0"/>
              <a:ea typeface="Franklin Gothic"/>
              <a:cs typeface="Franklin Gothic"/>
              <a:sym typeface="Franklin Gothic"/>
            </a:endParaRPr>
          </a:p>
          <a:p>
            <a:pPr marL="99314" indent="0">
              <a:spcBef>
                <a:spcPts val="940"/>
              </a:spcBef>
              <a:buSzPts val="1564"/>
              <a:buNone/>
            </a:pPr>
            <a:endParaRPr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1" y="633330"/>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u="sng" dirty="0">
                <a:solidFill>
                  <a:schemeClr val="accent1">
                    <a:lumMod val="75000"/>
                  </a:schemeClr>
                </a:solidFill>
                <a:latin typeface="Arial"/>
                <a:ea typeface="Arial"/>
                <a:cs typeface="Arial"/>
                <a:sym typeface="Arial"/>
              </a:rPr>
              <a:t>PROPOSED SOLUTION</a:t>
            </a:r>
            <a:endParaRPr sz="3300" u="sng" dirty="0">
              <a:solidFill>
                <a:schemeClr val="accent1">
                  <a:lumMod val="75000"/>
                </a:schemeClr>
              </a:solidFill>
            </a:endParaRPr>
          </a:p>
        </p:txBody>
      </p:sp>
      <p:sp>
        <p:nvSpPr>
          <p:cNvPr id="116" name="Google Shape;116;p4"/>
          <p:cNvSpPr txBox="1">
            <a:spLocks noGrp="1"/>
          </p:cNvSpPr>
          <p:nvPr>
            <p:ph type="body" idx="1"/>
          </p:nvPr>
        </p:nvSpPr>
        <p:spPr>
          <a:xfrm>
            <a:off x="289256" y="1163626"/>
            <a:ext cx="11613485" cy="557062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104"/>
              <a:buNone/>
            </a:pPr>
            <a:endParaRPr sz="1200" b="1"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Wingdings" panose="05000000000000000000" pitchFamily="2" charset="2"/>
              <a:buChar char="Ø"/>
            </a:pPr>
            <a:r>
              <a:rPr lang="en-US" sz="1200" dirty="0">
                <a:latin typeface="Franklin Gothic Book" panose="020B0503020102020204" pitchFamily="34" charset="0"/>
                <a:ea typeface="Franklin Gothic"/>
                <a:cs typeface="Franklin Gothic"/>
                <a:sym typeface="Franklin Gothic"/>
              </a:rPr>
              <a:t>The system addresses the challenge of sentiment analysis in the restaurant industry through a robust approach combining natural language processing (NLP) techniques and machine learning models.</a:t>
            </a:r>
            <a:endParaRPr sz="1200"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Wingdings" panose="05000000000000000000" pitchFamily="2" charset="2"/>
              <a:buChar char="Ø"/>
            </a:pPr>
            <a:r>
              <a:rPr lang="en-US" sz="1200" b="1" dirty="0">
                <a:latin typeface="Franklin Gothic Book" panose="020B0503020102020204" pitchFamily="34" charset="0"/>
                <a:ea typeface="Franklin Gothic"/>
                <a:cs typeface="Franklin Gothic"/>
                <a:sym typeface="Franklin Gothic"/>
              </a:rPr>
              <a:t>Data Collection:</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Courier New" panose="02070309020205020404" pitchFamily="49" charset="0"/>
              <a:buChar char="o"/>
            </a:pPr>
            <a:r>
              <a:rPr lang="en-US" dirty="0">
                <a:latin typeface="Franklin Gothic Book" panose="020B0503020102020204" pitchFamily="34" charset="0"/>
                <a:ea typeface="Franklin Gothic"/>
                <a:cs typeface="Franklin Gothic"/>
                <a:sym typeface="Franklin Gothic"/>
              </a:rPr>
              <a:t>Gather customer feedback from various platforms including restaurant websites, Google Reviews, Yelp, TripAdvisor, social media, and food delivery apps.</a:t>
            </a:r>
            <a:endParaRPr dirty="0">
              <a:latin typeface="Franklin Gothic Book" panose="020B0503020102020204" pitchFamily="34" charset="0"/>
              <a:ea typeface="Franklin Gothic"/>
              <a:cs typeface="Franklin Gothic"/>
              <a:sym typeface="Franklin Gothic"/>
            </a:endParaRPr>
          </a:p>
          <a:p>
            <a:pPr marL="495935" lvl="1" indent="-171450" algn="l" rtl="0">
              <a:spcBef>
                <a:spcPts val="840"/>
              </a:spcBef>
              <a:spcAft>
                <a:spcPts val="0"/>
              </a:spcAft>
              <a:buSzPts val="1104"/>
              <a:buFont typeface="Courier New" panose="02070309020205020404" pitchFamily="49" charset="0"/>
              <a:buChar char="o"/>
            </a:pPr>
            <a:r>
              <a:rPr lang="en-US" sz="1200" dirty="0">
                <a:latin typeface="Franklin Gothic Book" panose="020B0503020102020204" pitchFamily="34" charset="0"/>
                <a:ea typeface="Franklin Gothic"/>
                <a:cs typeface="Franklin Gothic"/>
                <a:sym typeface="Franklin Gothic"/>
              </a:rPr>
              <a:t>    </a:t>
            </a:r>
            <a:r>
              <a:rPr lang="en-US" dirty="0">
                <a:latin typeface="Franklin Gothic Book" panose="020B0503020102020204" pitchFamily="34" charset="0"/>
                <a:ea typeface="Franklin Gothic"/>
                <a:cs typeface="Franklin Gothic"/>
                <a:sym typeface="Franklin Gothic"/>
              </a:rPr>
              <a:t>Employ web scraping tools and APIs to ensure data collection adheres to privacy regulations</a:t>
            </a:r>
            <a:endParaRPr sz="1200"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Wingdings" panose="05000000000000000000" pitchFamily="2" charset="2"/>
              <a:buChar char="Ø"/>
            </a:pPr>
            <a:r>
              <a:rPr lang="en-US" sz="1200" b="1" dirty="0">
                <a:latin typeface="Franklin Gothic Book" panose="020B0503020102020204" pitchFamily="34" charset="0"/>
                <a:ea typeface="Franklin Gothic"/>
                <a:cs typeface="Franklin Gothic"/>
                <a:sym typeface="Franklin Gothic"/>
              </a:rPr>
              <a:t>Data Preprocessing:</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Courier New" panose="02070309020205020404" pitchFamily="49" charset="0"/>
              <a:buChar char="o"/>
            </a:pPr>
            <a:r>
              <a:rPr lang="en-US" dirty="0">
                <a:latin typeface="Franklin Gothic Book" panose="020B0503020102020204" pitchFamily="34" charset="0"/>
                <a:ea typeface="Franklin Gothic"/>
                <a:cs typeface="Franklin Gothic"/>
                <a:sym typeface="Franklin Gothic"/>
              </a:rPr>
              <a:t>Cleaning: Eliminate HTML tags, special characters, and stop words from the text.</a:t>
            </a:r>
          </a:p>
          <a:p>
            <a:pPr marL="629920" lvl="1" indent="-305435" algn="l" rtl="0">
              <a:spcBef>
                <a:spcPts val="840"/>
              </a:spcBef>
              <a:spcAft>
                <a:spcPts val="0"/>
              </a:spcAft>
              <a:buSzPts val="1104"/>
              <a:buFont typeface="Courier New" panose="02070309020205020404" pitchFamily="49" charset="0"/>
              <a:buChar char="o"/>
            </a:pPr>
            <a:r>
              <a:rPr lang="en-US" dirty="0">
                <a:latin typeface="Franklin Gothic Book" panose="020B0503020102020204" pitchFamily="34" charset="0"/>
                <a:ea typeface="Franklin Gothic"/>
                <a:cs typeface="Franklin Gothic"/>
                <a:sym typeface="Franklin Gothic"/>
              </a:rPr>
              <a:t>Tokenization: Segment text into individual words or phrases.</a:t>
            </a:r>
          </a:p>
          <a:p>
            <a:pPr marL="629920" lvl="1" indent="-305435" algn="l" rtl="0">
              <a:spcBef>
                <a:spcPts val="840"/>
              </a:spcBef>
              <a:spcAft>
                <a:spcPts val="0"/>
              </a:spcAft>
              <a:buSzPts val="1104"/>
              <a:buFont typeface="Courier New" panose="02070309020205020404" pitchFamily="49" charset="0"/>
              <a:buChar char="o"/>
            </a:pPr>
            <a:r>
              <a:rPr lang="en-US" dirty="0">
                <a:latin typeface="Franklin Gothic Book" panose="020B0503020102020204" pitchFamily="34" charset="0"/>
                <a:ea typeface="Franklin Gothic"/>
                <a:cs typeface="Franklin Gothic"/>
                <a:sym typeface="Franklin Gothic"/>
              </a:rPr>
              <a:t>Normalization: Standardize words to their base forms through stemming or lemmatization.</a:t>
            </a:r>
            <a:endParaRPr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Wingdings" panose="05000000000000000000" pitchFamily="2" charset="2"/>
              <a:buChar char="Ø"/>
            </a:pPr>
            <a:r>
              <a:rPr lang="en-US" sz="1200" b="1" dirty="0">
                <a:latin typeface="Franklin Gothic Book" panose="020B0503020102020204" pitchFamily="34" charset="0"/>
                <a:ea typeface="Franklin Gothic"/>
                <a:cs typeface="Franklin Gothic"/>
                <a:sym typeface="Franklin Gothic"/>
              </a:rPr>
              <a:t>Machine Learning Algorithm:</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Courier New" panose="02070309020205020404" pitchFamily="49" charset="0"/>
              <a:buChar char="o"/>
            </a:pPr>
            <a:r>
              <a:rPr lang="en-US" dirty="0">
                <a:latin typeface="Franklin Gothic Book" panose="020B0503020102020204" pitchFamily="34" charset="0"/>
                <a:ea typeface="Franklin Gothic"/>
                <a:cs typeface="Franklin Gothic"/>
                <a:sym typeface="Franklin Gothic"/>
              </a:rPr>
              <a:t>For restaurant sentiment analysis, Multinomial Naive Bayes (MNB) is chosen for its efficiency in text classification tasks using TF-IDF vectors.</a:t>
            </a:r>
            <a:endParaRPr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Wingdings" panose="05000000000000000000" pitchFamily="2" charset="2"/>
              <a:buChar char="Ø"/>
            </a:pPr>
            <a:r>
              <a:rPr lang="en-US" sz="1200" b="1" dirty="0">
                <a:latin typeface="Franklin Gothic Book" panose="020B0503020102020204" pitchFamily="34" charset="0"/>
                <a:ea typeface="Franklin Gothic"/>
                <a:cs typeface="Franklin Gothic"/>
                <a:sym typeface="Franklin Gothic"/>
              </a:rPr>
              <a:t>Deployment:</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Courier New" panose="02070309020205020404" pitchFamily="49" charset="0"/>
              <a:buChar char="o"/>
            </a:pPr>
            <a:r>
              <a:rPr lang="en-US" dirty="0">
                <a:latin typeface="Franklin Gothic Book" panose="020B0503020102020204" pitchFamily="34" charset="0"/>
                <a:ea typeface="Franklin Gothic"/>
                <a:cs typeface="Franklin Gothic"/>
                <a:sym typeface="Franklin Gothic"/>
              </a:rPr>
              <a:t>Visualization: Develop interactive dashboards to visualize sentiment trends, highlight key issues, and showcase positive feedback</a:t>
            </a:r>
          </a:p>
          <a:p>
            <a:pPr marL="629920" lvl="1" indent="-305435" algn="l" rtl="0">
              <a:spcBef>
                <a:spcPts val="840"/>
              </a:spcBef>
              <a:spcAft>
                <a:spcPts val="0"/>
              </a:spcAft>
              <a:buSzPts val="1104"/>
              <a:buFont typeface="Courier New" panose="02070309020205020404" pitchFamily="49" charset="0"/>
              <a:buChar char="o"/>
            </a:pPr>
            <a:r>
              <a:rPr lang="en-US" sz="1200" dirty="0">
                <a:latin typeface="Franklin Gothic Book" panose="020B0503020102020204" pitchFamily="34" charset="0"/>
                <a:ea typeface="Franklin Gothic"/>
                <a:cs typeface="Franklin Gothic"/>
                <a:sym typeface="Franklin Gothic"/>
              </a:rPr>
              <a:t>Feedback Loop: Establish a continuous feedback mechanism to update sentiment analysis with fresh data and monitor sentiment changes over time.</a:t>
            </a:r>
            <a:endParaRPr sz="1200" dirty="0">
              <a:latin typeface="Franklin Gothic Book" panose="020B0503020102020204" pitchFamily="34" charset="0"/>
              <a:ea typeface="Franklin Gothic"/>
              <a:cs typeface="Franklin Gothic"/>
              <a:sym typeface="Franklin Gothic"/>
            </a:endParaRPr>
          </a:p>
          <a:p>
            <a:pPr marL="305435" lvl="0" indent="-305435" algn="l" rtl="0">
              <a:lnSpc>
                <a:spcPct val="110000"/>
              </a:lnSpc>
              <a:spcBef>
                <a:spcPts val="840"/>
              </a:spcBef>
              <a:spcAft>
                <a:spcPts val="0"/>
              </a:spcAft>
              <a:buSzPts val="1104"/>
              <a:buFont typeface="Wingdings" panose="05000000000000000000" pitchFamily="2" charset="2"/>
              <a:buChar char="Ø"/>
            </a:pPr>
            <a:r>
              <a:rPr lang="en-US" sz="1200" b="1" dirty="0">
                <a:latin typeface="Franklin Gothic Book" panose="020B0503020102020204" pitchFamily="34" charset="0"/>
                <a:ea typeface="Franklin Gothic"/>
                <a:cs typeface="Franklin Gothic"/>
                <a:sym typeface="Franklin Gothic"/>
              </a:rPr>
              <a:t>Evaluation:</a:t>
            </a:r>
            <a:endParaRPr sz="1200" b="1"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Courier New" panose="02070309020205020404" pitchFamily="49" charset="0"/>
              <a:buChar char="o"/>
            </a:pPr>
            <a:r>
              <a:rPr lang="en-US" sz="1200" dirty="0">
                <a:latin typeface="Franklin Gothic Book" panose="020B0503020102020204" pitchFamily="34" charset="0"/>
                <a:ea typeface="Franklin Gothic"/>
                <a:cs typeface="Franklin Gothic"/>
                <a:sym typeface="Franklin Gothic"/>
              </a:rPr>
              <a:t>  Metrics: Evaluate models using metrics such as accuracy, precision, recall, and F1 score on a labeled validation dataset.</a:t>
            </a:r>
            <a:endParaRPr dirty="0">
              <a:latin typeface="Franklin Gothic Book" panose="020B0503020102020204" pitchFamily="34" charset="0"/>
              <a:ea typeface="Franklin Gothic"/>
              <a:cs typeface="Franklin Gothic"/>
              <a:sym typeface="Franklin Gothic"/>
            </a:endParaRPr>
          </a:p>
          <a:p>
            <a:pPr marL="629920" lvl="1" indent="-305435" algn="l" rtl="0">
              <a:spcBef>
                <a:spcPts val="840"/>
              </a:spcBef>
              <a:spcAft>
                <a:spcPts val="0"/>
              </a:spcAft>
              <a:buSzPts val="1104"/>
              <a:buFont typeface="Courier New" panose="02070309020205020404" pitchFamily="49" charset="0"/>
              <a:buChar char="o"/>
            </a:pPr>
            <a:r>
              <a:rPr lang="en-US" dirty="0">
                <a:latin typeface="Franklin Gothic Book" panose="020B0503020102020204" pitchFamily="34" charset="0"/>
                <a:ea typeface="Franklin Gothic"/>
                <a:cs typeface="Franklin Gothic"/>
                <a:sym typeface="Franklin Gothic"/>
              </a:rPr>
              <a:t> Impact Monitoring: Monitor the impact of implemented improvements on sentiment trends to ensure effective enhancement of restaurant services.</a:t>
            </a:r>
            <a:endParaRPr sz="1200" dirty="0">
              <a:latin typeface="Franklin Gothic Book" panose="020B0503020102020204" pitchFamily="34" charset="0"/>
              <a:ea typeface="Franklin Gothic"/>
              <a:cs typeface="Franklin Gothic"/>
              <a:sym typeface="Franklin Gothic"/>
            </a:endParaRPr>
          </a:p>
          <a:p>
            <a:pPr marL="0" lvl="0" indent="0" algn="l" rtl="0">
              <a:lnSpc>
                <a:spcPct val="110000"/>
              </a:lnSpc>
              <a:spcBef>
                <a:spcPts val="840"/>
              </a:spcBef>
              <a:spcAft>
                <a:spcPts val="0"/>
              </a:spcAft>
              <a:buSzPts val="1104"/>
              <a:buNone/>
            </a:pPr>
            <a:endParaRPr sz="1200"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1" y="646718"/>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u="sng" dirty="0">
                <a:solidFill>
                  <a:schemeClr val="accent1">
                    <a:lumMod val="75000"/>
                  </a:schemeClr>
                </a:solidFill>
                <a:latin typeface="Arial"/>
                <a:ea typeface="Arial"/>
                <a:cs typeface="Arial"/>
                <a:sym typeface="Arial"/>
              </a:rPr>
              <a:t>SYSTEM  APPROACH</a:t>
            </a:r>
            <a:endParaRPr sz="3300" u="sng" dirty="0">
              <a:solidFill>
                <a:schemeClr val="accent1">
                  <a:lumMod val="75000"/>
                </a:schemeClr>
              </a:solidFill>
              <a:latin typeface="Calibri"/>
              <a:ea typeface="Calibri"/>
              <a:cs typeface="Calibri"/>
              <a:sym typeface="Calibri"/>
            </a:endParaRPr>
          </a:p>
        </p:txBody>
      </p:sp>
      <p:sp>
        <p:nvSpPr>
          <p:cNvPr id="122" name="Google Shape;122;p5"/>
          <p:cNvSpPr txBox="1">
            <a:spLocks noGrp="1"/>
          </p:cNvSpPr>
          <p:nvPr>
            <p:ph type="body" idx="1"/>
          </p:nvPr>
        </p:nvSpPr>
        <p:spPr>
          <a:xfrm>
            <a:off x="581192" y="1192868"/>
            <a:ext cx="11029615" cy="5925041"/>
          </a:xfrm>
          <a:prstGeom prst="rect">
            <a:avLst/>
          </a:prstGeom>
          <a:noFill/>
          <a:ln>
            <a:noFill/>
          </a:ln>
        </p:spPr>
        <p:txBody>
          <a:bodyPr spcFirstLastPara="1" wrap="square" lIns="91425" tIns="45700" rIns="91425" bIns="45700" anchor="ctr" anchorCtr="0">
            <a:normAutofit lnSpcReduction="10000"/>
          </a:bodyPr>
          <a:lstStyle/>
          <a:p>
            <a:pPr marL="285750" lvl="0" indent="-285750" algn="l" rtl="0">
              <a:lnSpc>
                <a:spcPct val="110000"/>
              </a:lnSpc>
              <a:spcBef>
                <a:spcPts val="0"/>
              </a:spcBef>
              <a:spcAft>
                <a:spcPts val="0"/>
              </a:spcAft>
              <a:buSzPts val="1472"/>
              <a:buFont typeface="Wingdings" panose="05000000000000000000" pitchFamily="2" charset="2"/>
              <a:buChar char="ü"/>
            </a:pPr>
            <a:r>
              <a:rPr lang="en-US" sz="1600" dirty="0">
                <a:latin typeface="Franklin Gothic Book" panose="020B0503020102020204" pitchFamily="34" charset="0"/>
                <a:ea typeface="Franklin Gothic"/>
                <a:cs typeface="Franklin Gothic"/>
                <a:sym typeface="Franklin Gothic"/>
              </a:rPr>
              <a:t>In the restaurant industry, gaining insights into customer sentiment is essential for enhancing service quality and ensuring customer satisfaction. Leveraging advanced technology allows restaurants to extract valuable information from diverse sources such as online reviews, social media posts, and feedback forms</a:t>
            </a:r>
            <a:r>
              <a:rPr lang="en-US" dirty="0">
                <a:latin typeface="Franklin Gothic Book" panose="020B0503020102020204" pitchFamily="34" charset="0"/>
                <a:ea typeface="Franklin Gothic"/>
                <a:cs typeface="Franklin Gothic"/>
                <a:sym typeface="Franklin Gothic"/>
              </a:rPr>
              <a:t>.</a:t>
            </a:r>
          </a:p>
          <a:p>
            <a:pPr marL="0" lvl="0" indent="0" algn="l" rtl="0">
              <a:lnSpc>
                <a:spcPct val="110000"/>
              </a:lnSpc>
              <a:spcBef>
                <a:spcPts val="0"/>
              </a:spcBef>
              <a:spcAft>
                <a:spcPts val="0"/>
              </a:spcAft>
              <a:buSzPts val="1472"/>
              <a:buNone/>
            </a:pPr>
            <a:endParaRPr lang="en-US" dirty="0">
              <a:latin typeface="Franklin Gothic Book" panose="020B0503020102020204" pitchFamily="34" charset="0"/>
              <a:ea typeface="Franklin Gothic"/>
              <a:cs typeface="Franklin Gothic"/>
              <a:sym typeface="Franklin Gothic"/>
            </a:endParaRPr>
          </a:p>
          <a:p>
            <a:pPr marL="285750" lvl="0" indent="-285750" algn="l" rtl="0">
              <a:lnSpc>
                <a:spcPct val="110000"/>
              </a:lnSpc>
              <a:spcBef>
                <a:spcPts val="0"/>
              </a:spcBef>
              <a:spcAft>
                <a:spcPts val="0"/>
              </a:spcAft>
              <a:buSzPts val="1472"/>
              <a:buFont typeface="Wingdings" panose="05000000000000000000" pitchFamily="2" charset="2"/>
              <a:buChar char="ü"/>
            </a:pPr>
            <a:r>
              <a:rPr lang="en-US" sz="1600" dirty="0">
                <a:latin typeface="Franklin Gothic Book" panose="020B0503020102020204" pitchFamily="34" charset="0"/>
                <a:ea typeface="Franklin Gothic"/>
                <a:cs typeface="Franklin Gothic"/>
                <a:sym typeface="Franklin Gothic"/>
              </a:rPr>
              <a:t>Natural Language Processing (NLP) serves as a pivotal tool in this process. It effectively processes text by breaking it down, filtering out irrelevant details like errors, and identifying key phrases that express customer opinions. Machine learning algorithms then analyze this processed data to classify sentiments into categories – positive, negative, or neutral.</a:t>
            </a:r>
          </a:p>
          <a:p>
            <a:pPr marL="0" lvl="0" indent="0" algn="l" rtl="0">
              <a:lnSpc>
                <a:spcPct val="110000"/>
              </a:lnSpc>
              <a:spcBef>
                <a:spcPts val="0"/>
              </a:spcBef>
              <a:spcAft>
                <a:spcPts val="0"/>
              </a:spcAft>
              <a:buSzPts val="1472"/>
              <a:buNone/>
            </a:pPr>
            <a:endParaRPr lang="en-US" dirty="0">
              <a:latin typeface="Franklin Gothic Book" panose="020B0503020102020204" pitchFamily="34" charset="0"/>
              <a:ea typeface="Franklin Gothic"/>
              <a:cs typeface="Franklin Gothic"/>
              <a:sym typeface="Franklin Gothic"/>
            </a:endParaRPr>
          </a:p>
          <a:p>
            <a:pPr marL="285750" lvl="0" indent="-285750" algn="l" rtl="0">
              <a:lnSpc>
                <a:spcPct val="110000"/>
              </a:lnSpc>
              <a:spcBef>
                <a:spcPts val="0"/>
              </a:spcBef>
              <a:spcAft>
                <a:spcPts val="0"/>
              </a:spcAft>
              <a:buSzPts val="1472"/>
              <a:buFont typeface="Wingdings" panose="05000000000000000000" pitchFamily="2" charset="2"/>
              <a:buChar char="ü"/>
            </a:pPr>
            <a:r>
              <a:rPr lang="en-US" sz="1600" dirty="0">
                <a:solidFill>
                  <a:srgbClr val="0F0F0F"/>
                </a:solidFill>
                <a:latin typeface="Franklin Gothic Book" panose="020B0503020102020204" pitchFamily="34" charset="0"/>
                <a:ea typeface="Franklin Gothic"/>
                <a:cs typeface="Franklin Gothic"/>
                <a:sym typeface="Franklin Gothic"/>
              </a:rPr>
              <a:t>This analytical approach equips restaurant owners and managers with deeper insights into how customers perceive their dining experiences. By pinpointing specific areas for improvement, such as service quality or menu offerings, they can prioritize resources more effectively to meet customer expectations. </a:t>
            </a:r>
          </a:p>
          <a:p>
            <a:pPr marL="0" lvl="0" indent="0" algn="l" rtl="0">
              <a:lnSpc>
                <a:spcPct val="110000"/>
              </a:lnSpc>
              <a:spcBef>
                <a:spcPts val="0"/>
              </a:spcBef>
              <a:spcAft>
                <a:spcPts val="0"/>
              </a:spcAft>
              <a:buSzPts val="1472"/>
              <a:buNone/>
            </a:pPr>
            <a:endParaRPr lang="en-US" sz="1600" dirty="0">
              <a:solidFill>
                <a:srgbClr val="0F0F0F"/>
              </a:solidFill>
              <a:latin typeface="Franklin Gothic Book" panose="020B0503020102020204" pitchFamily="34" charset="0"/>
              <a:ea typeface="Franklin Gothic"/>
              <a:cs typeface="Franklin Gothic"/>
              <a:sym typeface="Franklin Gothic"/>
            </a:endParaRPr>
          </a:p>
          <a:p>
            <a:pPr marL="285750" lvl="0" indent="-285750" algn="l" rtl="0">
              <a:lnSpc>
                <a:spcPct val="110000"/>
              </a:lnSpc>
              <a:spcBef>
                <a:spcPts val="0"/>
              </a:spcBef>
              <a:spcAft>
                <a:spcPts val="0"/>
              </a:spcAft>
              <a:buSzPts val="1472"/>
              <a:buFont typeface="Wingdings" panose="05000000000000000000" pitchFamily="2" charset="2"/>
              <a:buChar char="ü"/>
            </a:pPr>
            <a:r>
              <a:rPr lang="en-US" sz="1600" dirty="0">
                <a:solidFill>
                  <a:srgbClr val="0F0F0F"/>
                </a:solidFill>
                <a:latin typeface="Franklin Gothic Book" panose="020B0503020102020204" pitchFamily="34" charset="0"/>
                <a:ea typeface="Franklin Gothic"/>
                <a:cs typeface="Franklin Gothic"/>
                <a:sym typeface="Franklin Gothic"/>
              </a:rPr>
              <a:t>Nevertheless, analyzing sentiment in the restaurant industry presents unique challenges. Customer experiences are diverse, and reviews often use informal language, requiring specialized NLP techniques trained on restaurant-specific datasets. </a:t>
            </a:r>
          </a:p>
          <a:p>
            <a:pPr marL="285750" lvl="0" indent="-285750" algn="l" rtl="0">
              <a:lnSpc>
                <a:spcPct val="110000"/>
              </a:lnSpc>
              <a:spcBef>
                <a:spcPts val="0"/>
              </a:spcBef>
              <a:spcAft>
                <a:spcPts val="0"/>
              </a:spcAft>
              <a:buSzPts val="1472"/>
              <a:buFont typeface="Wingdings" panose="05000000000000000000" pitchFamily="2" charset="2"/>
              <a:buChar char="ü"/>
            </a:pPr>
            <a:endParaRPr lang="en-US" sz="1600" dirty="0">
              <a:solidFill>
                <a:srgbClr val="0F0F0F"/>
              </a:solidFill>
              <a:latin typeface="Franklin Gothic Book" panose="020B0503020102020204" pitchFamily="34" charset="0"/>
              <a:ea typeface="Franklin Gothic"/>
              <a:cs typeface="Franklin Gothic"/>
              <a:sym typeface="Franklin Gothic"/>
            </a:endParaRPr>
          </a:p>
          <a:p>
            <a:pPr marL="285750" lvl="0" indent="-285750" algn="l" rtl="0">
              <a:lnSpc>
                <a:spcPct val="110000"/>
              </a:lnSpc>
              <a:spcBef>
                <a:spcPts val="0"/>
              </a:spcBef>
              <a:spcAft>
                <a:spcPts val="0"/>
              </a:spcAft>
              <a:buSzPts val="1472"/>
              <a:buFont typeface="Wingdings" panose="05000000000000000000" pitchFamily="2" charset="2"/>
              <a:buChar char="ü"/>
            </a:pPr>
            <a:r>
              <a:rPr lang="en-US" sz="1600" dirty="0">
                <a:solidFill>
                  <a:srgbClr val="0F0F0F"/>
                </a:solidFill>
                <a:latin typeface="Franklin Gothic Book" panose="020B0503020102020204" pitchFamily="34" charset="0"/>
                <a:ea typeface="Franklin Gothic"/>
                <a:cs typeface="Franklin Gothic"/>
                <a:sym typeface="Franklin Gothic"/>
              </a:rPr>
              <a:t>However, restaurant sentiment analysis presents unique challenges. The diverse nature of customer experiences and the casual language used in reviews require specialized techniques. NLP algorithms must be trained on restaurant-specific datasets to accurately understand the context and nuances of customer language.</a:t>
            </a:r>
          </a:p>
          <a:p>
            <a:pPr marL="285750" lvl="0" indent="-285750" algn="l" rtl="0">
              <a:lnSpc>
                <a:spcPct val="110000"/>
              </a:lnSpc>
              <a:spcBef>
                <a:spcPts val="0"/>
              </a:spcBef>
              <a:spcAft>
                <a:spcPts val="0"/>
              </a:spcAft>
              <a:buSzPts val="1472"/>
              <a:buFont typeface="Wingdings" panose="05000000000000000000" pitchFamily="2" charset="2"/>
              <a:buChar char="ü"/>
            </a:pPr>
            <a:endParaRPr lang="en-US" sz="1600" dirty="0">
              <a:solidFill>
                <a:srgbClr val="0F0F0F"/>
              </a:solidFill>
              <a:latin typeface="Franklin Gothic Book" panose="020B0503020102020204" pitchFamily="34" charset="0"/>
              <a:ea typeface="Franklin Gothic"/>
              <a:cs typeface="Franklin Gothic"/>
              <a:sym typeface="Franklin Gothic"/>
            </a:endParaRPr>
          </a:p>
          <a:p>
            <a:pPr marL="285750" lvl="0" indent="-285750" algn="l" rtl="0">
              <a:lnSpc>
                <a:spcPct val="110000"/>
              </a:lnSpc>
              <a:spcBef>
                <a:spcPts val="0"/>
              </a:spcBef>
              <a:spcAft>
                <a:spcPts val="0"/>
              </a:spcAft>
              <a:buSzPts val="1472"/>
              <a:buFont typeface="Wingdings" panose="05000000000000000000" pitchFamily="2" charset="2"/>
              <a:buChar char="ü"/>
            </a:pPr>
            <a:r>
              <a:rPr lang="en-US" sz="1600" dirty="0">
                <a:solidFill>
                  <a:srgbClr val="0F0F0F"/>
                </a:solidFill>
                <a:latin typeface="Franklin Gothic Book" panose="020B0503020102020204" pitchFamily="34" charset="0"/>
                <a:ea typeface="Franklin Gothic"/>
                <a:cs typeface="Franklin Gothic"/>
                <a:sym typeface="Franklin Gothic"/>
              </a:rPr>
              <a:t>Despite these challenges, the potential benefits of restaurant sentiment analysis are undeniable. By leveraging technology to understand customer voices, restaurant owners and managers can build stronger relationships with their patrons, improve the quality of dining experiences, and ultimately contribute to a more positive experience for everyone involved..</a:t>
            </a:r>
            <a:endParaRPr sz="1600" dirty="0">
              <a:solidFill>
                <a:srgbClr val="0F0F0F"/>
              </a:solidFill>
              <a:latin typeface="Franklin Gothic Book" panose="020B0503020102020204" pitchFamily="34" charset="0"/>
              <a:ea typeface="Franklin Gothic"/>
              <a:cs typeface="Franklin Gothic"/>
              <a:sym typeface="Franklin Gothic"/>
            </a:endParaRPr>
          </a:p>
          <a:p>
            <a:pPr marL="591750" lvl="0" indent="-285750" algn="l" rtl="0">
              <a:lnSpc>
                <a:spcPct val="110000"/>
              </a:lnSpc>
              <a:spcBef>
                <a:spcPts val="920"/>
              </a:spcBef>
              <a:spcAft>
                <a:spcPts val="0"/>
              </a:spcAft>
              <a:buFont typeface="Wingdings" panose="05000000000000000000" pitchFamily="2" charset="2"/>
              <a:buChar char="ü"/>
            </a:pPr>
            <a:endParaRPr sz="1600" dirty="0">
              <a:solidFill>
                <a:schemeClr val="accent1"/>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u="sng" dirty="0">
                <a:solidFill>
                  <a:schemeClr val="accent1">
                    <a:lumMod val="75000"/>
                  </a:schemeClr>
                </a:solidFill>
                <a:latin typeface="Arial"/>
                <a:ea typeface="Arial"/>
                <a:cs typeface="Arial"/>
                <a:sym typeface="Arial"/>
              </a:rPr>
              <a:t>ALGORITHM &amp; DEPLOYMENT</a:t>
            </a:r>
            <a:endParaRPr sz="3300" u="sng" dirty="0">
              <a:solidFill>
                <a:schemeClr val="accent1">
                  <a:lumMod val="75000"/>
                </a:schemeClr>
              </a:solidFill>
            </a:endParaRPr>
          </a:p>
        </p:txBody>
      </p:sp>
      <p:sp>
        <p:nvSpPr>
          <p:cNvPr id="128" name="Google Shape;128;p6"/>
          <p:cNvSpPr txBox="1">
            <a:spLocks noGrp="1"/>
          </p:cNvSpPr>
          <p:nvPr>
            <p:ph type="body" idx="1"/>
          </p:nvPr>
        </p:nvSpPr>
        <p:spPr>
          <a:xfrm>
            <a:off x="581192" y="864112"/>
            <a:ext cx="11029615" cy="5129776"/>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288"/>
              <a:buNone/>
            </a:pPr>
            <a:r>
              <a:rPr lang="en-US" sz="1400" dirty="0">
                <a:latin typeface="Franklin Gothic Book" panose="020B0503020102020204" pitchFamily="34" charset="0"/>
                <a:ea typeface="Franklin Gothic"/>
                <a:cs typeface="Franklin Gothic"/>
                <a:sym typeface="Franklin Gothic"/>
              </a:rPr>
              <a:t>In the Algorithm and Deployment section, For restaurant sentiment analysis, the Multinomial Naive Bayes (MNB) algorithm is selected due to its effectiveness in classifying text using TF-IDF vectors</a:t>
            </a:r>
          </a:p>
          <a:p>
            <a:pPr marL="0" lvl="0" indent="0" algn="l" rtl="0">
              <a:lnSpc>
                <a:spcPct val="110000"/>
              </a:lnSpc>
              <a:spcBef>
                <a:spcPts val="0"/>
              </a:spcBef>
              <a:spcAft>
                <a:spcPts val="0"/>
              </a:spcAft>
              <a:buSzPts val="1288"/>
              <a:buNone/>
            </a:pPr>
            <a:endParaRPr lang="en-US" sz="1400" dirty="0">
              <a:latin typeface="Franklin Gothic Book" panose="020B0503020102020204" pitchFamily="34" charset="0"/>
              <a:ea typeface="Franklin Gothic"/>
              <a:cs typeface="Franklin Gothic"/>
              <a:sym typeface="Franklin Gothic"/>
            </a:endParaRPr>
          </a:p>
          <a:p>
            <a:pPr marL="0" lvl="0" indent="0" algn="l" rtl="0">
              <a:lnSpc>
                <a:spcPct val="110000"/>
              </a:lnSpc>
              <a:spcBef>
                <a:spcPts val="0"/>
              </a:spcBef>
              <a:spcAft>
                <a:spcPts val="0"/>
              </a:spcAft>
              <a:buSzPts val="1288"/>
              <a:buNone/>
            </a:pPr>
            <a:r>
              <a:rPr lang="en-US" sz="1400" b="1" dirty="0">
                <a:latin typeface="Franklin Gothic Book" panose="020B0503020102020204" pitchFamily="34" charset="0"/>
                <a:ea typeface="Franklin Gothic"/>
                <a:cs typeface="Franklin Gothic"/>
                <a:sym typeface="Franklin Gothic"/>
              </a:rPr>
              <a:t>Data Collection:</a:t>
            </a:r>
            <a:endParaRPr lang="en-US" sz="1400" dirty="0">
              <a:latin typeface="Franklin Gothic Book" panose="020B0503020102020204" pitchFamily="34" charset="0"/>
              <a:ea typeface="Franklin Gothic"/>
              <a:cs typeface="Franklin Gothic"/>
              <a:sym typeface="Franklin Gothic"/>
            </a:endParaRPr>
          </a:p>
          <a:p>
            <a:pPr marL="0" lvl="0" indent="0" algn="l" rtl="0">
              <a:lnSpc>
                <a:spcPct val="110000"/>
              </a:lnSpc>
              <a:spcBef>
                <a:spcPts val="0"/>
              </a:spcBef>
              <a:spcAft>
                <a:spcPts val="0"/>
              </a:spcAft>
              <a:buSzPts val="1288"/>
              <a:buNone/>
            </a:pPr>
            <a:r>
              <a:rPr lang="en-US" sz="1400" dirty="0">
                <a:latin typeface="Franklin Gothic Book" panose="020B0503020102020204" pitchFamily="34" charset="0"/>
                <a:ea typeface="Franklin Gothic"/>
                <a:cs typeface="Franklin Gothic"/>
                <a:sym typeface="Franklin Gothic"/>
              </a:rPr>
              <a:t>Customer reviews are sourced from platforms such as Yelp, Google Reviews, and social media using web scraping tools and APIs. Strict adherence to data privacy regulations is maintained throughout..</a:t>
            </a:r>
          </a:p>
          <a:p>
            <a:pPr marL="0" lvl="0" indent="0" algn="l" rtl="0">
              <a:lnSpc>
                <a:spcPct val="110000"/>
              </a:lnSpc>
              <a:spcBef>
                <a:spcPts val="0"/>
              </a:spcBef>
              <a:spcAft>
                <a:spcPts val="0"/>
              </a:spcAft>
              <a:buSzPts val="1288"/>
              <a:buNone/>
            </a:pPr>
            <a:endParaRPr lang="en-US" sz="1400" dirty="0">
              <a:latin typeface="Franklin Gothic Book" panose="020B0503020102020204" pitchFamily="34" charset="0"/>
              <a:ea typeface="Franklin Gothic"/>
              <a:cs typeface="Franklin Gothic"/>
              <a:sym typeface="Franklin Gothic"/>
            </a:endParaRPr>
          </a:p>
          <a:p>
            <a:pPr marL="0" lvl="0" indent="0" algn="l" rtl="0">
              <a:lnSpc>
                <a:spcPct val="110000"/>
              </a:lnSpc>
              <a:spcBef>
                <a:spcPts val="0"/>
              </a:spcBef>
              <a:spcAft>
                <a:spcPts val="0"/>
              </a:spcAft>
              <a:buSzPts val="1288"/>
              <a:buNone/>
            </a:pPr>
            <a:r>
              <a:rPr lang="en-US" sz="1400" b="1" dirty="0">
                <a:latin typeface="Franklin Gothic Book" panose="020B0503020102020204" pitchFamily="34" charset="0"/>
                <a:ea typeface="Franklin Gothic"/>
                <a:cs typeface="Franklin Gothic"/>
                <a:sym typeface="Franklin Gothic"/>
              </a:rPr>
              <a:t>Model Training</a:t>
            </a:r>
            <a:r>
              <a:rPr lang="en-US" sz="1400" dirty="0">
                <a:latin typeface="Franklin Gothic Book" panose="020B0503020102020204" pitchFamily="34" charset="0"/>
                <a:ea typeface="Franklin Gothic"/>
                <a:cs typeface="Franklin Gothic"/>
                <a:sym typeface="Franklin Gothic"/>
              </a:rPr>
              <a:t>:</a:t>
            </a:r>
          </a:p>
          <a:p>
            <a:pPr marL="0" lvl="0" indent="0" algn="l" rtl="0">
              <a:lnSpc>
                <a:spcPct val="110000"/>
              </a:lnSpc>
              <a:spcBef>
                <a:spcPts val="0"/>
              </a:spcBef>
              <a:spcAft>
                <a:spcPts val="0"/>
              </a:spcAft>
              <a:buSzPts val="1288"/>
              <a:buNone/>
            </a:pPr>
            <a:r>
              <a:rPr lang="en-US" sz="1400" dirty="0">
                <a:latin typeface="Franklin Gothic Book" panose="020B0503020102020204" pitchFamily="34" charset="0"/>
                <a:ea typeface="Franklin Gothic"/>
                <a:cs typeface="Franklin Gothic"/>
                <a:sym typeface="Franklin Gothic"/>
              </a:rPr>
              <a:t>Reviews undergo cleaning, tokenization, and conversion into TF-IDF vectors. The MNB model is trained on labeled data to categorize sentiments as either positive or negative.</a:t>
            </a:r>
          </a:p>
          <a:p>
            <a:pPr marL="0" lvl="0" indent="0" algn="l" rtl="0">
              <a:lnSpc>
                <a:spcPct val="110000"/>
              </a:lnSpc>
              <a:spcBef>
                <a:spcPts val="0"/>
              </a:spcBef>
              <a:spcAft>
                <a:spcPts val="0"/>
              </a:spcAft>
              <a:buSzPts val="1288"/>
              <a:buNone/>
            </a:pPr>
            <a:endParaRPr lang="en-US" sz="1400" dirty="0">
              <a:latin typeface="Franklin Gothic Book" panose="020B0503020102020204" pitchFamily="34" charset="0"/>
              <a:ea typeface="Franklin Gothic"/>
              <a:cs typeface="Franklin Gothic"/>
              <a:sym typeface="Franklin Gothic"/>
            </a:endParaRPr>
          </a:p>
          <a:p>
            <a:pPr marL="0" lvl="0" indent="0" algn="l" rtl="0">
              <a:lnSpc>
                <a:spcPct val="110000"/>
              </a:lnSpc>
              <a:spcBef>
                <a:spcPts val="0"/>
              </a:spcBef>
              <a:spcAft>
                <a:spcPts val="0"/>
              </a:spcAft>
              <a:buSzPts val="1288"/>
              <a:buNone/>
            </a:pPr>
            <a:r>
              <a:rPr lang="en-US" sz="1400" b="1" dirty="0">
                <a:latin typeface="Franklin Gothic Book" panose="020B0503020102020204" pitchFamily="34" charset="0"/>
                <a:ea typeface="Franklin Gothic"/>
                <a:cs typeface="Franklin Gothic"/>
                <a:sym typeface="Franklin Gothic"/>
              </a:rPr>
              <a:t>Prediction:</a:t>
            </a:r>
          </a:p>
          <a:p>
            <a:pPr marL="0" lvl="0" indent="0" algn="l" rtl="0">
              <a:lnSpc>
                <a:spcPct val="110000"/>
              </a:lnSpc>
              <a:spcBef>
                <a:spcPts val="0"/>
              </a:spcBef>
              <a:spcAft>
                <a:spcPts val="0"/>
              </a:spcAft>
              <a:buSzPts val="1288"/>
              <a:buNone/>
            </a:pPr>
            <a:r>
              <a:rPr lang="en-US" sz="1400" dirty="0">
                <a:latin typeface="Franklin Gothic Book" panose="020B0503020102020204" pitchFamily="34" charset="0"/>
                <a:ea typeface="Franklin Gothic"/>
                <a:cs typeface="Franklin Gothic"/>
                <a:sym typeface="Franklin Gothic"/>
              </a:rPr>
              <a:t>The deployed model predicts sentiments for new reviews, assisting restaurant operators in assessing customer satisfaction levels and enhancing service quality.</a:t>
            </a:r>
          </a:p>
          <a:p>
            <a:pPr marL="0" lvl="0" indent="0" algn="l" rtl="0">
              <a:lnSpc>
                <a:spcPct val="110000"/>
              </a:lnSpc>
              <a:spcBef>
                <a:spcPts val="0"/>
              </a:spcBef>
              <a:spcAft>
                <a:spcPts val="0"/>
              </a:spcAft>
              <a:buSzPts val="1288"/>
              <a:buNone/>
            </a:pPr>
            <a:endParaRPr lang="en-US" sz="1400" dirty="0">
              <a:latin typeface="Franklin Gothic Book" panose="020B0503020102020204" pitchFamily="34" charset="0"/>
              <a:ea typeface="Franklin Gothic"/>
              <a:cs typeface="Franklin Gothic"/>
              <a:sym typeface="Franklin Gothic"/>
            </a:endParaRPr>
          </a:p>
          <a:p>
            <a:pPr marL="0" lvl="0" indent="0" algn="l" rtl="0">
              <a:lnSpc>
                <a:spcPct val="110000"/>
              </a:lnSpc>
              <a:spcBef>
                <a:spcPts val="0"/>
              </a:spcBef>
              <a:spcAft>
                <a:spcPts val="0"/>
              </a:spcAft>
              <a:buSzPts val="1288"/>
              <a:buNone/>
            </a:pPr>
            <a:r>
              <a:rPr lang="en-US" sz="1400" b="1" dirty="0">
                <a:latin typeface="Franklin Gothic Book" panose="020B0503020102020204" pitchFamily="34" charset="0"/>
                <a:ea typeface="Franklin Gothic"/>
                <a:cs typeface="Franklin Gothic"/>
                <a:sym typeface="Franklin Gothic"/>
              </a:rPr>
              <a:t>Implementation:</a:t>
            </a:r>
          </a:p>
          <a:p>
            <a:pPr marL="0" lvl="0" indent="0" algn="l" rtl="0">
              <a:lnSpc>
                <a:spcPct val="110000"/>
              </a:lnSpc>
              <a:spcBef>
                <a:spcPts val="0"/>
              </a:spcBef>
              <a:spcAft>
                <a:spcPts val="0"/>
              </a:spcAft>
              <a:buSzPts val="1288"/>
              <a:buNone/>
            </a:pPr>
            <a:r>
              <a:rPr lang="en-US" sz="1400" dirty="0">
                <a:latin typeface="Franklin Gothic Book" panose="020B0503020102020204" pitchFamily="34" charset="0"/>
                <a:ea typeface="Franklin Gothic"/>
                <a:cs typeface="Franklin Gothic"/>
                <a:sym typeface="Franklin Gothic"/>
              </a:rPr>
              <a:t>The model can be implemented as a web application or API, enabling real-time or batch sentiment analysis across various review platforms.</a:t>
            </a:r>
            <a:endParaRPr sz="1400"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81075" y="639743"/>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u="sng" dirty="0">
                <a:solidFill>
                  <a:schemeClr val="accent1">
                    <a:lumMod val="75000"/>
                  </a:schemeClr>
                </a:solidFill>
                <a:latin typeface="Arial"/>
                <a:ea typeface="Arial"/>
                <a:cs typeface="Arial"/>
                <a:sym typeface="Arial"/>
              </a:rPr>
              <a:t>RESULT</a:t>
            </a:r>
            <a:endParaRPr sz="3300" u="sng" dirty="0">
              <a:solidFill>
                <a:schemeClr val="accent1">
                  <a:lumMod val="75000"/>
                </a:schemeClr>
              </a:solidFill>
            </a:endParaRPr>
          </a:p>
        </p:txBody>
      </p:sp>
      <p:sp>
        <p:nvSpPr>
          <p:cNvPr id="134" name="Google Shape;134;p7"/>
          <p:cNvSpPr txBox="1">
            <a:spLocks noGrp="1"/>
          </p:cNvSpPr>
          <p:nvPr>
            <p:ph type="body" idx="1"/>
          </p:nvPr>
        </p:nvSpPr>
        <p:spPr>
          <a:xfrm>
            <a:off x="581191" y="1327355"/>
            <a:ext cx="11029500" cy="5181600"/>
          </a:xfrm>
          <a:prstGeom prst="rect">
            <a:avLst/>
          </a:prstGeom>
          <a:noFill/>
          <a:ln>
            <a:noFill/>
          </a:ln>
        </p:spPr>
        <p:txBody>
          <a:bodyPr spcFirstLastPara="1" wrap="square" lIns="91425" tIns="45700" rIns="91425" bIns="45700" anchor="ctr" anchorCtr="0">
            <a:noAutofit/>
          </a:bodyPr>
          <a:lstStyle/>
          <a:p>
            <a:pPr marL="306000" lvl="0" indent="-306000" algn="l" rtl="0">
              <a:lnSpc>
                <a:spcPct val="120000"/>
              </a:lnSpc>
              <a:spcBef>
                <a:spcPts val="0"/>
              </a:spcBef>
              <a:spcAft>
                <a:spcPts val="0"/>
              </a:spcAft>
              <a:buSzPts val="1564"/>
              <a:buFont typeface="Franklin Gothic"/>
              <a:buChar char="❖"/>
            </a:pPr>
            <a:r>
              <a:rPr lang="en-US" b="1" dirty="0">
                <a:solidFill>
                  <a:srgbClr val="0F0F0F"/>
                </a:solidFill>
                <a:latin typeface="Franklin Gothic Book" panose="020B0503020102020204" pitchFamily="34" charset="0"/>
                <a:ea typeface="Franklin Gothic"/>
                <a:cs typeface="Franklin Gothic"/>
                <a:sym typeface="Franklin Gothic"/>
              </a:rPr>
              <a:t>Insights from Patient Sentiments: </a:t>
            </a:r>
            <a:endParaRPr dirty="0">
              <a:latin typeface="Franklin Gothic Book" panose="020B0503020102020204" pitchFamily="34" charset="0"/>
              <a:ea typeface="Franklin Gothic"/>
              <a:cs typeface="Franklin Gothic"/>
              <a:sym typeface="Franklin Gothic"/>
            </a:endParaRPr>
          </a:p>
          <a:p>
            <a:pPr marL="630000" lvl="1" indent="-306000" algn="l" rtl="0">
              <a:lnSpc>
                <a:spcPct val="120000"/>
              </a:lnSpc>
              <a:spcBef>
                <a:spcPts val="940"/>
              </a:spcBef>
              <a:spcAft>
                <a:spcPts val="0"/>
              </a:spcAft>
              <a:buSzPts val="1564"/>
              <a:buFont typeface="Franklin Gothic"/>
              <a:buChar char="⮚"/>
            </a:pPr>
            <a:r>
              <a:rPr lang="en-US" dirty="0">
                <a:latin typeface="Franklin Gothic Book" panose="020B0503020102020204" pitchFamily="34" charset="0"/>
                <a:ea typeface="Franklin Gothic"/>
                <a:cs typeface="Franklin Gothic"/>
                <a:sym typeface="Franklin Gothic"/>
              </a:rPr>
              <a:t> </a:t>
            </a:r>
            <a:r>
              <a:rPr lang="en-US" sz="1800" dirty="0">
                <a:solidFill>
                  <a:schemeClr val="tx1"/>
                </a:solidFill>
                <a:latin typeface="Franklin Gothic Book" panose="020B0503020102020204" pitchFamily="34" charset="0"/>
                <a:ea typeface="Franklin Gothic"/>
                <a:cs typeface="Franklin Gothic"/>
                <a:sym typeface="Franklin Gothic"/>
              </a:rPr>
              <a:t>Emphasize the highlights of dining experiences such as delectable cuisine, exceptional service, and an inviting atmosphere, often commending specific menu items or outstanding customer care.</a:t>
            </a:r>
            <a:endParaRPr sz="1800" dirty="0">
              <a:solidFill>
                <a:schemeClr val="tx1"/>
              </a:solidFill>
              <a:latin typeface="Franklin Gothic Book" panose="020B0503020102020204" pitchFamily="34" charset="0"/>
              <a:ea typeface="Franklin Gothic"/>
              <a:cs typeface="Franklin Gothic"/>
              <a:sym typeface="Franklin Gothic"/>
            </a:endParaRPr>
          </a:p>
          <a:p>
            <a:pPr marL="306000" lvl="0" indent="-306000" algn="l" rtl="0">
              <a:lnSpc>
                <a:spcPct val="120000"/>
              </a:lnSpc>
              <a:spcBef>
                <a:spcPts val="940"/>
              </a:spcBef>
              <a:spcAft>
                <a:spcPts val="0"/>
              </a:spcAft>
              <a:buSzPts val="1564"/>
              <a:buFont typeface="Franklin Gothic"/>
              <a:buChar char="❖"/>
            </a:pPr>
            <a:r>
              <a:rPr lang="en-US" b="1" dirty="0">
                <a:solidFill>
                  <a:srgbClr val="0F0F0F"/>
                </a:solidFill>
                <a:latin typeface="Franklin Gothic Book" panose="020B0503020102020204" pitchFamily="34" charset="0"/>
                <a:ea typeface="Franklin Gothic"/>
                <a:cs typeface="Franklin Gothic"/>
                <a:sym typeface="Franklin Gothic"/>
              </a:rPr>
              <a:t>Key Findings:</a:t>
            </a:r>
            <a:endParaRPr dirty="0">
              <a:latin typeface="Franklin Gothic Book" panose="020B0503020102020204" pitchFamily="34" charset="0"/>
              <a:ea typeface="Franklin Gothic"/>
              <a:cs typeface="Franklin Gothic"/>
              <a:sym typeface="Franklin Gothic"/>
            </a:endParaRPr>
          </a:p>
          <a:p>
            <a:pPr marL="630000" lvl="1" indent="-306000" algn="l" rtl="0">
              <a:lnSpc>
                <a:spcPct val="120000"/>
              </a:lnSpc>
              <a:spcBef>
                <a:spcPts val="940"/>
              </a:spcBef>
              <a:spcAft>
                <a:spcPts val="0"/>
              </a:spcAft>
              <a:buSzPts val="1564"/>
              <a:buFont typeface="Franklin Gothic"/>
              <a:buChar char="⮚"/>
            </a:pPr>
            <a:r>
              <a:rPr lang="en-US" sz="1800" dirty="0">
                <a:latin typeface="Franklin Gothic Book" panose="020B0503020102020204" pitchFamily="34" charset="0"/>
                <a:ea typeface="Franklin Gothic"/>
                <a:cs typeface="Franklin Gothic"/>
                <a:sym typeface="Franklin Gothic"/>
              </a:rPr>
              <a:t>Favorable reviews frequently highlight standout dishes or exceptional service encounters. Conversely, negative feedback commonly cites issues such as slow service or inconsistencies in food quality over multiple visits.</a:t>
            </a:r>
            <a:endParaRPr sz="1800" dirty="0">
              <a:latin typeface="Franklin Gothic Book" panose="020B0503020102020204" pitchFamily="34" charset="0"/>
              <a:ea typeface="Franklin Gothic"/>
              <a:cs typeface="Franklin Gothic"/>
              <a:sym typeface="Franklin Gothic"/>
            </a:endParaRPr>
          </a:p>
          <a:p>
            <a:pPr marL="306000" lvl="0" indent="-306000">
              <a:lnSpc>
                <a:spcPct val="120000"/>
              </a:lnSpc>
              <a:spcBef>
                <a:spcPts val="940"/>
              </a:spcBef>
              <a:buSzPts val="1564"/>
              <a:buFont typeface="Noto Sans Symbols"/>
              <a:buChar char="❖"/>
            </a:pPr>
            <a:r>
              <a:rPr lang="en-US" sz="1800" b="1" dirty="0">
                <a:solidFill>
                  <a:srgbClr val="0F0F0F"/>
                </a:solidFill>
                <a:latin typeface="Franklin Gothic Book" panose="020B0503020102020204" pitchFamily="34" charset="0"/>
                <a:ea typeface="Franklin Gothic"/>
                <a:cs typeface="Franklin Gothic"/>
                <a:sym typeface="Franklin Gothic"/>
              </a:rPr>
              <a:t>Actionable Steps</a:t>
            </a:r>
            <a:r>
              <a:rPr lang="en-US" dirty="0">
                <a:solidFill>
                  <a:srgbClr val="0F0F0F"/>
                </a:solidFill>
                <a:latin typeface="Franklin Gothic Book" panose="020B0503020102020204" pitchFamily="34" charset="0"/>
                <a:ea typeface="Franklin Gothic"/>
                <a:cs typeface="Franklin Gothic"/>
                <a:sym typeface="Franklin Gothic"/>
              </a:rPr>
              <a:t>:   </a:t>
            </a:r>
          </a:p>
          <a:p>
            <a:pPr marL="742950" lvl="1" indent="-285750">
              <a:lnSpc>
                <a:spcPct val="120000"/>
              </a:lnSpc>
              <a:spcBef>
                <a:spcPts val="940"/>
              </a:spcBef>
              <a:buSzPts val="1564"/>
              <a:buFont typeface="Wingdings" panose="05000000000000000000" pitchFamily="2" charset="2"/>
              <a:buChar char="Ø"/>
            </a:pPr>
            <a:r>
              <a:rPr lang="en-US" sz="1800" dirty="0">
                <a:solidFill>
                  <a:srgbClr val="0F0F0F"/>
                </a:solidFill>
                <a:latin typeface="Franklin Gothic Book" panose="020B0503020102020204" pitchFamily="34" charset="0"/>
                <a:ea typeface="Franklin Gothic"/>
                <a:cs typeface="Franklin Gothic"/>
                <a:sym typeface="Franklin Gothic"/>
              </a:rPr>
              <a:t>Introduce measures to streamline kitchen operations and enhance service efficiency. Implement training   </a:t>
            </a:r>
          </a:p>
          <a:p>
            <a:pPr marL="0" lvl="0" indent="0">
              <a:lnSpc>
                <a:spcPct val="120000"/>
              </a:lnSpc>
              <a:spcBef>
                <a:spcPts val="940"/>
              </a:spcBef>
              <a:buSzPts val="1564"/>
              <a:buNone/>
            </a:pPr>
            <a:r>
              <a:rPr lang="en-US" dirty="0">
                <a:solidFill>
                  <a:srgbClr val="0F0F0F"/>
                </a:solidFill>
                <a:latin typeface="Franklin Gothic Book" panose="020B0503020102020204" pitchFamily="34" charset="0"/>
                <a:ea typeface="Franklin Gothic"/>
                <a:cs typeface="Franklin Gothic"/>
                <a:sym typeface="Franklin Gothic"/>
              </a:rPr>
              <a:t>              initiatives aimed at refining customer service skills among restaurant personnel.                                       </a:t>
            </a:r>
            <a:endParaRPr sz="1800" dirty="0">
              <a:latin typeface="Franklin Gothic Book" panose="020B0503020102020204" pitchFamily="34" charset="0"/>
              <a:ea typeface="Franklin Gothic"/>
              <a:cs typeface="Franklin Gothic"/>
              <a:sym typeface="Franklin Gothic"/>
            </a:endParaRPr>
          </a:p>
          <a:p>
            <a:pPr marL="306000" indent="-306000">
              <a:lnSpc>
                <a:spcPct val="120000"/>
              </a:lnSpc>
              <a:spcBef>
                <a:spcPts val="940"/>
              </a:spcBef>
              <a:buSzPts val="1564"/>
              <a:buFont typeface="Franklin Gothic"/>
              <a:buChar char="❖"/>
            </a:pPr>
            <a:r>
              <a:rPr lang="en-US" b="1" dirty="0">
                <a:solidFill>
                  <a:srgbClr val="0F0F0F"/>
                </a:solidFill>
                <a:latin typeface="Franklin Gothic Book" panose="020B0503020102020204" pitchFamily="34" charset="0"/>
                <a:ea typeface="Franklin Gothic"/>
                <a:cs typeface="Franklin Gothic"/>
                <a:sym typeface="Franklin Gothic"/>
              </a:rPr>
              <a:t>Impact: </a:t>
            </a:r>
            <a:endParaRPr dirty="0">
              <a:latin typeface="Franklin Gothic Book" panose="020B0503020102020204" pitchFamily="34" charset="0"/>
              <a:ea typeface="Franklin Gothic"/>
              <a:cs typeface="Franklin Gothic"/>
              <a:sym typeface="Franklin Gothic"/>
            </a:endParaRPr>
          </a:p>
          <a:p>
            <a:pPr marL="630000" lvl="1" indent="-306000" algn="l" rtl="0">
              <a:lnSpc>
                <a:spcPct val="120000"/>
              </a:lnSpc>
              <a:spcBef>
                <a:spcPts val="940"/>
              </a:spcBef>
              <a:spcAft>
                <a:spcPts val="0"/>
              </a:spcAft>
              <a:buSzPts val="1564"/>
              <a:buFont typeface="Franklin Gothic"/>
              <a:buChar char="⮚"/>
            </a:pPr>
            <a:r>
              <a:rPr lang="en-US" sz="1700" dirty="0">
                <a:latin typeface="Franklin Gothic Book" panose="020B0503020102020204" pitchFamily="34" charset="0"/>
                <a:ea typeface="Franklin Gothic"/>
                <a:cs typeface="Franklin Gothic"/>
                <a:sym typeface="Franklin Gothic"/>
              </a:rPr>
              <a:t>Improved customer satisfaction results in heightened customer retention and favorable recommendations through word-of-mouth.</a:t>
            </a:r>
            <a:endParaRPr sz="1700"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7115-EBF9-EF50-FF1B-DE954A1E888E}"/>
              </a:ext>
            </a:extLst>
          </p:cNvPr>
          <p:cNvSpPr>
            <a:spLocks noGrp="1"/>
          </p:cNvSpPr>
          <p:nvPr>
            <p:ph type="title"/>
          </p:nvPr>
        </p:nvSpPr>
        <p:spPr>
          <a:xfrm>
            <a:off x="581192" y="702156"/>
            <a:ext cx="11029616" cy="299578"/>
          </a:xfrm>
        </p:spPr>
        <p:txBody>
          <a:bodyPr>
            <a:noAutofit/>
          </a:bodyPr>
          <a:lstStyle/>
          <a:p>
            <a:r>
              <a:rPr lang="en-IN" u="sng" dirty="0">
                <a:solidFill>
                  <a:schemeClr val="accent1">
                    <a:lumMod val="75000"/>
                  </a:schemeClr>
                </a:solidFill>
              </a:rPr>
              <a:t>Output</a:t>
            </a:r>
          </a:p>
        </p:txBody>
      </p:sp>
      <p:sp>
        <p:nvSpPr>
          <p:cNvPr id="3" name="Text Placeholder 2">
            <a:extLst>
              <a:ext uri="{FF2B5EF4-FFF2-40B4-BE49-F238E27FC236}">
                <a16:creationId xmlns:a16="http://schemas.microsoft.com/office/drawing/2014/main" id="{1BE1A903-6E41-0CB7-78DF-98DA67C58F4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599961F-5563-824F-6225-D6C550D4FDA4}"/>
              </a:ext>
            </a:extLst>
          </p:cNvPr>
          <p:cNvPicPr>
            <a:picLocks noChangeAspect="1"/>
          </p:cNvPicPr>
          <p:nvPr/>
        </p:nvPicPr>
        <p:blipFill>
          <a:blip r:embed="rId2"/>
          <a:stretch>
            <a:fillRect/>
          </a:stretch>
        </p:blipFill>
        <p:spPr>
          <a:xfrm>
            <a:off x="581191" y="1188301"/>
            <a:ext cx="11029615" cy="5333148"/>
          </a:xfrm>
          <a:prstGeom prst="rect">
            <a:avLst/>
          </a:prstGeom>
        </p:spPr>
      </p:pic>
    </p:spTree>
    <p:extLst>
      <p:ext uri="{BB962C8B-B14F-4D97-AF65-F5344CB8AC3E}">
        <p14:creationId xmlns:p14="http://schemas.microsoft.com/office/powerpoint/2010/main" val="198451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581192" y="780814"/>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u="sng" dirty="0">
                <a:solidFill>
                  <a:schemeClr val="accent1">
                    <a:lumMod val="75000"/>
                  </a:schemeClr>
                </a:solidFill>
                <a:latin typeface="Arial"/>
                <a:ea typeface="Arial"/>
                <a:cs typeface="Arial"/>
                <a:sym typeface="Arial"/>
              </a:rPr>
              <a:t>CONCLUSION</a:t>
            </a:r>
            <a:endParaRPr sz="3300" u="sng" dirty="0">
              <a:solidFill>
                <a:schemeClr val="accent1">
                  <a:lumMod val="75000"/>
                </a:schemeClr>
              </a:solidFill>
            </a:endParaRPr>
          </a:p>
        </p:txBody>
      </p:sp>
      <p:sp>
        <p:nvSpPr>
          <p:cNvPr id="140" name="Google Shape;140;p8"/>
          <p:cNvSpPr txBox="1">
            <a:spLocks noGrp="1"/>
          </p:cNvSpPr>
          <p:nvPr>
            <p:ph type="body" idx="1"/>
          </p:nvPr>
        </p:nvSpPr>
        <p:spPr>
          <a:xfrm>
            <a:off x="581192" y="1412946"/>
            <a:ext cx="11029615" cy="4742898"/>
          </a:xfrm>
          <a:prstGeom prst="rect">
            <a:avLst/>
          </a:prstGeom>
          <a:noFill/>
          <a:ln>
            <a:noFill/>
          </a:ln>
        </p:spPr>
        <p:txBody>
          <a:bodyPr spcFirstLastPara="1" wrap="square" lIns="91425" tIns="45700" rIns="91425" bIns="45700" anchor="ctr" anchorCtr="0">
            <a:noAutofit/>
          </a:bodyPr>
          <a:lstStyle/>
          <a:p>
            <a:pPr marL="294514" lvl="0" indent="-285750" algn="l" rtl="0">
              <a:lnSpc>
                <a:spcPct val="110000"/>
              </a:lnSpc>
              <a:spcBef>
                <a:spcPts val="0"/>
              </a:spcBef>
              <a:spcAft>
                <a:spcPts val="0"/>
              </a:spcAft>
              <a:buSzPct val="91999"/>
              <a:buFont typeface="Wingdings" panose="05000000000000000000" pitchFamily="2" charset="2"/>
              <a:buChar char="q"/>
            </a:pPr>
            <a:r>
              <a:rPr lang="en-US" dirty="0">
                <a:latin typeface="Franklin Gothic Book" panose="020B0503020102020204" pitchFamily="34" charset="0"/>
                <a:ea typeface="Franklin Gothic"/>
                <a:cs typeface="Franklin Gothic"/>
                <a:sym typeface="Franklin Gothic"/>
              </a:rPr>
              <a:t>Advanced sentiment analysis offers invaluable insights into the quality of restaurant services and customer satisfaction. Positive feedback often underscores excellence in food quality, attentive service, and a warm ambiance. Conversely, negative sentiments pinpoint critical issues such as slow service or inconsistent food standards that demand immediate attention.</a:t>
            </a:r>
            <a:endParaRPr dirty="0">
              <a:latin typeface="Franklin Gothic Book" panose="020B0503020102020204" pitchFamily="34" charset="0"/>
              <a:ea typeface="Franklin Gothic"/>
              <a:cs typeface="Franklin Gothic"/>
              <a:sym typeface="Franklin Gothic"/>
            </a:endParaRPr>
          </a:p>
          <a:p>
            <a:pPr marL="294514" lvl="0" indent="-285750" algn="l" rtl="0">
              <a:lnSpc>
                <a:spcPct val="110000"/>
              </a:lnSpc>
              <a:spcBef>
                <a:spcPts val="970"/>
              </a:spcBef>
              <a:spcAft>
                <a:spcPts val="0"/>
              </a:spcAft>
              <a:buSzPct val="91999"/>
              <a:buFont typeface="Wingdings" panose="05000000000000000000" pitchFamily="2" charset="2"/>
              <a:buChar char="q"/>
            </a:pPr>
            <a:r>
              <a:rPr lang="en-US" dirty="0">
                <a:latin typeface="Franklin Gothic Book" panose="020B0503020102020204" pitchFamily="34" charset="0"/>
                <a:ea typeface="Franklin Gothic"/>
                <a:cs typeface="Franklin Gothic"/>
                <a:sym typeface="Franklin Gothic"/>
              </a:rPr>
              <a:t>Implementing sentiment analysis enables restaurants to align their strategies more effectively with customer expectations, fostering a customer-centric ethos. Addressing concerns related to service speed and food consistency not only boosts customer satisfaction but also cultivates loyalty. Continuous monitoring of sentiment trends allows for agile adjustments to meet changing customer preferences, ensuring sustained service excellence over time.</a:t>
            </a:r>
            <a:endParaRPr dirty="0">
              <a:latin typeface="Franklin Gothic Book" panose="020B0503020102020204" pitchFamily="34" charset="0"/>
              <a:ea typeface="Franklin Gothic"/>
              <a:cs typeface="Franklin Gothic"/>
              <a:sym typeface="Franklin Gothic"/>
            </a:endParaRPr>
          </a:p>
          <a:p>
            <a:pPr marL="294514" lvl="0" indent="-285750" algn="l" rtl="0">
              <a:lnSpc>
                <a:spcPct val="110000"/>
              </a:lnSpc>
              <a:spcBef>
                <a:spcPts val="970"/>
              </a:spcBef>
              <a:spcAft>
                <a:spcPts val="0"/>
              </a:spcAft>
              <a:buSzPct val="91999"/>
              <a:buFont typeface="Wingdings" panose="05000000000000000000" pitchFamily="2" charset="2"/>
              <a:buChar char="q"/>
            </a:pPr>
            <a:r>
              <a:rPr lang="en-US" dirty="0">
                <a:solidFill>
                  <a:schemeClr val="dk1"/>
                </a:solidFill>
                <a:latin typeface="Franklin Gothic Book" panose="020B0503020102020204" pitchFamily="34" charset="0"/>
                <a:ea typeface="Franklin Gothic"/>
                <a:cs typeface="Franklin Gothic"/>
                <a:sym typeface="Franklin Gothic"/>
              </a:rPr>
              <a:t>In conclusion, sentiment analysis empowers restaurants to continually enhance their operations by translating customer feedback into actionable insights. This data-driven approach optimizes efficiencies, minimizes risks, and enhances overall dining experiences. It underscores the commitment to delivering exceptional service that consistently exceeds customer expectations, thereby bolstering the restaurant's standing in the competitive hospitality industry.</a:t>
            </a:r>
            <a:endParaRPr dirty="0">
              <a:solidFill>
                <a:schemeClr val="dk1"/>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1436</Words>
  <Application>Microsoft Office PowerPoint</Application>
  <PresentationFormat>Widescreen</PresentationFormat>
  <Paragraphs>95</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Franklin Gothic</vt:lpstr>
      <vt:lpstr>Noto Sans Symbols</vt:lpstr>
      <vt:lpstr>Wingdings</vt:lpstr>
      <vt:lpstr>Libre Franklin</vt:lpstr>
      <vt:lpstr>Franklin Gothic Book</vt:lpstr>
      <vt:lpstr>Courier New</vt:lpstr>
      <vt:lpstr>Arial</vt:lpstr>
      <vt:lpstr>Calibri</vt:lpstr>
      <vt:lpstr>DividendVTI</vt:lpstr>
      <vt:lpstr>SENTIMENT ANALYSIS</vt:lpstr>
      <vt:lpstr>OUTLINE</vt:lpstr>
      <vt:lpstr>PROBLEM STATEMENT</vt:lpstr>
      <vt:lpstr>PROPOSED SOLUTION</vt:lpstr>
      <vt:lpstr>SYSTEM  APPROACH</vt:lpstr>
      <vt:lpstr>ALGORITHM &amp; DEPLOYMENT</vt:lpstr>
      <vt:lpstr>RESULT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Vaibhav Ostwal</dc:creator>
  <cp:lastModifiedBy>Mani Nagendra jonnada</cp:lastModifiedBy>
  <cp:revision>12</cp:revision>
  <dcterms:created xsi:type="dcterms:W3CDTF">2021-05-26T16:50:10Z</dcterms:created>
  <dcterms:modified xsi:type="dcterms:W3CDTF">2024-06-20T14:33:37Z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