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71" r:id="rId5"/>
    <p:sldId id="267" r:id="rId6"/>
    <p:sldId id="272" r:id="rId7"/>
    <p:sldId id="273" r:id="rId8"/>
    <p:sldId id="270"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4" autoAdjust="0"/>
    <p:restoredTop sz="94660"/>
  </p:normalViewPr>
  <p:slideViewPr>
    <p:cSldViewPr snapToGrid="0">
      <p:cViewPr varScale="1">
        <p:scale>
          <a:sx n="63" d="100"/>
          <a:sy n="63" d="100"/>
        </p:scale>
        <p:origin x="9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EA36-0798-4FF3-BB10-D90E0C0892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A9882C-023C-4D17-A11F-F6BACA000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6B9B14-2E98-4A04-AB11-F8893361F7BF}"/>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5" name="Footer Placeholder 4">
            <a:extLst>
              <a:ext uri="{FF2B5EF4-FFF2-40B4-BE49-F238E27FC236}">
                <a16:creationId xmlns:a16="http://schemas.microsoft.com/office/drawing/2014/main" id="{CFDB2A2B-E8A8-47E4-965D-389D52E3A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EE2FA-06EB-4C84-AEFA-B407FA932493}"/>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4067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F2C2-0077-4D40-9DEC-FD16E23E8A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0BF45F-2908-4869-84BC-F74FED691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D43E84-563C-4158-90D6-C425CB0EEB67}"/>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5" name="Footer Placeholder 4">
            <a:extLst>
              <a:ext uri="{FF2B5EF4-FFF2-40B4-BE49-F238E27FC236}">
                <a16:creationId xmlns:a16="http://schemas.microsoft.com/office/drawing/2014/main" id="{6C6A3C01-7383-4DFF-BD55-D2D03BCA95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E3192-18E9-40F7-9F33-14DAEC4ED895}"/>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52785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B9D8B3-0119-4CBB-B66D-02A26C86E1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825901-FB44-40F6-A7E7-E4DCB8DFFD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0CD5B-7477-4E78-BF77-678563352E55}"/>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5" name="Footer Placeholder 4">
            <a:extLst>
              <a:ext uri="{FF2B5EF4-FFF2-40B4-BE49-F238E27FC236}">
                <a16:creationId xmlns:a16="http://schemas.microsoft.com/office/drawing/2014/main" id="{AF012E93-ADC9-468E-9D9E-D68B7ACAA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17144-5E96-4924-BE37-671B71693EA1}"/>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155295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CEA0-F8CE-4E5A-87A0-E94D670CAD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F39426-4DA8-4508-A03A-17A83A5D2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0B147-4039-4572-9332-BD35352996C3}"/>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5" name="Footer Placeholder 4">
            <a:extLst>
              <a:ext uri="{FF2B5EF4-FFF2-40B4-BE49-F238E27FC236}">
                <a16:creationId xmlns:a16="http://schemas.microsoft.com/office/drawing/2014/main" id="{F5263052-3BEC-43E2-AB33-D56B92B603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EC8A0D-AF5A-4FA3-9CA4-921CF70BFFDA}"/>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212784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6F6F-0C89-4871-98CD-ED7A21A2F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F70C29-1ABF-4708-9720-960F15F7E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C8A10C-11B3-4F87-958B-6AD6478838E2}"/>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5" name="Footer Placeholder 4">
            <a:extLst>
              <a:ext uri="{FF2B5EF4-FFF2-40B4-BE49-F238E27FC236}">
                <a16:creationId xmlns:a16="http://schemas.microsoft.com/office/drawing/2014/main" id="{34CA9B19-A6B2-4609-8E21-9B1F3D79B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864F8-A740-496B-AFB7-DD7C770B5FB5}"/>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42317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564C-E905-4A1E-BEA2-01642C5EA2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1567FD-1BC9-4940-B6E4-F33F310A5B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5D06B-C7CE-460A-A06B-00CA971AD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141D52-C02A-4F47-820C-A12FCBD8E4EF}"/>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6" name="Footer Placeholder 5">
            <a:extLst>
              <a:ext uri="{FF2B5EF4-FFF2-40B4-BE49-F238E27FC236}">
                <a16:creationId xmlns:a16="http://schemas.microsoft.com/office/drawing/2014/main" id="{B6929F80-6420-440E-9120-B5EE3B005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292CB-5C3E-4E73-A857-0930759CD5E3}"/>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105888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3505-ADC9-4199-A4C5-E92EC4BEB3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5CA339-B1DA-42A7-9C5C-3B3318E63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4AFCB-CDE4-4546-A8E5-DA0E2534E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893657-EE8E-41CF-B013-B7B53E513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CE246-2240-457F-9A2B-8589A41ED0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98436E-9F25-4CDD-9F84-A27E12167A1A}"/>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8" name="Footer Placeholder 7">
            <a:extLst>
              <a:ext uri="{FF2B5EF4-FFF2-40B4-BE49-F238E27FC236}">
                <a16:creationId xmlns:a16="http://schemas.microsoft.com/office/drawing/2014/main" id="{241ED6A0-30DB-4536-B3CE-3E48E1AB1D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103DCD-EE3E-43B6-83BE-A48BDC6ACA7C}"/>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124910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5665-C8C9-4497-8722-7D9481B6F7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EE09DC-BA70-45F7-87D4-BDCB6C8E54FB}"/>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4" name="Footer Placeholder 3">
            <a:extLst>
              <a:ext uri="{FF2B5EF4-FFF2-40B4-BE49-F238E27FC236}">
                <a16:creationId xmlns:a16="http://schemas.microsoft.com/office/drawing/2014/main" id="{BC6B642A-9FAD-42F1-B490-BAECE82761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A643F4-FC46-45DF-9344-84C09D37A240}"/>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255237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0F885F-BCFB-4822-AE31-706F03D4CAD5}"/>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3" name="Footer Placeholder 2">
            <a:extLst>
              <a:ext uri="{FF2B5EF4-FFF2-40B4-BE49-F238E27FC236}">
                <a16:creationId xmlns:a16="http://schemas.microsoft.com/office/drawing/2014/main" id="{8E4C0E44-7E7B-4750-98A5-934273EB9B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D33CC2-E497-4187-B8D9-AB09B5E88449}"/>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44421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B7CD-7757-4FE9-B801-A943F14B9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CC5774-070C-4AE2-8C77-5AFC9B8586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C50E90-0E53-4FE8-8ED0-B3F5BF98F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0D62C-1D06-4B07-8507-1582D484F881}"/>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6" name="Footer Placeholder 5">
            <a:extLst>
              <a:ext uri="{FF2B5EF4-FFF2-40B4-BE49-F238E27FC236}">
                <a16:creationId xmlns:a16="http://schemas.microsoft.com/office/drawing/2014/main" id="{0E9F3CD1-CE0B-4250-BE7E-6336F7644C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C70310-4E5D-48C0-92F1-8233959A65E2}"/>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31861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414C-F5D2-436E-B211-929CD82CA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CEA06C-7756-481D-B12E-5FD067F60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F70B59-B88F-4D24-A7F7-EC6B3539F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F6C26-E26E-4067-93F4-6A432A5BE437}"/>
              </a:ext>
            </a:extLst>
          </p:cNvPr>
          <p:cNvSpPr>
            <a:spLocks noGrp="1"/>
          </p:cNvSpPr>
          <p:nvPr>
            <p:ph type="dt" sz="half" idx="10"/>
          </p:nvPr>
        </p:nvSpPr>
        <p:spPr/>
        <p:txBody>
          <a:bodyPr/>
          <a:lstStyle/>
          <a:p>
            <a:fld id="{3C48689D-14A0-4B6C-857F-5843FC27E647}" type="datetimeFigureOut">
              <a:rPr lang="en-IN" smtClean="0"/>
              <a:t>03-05-2022</a:t>
            </a:fld>
            <a:endParaRPr lang="en-IN"/>
          </a:p>
        </p:txBody>
      </p:sp>
      <p:sp>
        <p:nvSpPr>
          <p:cNvPr id="6" name="Footer Placeholder 5">
            <a:extLst>
              <a:ext uri="{FF2B5EF4-FFF2-40B4-BE49-F238E27FC236}">
                <a16:creationId xmlns:a16="http://schemas.microsoft.com/office/drawing/2014/main" id="{C31B94C5-71D1-45CD-A9EB-31E1E04D7E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1B74DF-28EB-4DB0-A1EE-10E15502B4BE}"/>
              </a:ext>
            </a:extLst>
          </p:cNvPr>
          <p:cNvSpPr>
            <a:spLocks noGrp="1"/>
          </p:cNvSpPr>
          <p:nvPr>
            <p:ph type="sldNum" sz="quarter" idx="12"/>
          </p:nvPr>
        </p:nvSpPr>
        <p:spPr/>
        <p:txBody>
          <a:bodyPr/>
          <a:lstStyle/>
          <a:p>
            <a:fld id="{E4A8C463-714C-4437-B9BB-3481A40A9C97}" type="slidenum">
              <a:rPr lang="en-IN" smtClean="0"/>
              <a:t>‹#›</a:t>
            </a:fld>
            <a:endParaRPr lang="en-IN"/>
          </a:p>
        </p:txBody>
      </p:sp>
    </p:spTree>
    <p:extLst>
      <p:ext uri="{BB962C8B-B14F-4D97-AF65-F5344CB8AC3E}">
        <p14:creationId xmlns:p14="http://schemas.microsoft.com/office/powerpoint/2010/main" val="48934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43311-951C-4B64-9891-B732949A2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5B259C-7AAA-466A-A037-F37161A70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E778F-E7AF-4668-9F10-7C5DDFBFA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8689D-14A0-4B6C-857F-5843FC27E647}" type="datetimeFigureOut">
              <a:rPr lang="en-IN" smtClean="0"/>
              <a:t>03-05-2022</a:t>
            </a:fld>
            <a:endParaRPr lang="en-IN"/>
          </a:p>
        </p:txBody>
      </p:sp>
      <p:sp>
        <p:nvSpPr>
          <p:cNvPr id="5" name="Footer Placeholder 4">
            <a:extLst>
              <a:ext uri="{FF2B5EF4-FFF2-40B4-BE49-F238E27FC236}">
                <a16:creationId xmlns:a16="http://schemas.microsoft.com/office/drawing/2014/main" id="{E83382F4-81C3-4EE3-A837-02CD43EB2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DE446E-C001-4327-8F1B-F0BB77A6A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8C463-714C-4437-B9BB-3481A40A9C97}" type="slidenum">
              <a:rPr lang="en-IN" smtClean="0"/>
              <a:t>‹#›</a:t>
            </a:fld>
            <a:endParaRPr lang="en-IN"/>
          </a:p>
        </p:txBody>
      </p:sp>
    </p:spTree>
    <p:extLst>
      <p:ext uri="{BB962C8B-B14F-4D97-AF65-F5344CB8AC3E}">
        <p14:creationId xmlns:p14="http://schemas.microsoft.com/office/powerpoint/2010/main" val="220908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c9E9unaYE4wZ1VQ51jNnMKsh0S3UKn0s" TargetMode="External"/><Relationship Id="rId2" Type="http://schemas.openxmlformats.org/officeDocument/2006/relationships/hyperlink" Target="https://colab.research.google.com/drive/1tZlxJFVocshMyRSMq16RfObPC0oldVP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2F35-09DB-4643-B1E3-2EFEDA8577AD}"/>
              </a:ext>
            </a:extLst>
          </p:cNvPr>
          <p:cNvSpPr>
            <a:spLocks noGrp="1"/>
          </p:cNvSpPr>
          <p:nvPr>
            <p:ph type="title"/>
          </p:nvPr>
        </p:nvSpPr>
        <p:spPr>
          <a:xfrm>
            <a:off x="839787" y="355600"/>
            <a:ext cx="10515600" cy="1325563"/>
          </a:xfrm>
        </p:spPr>
        <p:txBody>
          <a:bodyPr/>
          <a:lstStyle/>
          <a:p>
            <a:r>
              <a:rPr lang="en-IN" dirty="0"/>
              <a:t>           </a:t>
            </a:r>
            <a:r>
              <a:rPr lang="en-IN" b="1" u="sng" dirty="0"/>
              <a:t>INSURANCE FRAUD DETECTION</a:t>
            </a:r>
          </a:p>
        </p:txBody>
      </p:sp>
      <p:pic>
        <p:nvPicPr>
          <p:cNvPr id="4" name="Content Placeholder 3">
            <a:extLst>
              <a:ext uri="{FF2B5EF4-FFF2-40B4-BE49-F238E27FC236}">
                <a16:creationId xmlns:a16="http://schemas.microsoft.com/office/drawing/2014/main" id="{2EC3CFFF-6780-4412-9388-BB6AA82DE4D3}"/>
              </a:ext>
            </a:extLst>
          </p:cNvPr>
          <p:cNvPicPr>
            <a:picLocks noGrp="1" noChangeAspect="1"/>
          </p:cNvPicPr>
          <p:nvPr>
            <p:ph sz="half" idx="2"/>
          </p:nvPr>
        </p:nvPicPr>
        <p:blipFill>
          <a:blip r:embed="rId2"/>
          <a:stretch>
            <a:fillRect/>
          </a:stretch>
        </p:blipFill>
        <p:spPr>
          <a:xfrm>
            <a:off x="1647640" y="3161594"/>
            <a:ext cx="6248400" cy="2557888"/>
          </a:xfrm>
          <a:prstGeom prst="rect">
            <a:avLst/>
          </a:prstGeom>
        </p:spPr>
      </p:pic>
      <p:sp>
        <p:nvSpPr>
          <p:cNvPr id="9" name="Text Placeholder 8">
            <a:extLst>
              <a:ext uri="{FF2B5EF4-FFF2-40B4-BE49-F238E27FC236}">
                <a16:creationId xmlns:a16="http://schemas.microsoft.com/office/drawing/2014/main" id="{52C2186A-5D60-475F-8B9F-71CE6C848A53}"/>
              </a:ext>
            </a:extLst>
          </p:cNvPr>
          <p:cNvSpPr>
            <a:spLocks noGrp="1"/>
          </p:cNvSpPr>
          <p:nvPr>
            <p:ph type="body" sz="quarter" idx="3"/>
          </p:nvPr>
        </p:nvSpPr>
        <p:spPr>
          <a:xfrm>
            <a:off x="4490720" y="1681163"/>
            <a:ext cx="6248400" cy="823912"/>
          </a:xfrm>
        </p:spPr>
        <p:txBody>
          <a:bodyPr/>
          <a:lstStyle/>
          <a:p>
            <a:r>
              <a:rPr lang="en-IN" b="1" dirty="0"/>
              <a:t>  </a:t>
            </a:r>
            <a:r>
              <a:rPr lang="en-IN" b="1" u="sng" dirty="0"/>
              <a:t>GROUP-01</a:t>
            </a:r>
            <a:endParaRPr lang="en-IN" u="sng" dirty="0"/>
          </a:p>
        </p:txBody>
      </p:sp>
      <p:sp>
        <p:nvSpPr>
          <p:cNvPr id="7" name="Content Placeholder 4">
            <a:extLst>
              <a:ext uri="{FF2B5EF4-FFF2-40B4-BE49-F238E27FC236}">
                <a16:creationId xmlns:a16="http://schemas.microsoft.com/office/drawing/2014/main" id="{E2A7A1FF-9E11-4D77-B899-745D6FC893AF}"/>
              </a:ext>
            </a:extLst>
          </p:cNvPr>
          <p:cNvSpPr>
            <a:spLocks noGrp="1"/>
          </p:cNvSpPr>
          <p:nvPr>
            <p:ph sz="quarter" idx="4"/>
          </p:nvPr>
        </p:nvSpPr>
        <p:spPr>
          <a:xfrm>
            <a:off x="8875058" y="3006725"/>
            <a:ext cx="2480329" cy="3182937"/>
          </a:xfrm>
        </p:spPr>
        <p:txBody>
          <a:bodyPr>
            <a:normAutofit/>
          </a:bodyPr>
          <a:lstStyle/>
          <a:p>
            <a:pPr>
              <a:buFont typeface="Wingdings" panose="05000000000000000000" pitchFamily="2" charset="2"/>
              <a:buChar char="v"/>
            </a:pPr>
            <a:r>
              <a:rPr lang="en-IN" sz="1800" dirty="0"/>
              <a:t>P.PRIYANKA</a:t>
            </a:r>
          </a:p>
          <a:p>
            <a:pPr>
              <a:buFont typeface="Wingdings" panose="05000000000000000000" pitchFamily="2" charset="2"/>
              <a:buChar char="v"/>
            </a:pPr>
            <a:r>
              <a:rPr lang="en-IN" sz="1800" dirty="0"/>
              <a:t>M.SONIKA   </a:t>
            </a:r>
          </a:p>
          <a:p>
            <a:pPr>
              <a:buFont typeface="Wingdings" panose="05000000000000000000" pitchFamily="2" charset="2"/>
              <a:buChar char="v"/>
            </a:pPr>
            <a:r>
              <a:rPr lang="en-IN" sz="1800" dirty="0"/>
              <a:t>B.NAVEEN</a:t>
            </a:r>
          </a:p>
          <a:p>
            <a:pPr>
              <a:buFont typeface="Wingdings" panose="05000000000000000000" pitchFamily="2" charset="2"/>
              <a:buChar char="v"/>
            </a:pPr>
            <a:r>
              <a:rPr lang="en-IN" sz="1800" dirty="0"/>
              <a:t> P.MANIKANTA</a:t>
            </a:r>
          </a:p>
          <a:p>
            <a:pPr>
              <a:buFont typeface="Wingdings" panose="05000000000000000000" pitchFamily="2" charset="2"/>
              <a:buChar char="v"/>
            </a:pPr>
            <a:r>
              <a:rPr lang="en-IN" sz="1800" dirty="0"/>
              <a:t>V.MANOJ KUMAR</a:t>
            </a:r>
          </a:p>
          <a:p>
            <a:pPr>
              <a:buFont typeface="Wingdings" panose="05000000000000000000" pitchFamily="2" charset="2"/>
              <a:buChar char="v"/>
            </a:pPr>
            <a:r>
              <a:rPr lang="en-IN" sz="1800" dirty="0"/>
              <a:t>A.RAGHU</a:t>
            </a:r>
          </a:p>
          <a:p>
            <a:pPr>
              <a:buFont typeface="Wingdings" panose="05000000000000000000" pitchFamily="2" charset="2"/>
              <a:buChar char="v"/>
            </a:pPr>
            <a:r>
              <a:rPr lang="en-IN" sz="1800" dirty="0"/>
              <a:t>ABDUL SABOOR   </a:t>
            </a:r>
            <a:endParaRPr lang="en-IN" sz="1800" b="1" u="sng" dirty="0"/>
          </a:p>
        </p:txBody>
      </p:sp>
    </p:spTree>
    <p:extLst>
      <p:ext uri="{BB962C8B-B14F-4D97-AF65-F5344CB8AC3E}">
        <p14:creationId xmlns:p14="http://schemas.microsoft.com/office/powerpoint/2010/main" val="82648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9754-3CAF-4967-A946-09557EB8CC5D}"/>
              </a:ext>
            </a:extLst>
          </p:cNvPr>
          <p:cNvSpPr>
            <a:spLocks noGrp="1"/>
          </p:cNvSpPr>
          <p:nvPr>
            <p:ph type="title"/>
          </p:nvPr>
        </p:nvSpPr>
        <p:spPr/>
        <p:txBody>
          <a:bodyPr/>
          <a:lstStyle/>
          <a:p>
            <a:r>
              <a:rPr lang="en-IN" b="1" dirty="0"/>
              <a:t>OVERVIEW</a:t>
            </a:r>
          </a:p>
        </p:txBody>
      </p:sp>
      <p:sp>
        <p:nvSpPr>
          <p:cNvPr id="4" name="Rectangle: Rounded Corners 3">
            <a:extLst>
              <a:ext uri="{FF2B5EF4-FFF2-40B4-BE49-F238E27FC236}">
                <a16:creationId xmlns:a16="http://schemas.microsoft.com/office/drawing/2014/main" id="{FB8D93F1-94D5-48FA-91F8-A48FA7357469}"/>
              </a:ext>
            </a:extLst>
          </p:cNvPr>
          <p:cNvSpPr/>
          <p:nvPr/>
        </p:nvSpPr>
        <p:spPr>
          <a:xfrm>
            <a:off x="838200" y="1645920"/>
            <a:ext cx="10876280" cy="19446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Fraud claims affect not only the companies financial aspect, but also of the innocent people seeking effective claim coverage. Fraud claims are serious financial burden to the company</a:t>
            </a:r>
            <a:r>
              <a:rPr lang="en-US" dirty="0"/>
              <a:t>.</a:t>
            </a:r>
            <a:endParaRPr lang="en-IN" dirty="0"/>
          </a:p>
        </p:txBody>
      </p:sp>
      <p:sp>
        <p:nvSpPr>
          <p:cNvPr id="7" name="Rectangle: Rounded Corners 6">
            <a:extLst>
              <a:ext uri="{FF2B5EF4-FFF2-40B4-BE49-F238E27FC236}">
                <a16:creationId xmlns:a16="http://schemas.microsoft.com/office/drawing/2014/main" id="{BB4C334A-9BA1-45D2-A9C1-F8F1C9E244AB}"/>
              </a:ext>
            </a:extLst>
          </p:cNvPr>
          <p:cNvSpPr/>
          <p:nvPr/>
        </p:nvSpPr>
        <p:spPr>
          <a:xfrm>
            <a:off x="838200" y="4003673"/>
            <a:ext cx="10876280" cy="19446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Here we predict the claim is genuine or fraud by analyzing and manipulating the data collected .This will help the company to reject the fraud claims and accept only the genuine claim requests. </a:t>
            </a:r>
            <a:endParaRPr lang="en-IN" sz="2000" dirty="0"/>
          </a:p>
        </p:txBody>
      </p:sp>
    </p:spTree>
    <p:extLst>
      <p:ext uri="{BB962C8B-B14F-4D97-AF65-F5344CB8AC3E}">
        <p14:creationId xmlns:p14="http://schemas.microsoft.com/office/powerpoint/2010/main" val="235615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7A9E-B969-4F09-9567-1E7A2D552FCF}"/>
              </a:ext>
            </a:extLst>
          </p:cNvPr>
          <p:cNvSpPr>
            <a:spLocks noGrp="1"/>
          </p:cNvSpPr>
          <p:nvPr>
            <p:ph type="title"/>
          </p:nvPr>
        </p:nvSpPr>
        <p:spPr/>
        <p:txBody>
          <a:bodyPr/>
          <a:lstStyle/>
          <a:p>
            <a:r>
              <a:rPr lang="en-US" b="1" dirty="0"/>
              <a:t>DATA FACTS AND EDA</a:t>
            </a:r>
            <a:endParaRPr lang="en-IN" b="1" dirty="0"/>
          </a:p>
        </p:txBody>
      </p:sp>
      <p:sp>
        <p:nvSpPr>
          <p:cNvPr id="4" name="Rectangle: Rounded Corners 3">
            <a:extLst>
              <a:ext uri="{FF2B5EF4-FFF2-40B4-BE49-F238E27FC236}">
                <a16:creationId xmlns:a16="http://schemas.microsoft.com/office/drawing/2014/main" id="{E1332212-5838-4918-988D-9DE639DF768D}"/>
              </a:ext>
            </a:extLst>
          </p:cNvPr>
          <p:cNvSpPr/>
          <p:nvPr/>
        </p:nvSpPr>
        <p:spPr>
          <a:xfrm>
            <a:off x="838200" y="1772920"/>
            <a:ext cx="10515600" cy="1656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Here the data consist of many attributes such as area service,  hospital county, hospital id , age, gender, abortion, result, payment typology etc. We use only required columns for our data visualization and model building.</a:t>
            </a:r>
            <a:endParaRPr lang="en-IN" dirty="0"/>
          </a:p>
        </p:txBody>
      </p:sp>
      <p:sp>
        <p:nvSpPr>
          <p:cNvPr id="7" name="Rectangle: Rounded Corners 6">
            <a:extLst>
              <a:ext uri="{FF2B5EF4-FFF2-40B4-BE49-F238E27FC236}">
                <a16:creationId xmlns:a16="http://schemas.microsoft.com/office/drawing/2014/main" id="{F54F167C-59D1-4F35-9958-AED03BA74B1E}"/>
              </a:ext>
            </a:extLst>
          </p:cNvPr>
          <p:cNvSpPr/>
          <p:nvPr/>
        </p:nvSpPr>
        <p:spPr>
          <a:xfrm>
            <a:off x="838200" y="3850640"/>
            <a:ext cx="10515600" cy="18694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Here we perform initial analysis, filtering and sorting of data, data visualization etc.,</a:t>
            </a:r>
          </a:p>
        </p:txBody>
      </p:sp>
    </p:spTree>
    <p:extLst>
      <p:ext uri="{BB962C8B-B14F-4D97-AF65-F5344CB8AC3E}">
        <p14:creationId xmlns:p14="http://schemas.microsoft.com/office/powerpoint/2010/main" val="167628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815F-74D4-B888-585E-824804C250A7}"/>
              </a:ext>
            </a:extLst>
          </p:cNvPr>
          <p:cNvSpPr>
            <a:spLocks noGrp="1"/>
          </p:cNvSpPr>
          <p:nvPr>
            <p:ph type="title"/>
          </p:nvPr>
        </p:nvSpPr>
        <p:spPr/>
        <p:txBody>
          <a:bodyPr>
            <a:normAutofit/>
          </a:bodyPr>
          <a:lstStyle/>
          <a:p>
            <a:r>
              <a:rPr lang="en-US" b="1" dirty="0"/>
              <a:t>INSURANCE DATA SET</a:t>
            </a:r>
            <a:endParaRPr lang="en-IN" b="1" dirty="0"/>
          </a:p>
        </p:txBody>
      </p:sp>
      <p:pic>
        <p:nvPicPr>
          <p:cNvPr id="6" name="Picture 5">
            <a:extLst>
              <a:ext uri="{FF2B5EF4-FFF2-40B4-BE49-F238E27FC236}">
                <a16:creationId xmlns:a16="http://schemas.microsoft.com/office/drawing/2014/main" id="{525DB3E1-93FC-6983-8670-99528C0B1CEA}"/>
              </a:ext>
            </a:extLst>
          </p:cNvPr>
          <p:cNvPicPr>
            <a:picLocks noChangeAspect="1"/>
          </p:cNvPicPr>
          <p:nvPr/>
        </p:nvPicPr>
        <p:blipFill>
          <a:blip r:embed="rId2"/>
          <a:stretch>
            <a:fillRect/>
          </a:stretch>
        </p:blipFill>
        <p:spPr>
          <a:xfrm>
            <a:off x="838200" y="1890975"/>
            <a:ext cx="10515600" cy="3747825"/>
          </a:xfrm>
          <a:prstGeom prst="rect">
            <a:avLst/>
          </a:prstGeom>
        </p:spPr>
      </p:pic>
    </p:spTree>
    <p:extLst>
      <p:ext uri="{BB962C8B-B14F-4D97-AF65-F5344CB8AC3E}">
        <p14:creationId xmlns:p14="http://schemas.microsoft.com/office/powerpoint/2010/main" val="198501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F8F7-F9FB-49C7-B32E-39DC5644311C}"/>
              </a:ext>
            </a:extLst>
          </p:cNvPr>
          <p:cNvSpPr>
            <a:spLocks noGrp="1"/>
          </p:cNvSpPr>
          <p:nvPr>
            <p:ph type="title"/>
          </p:nvPr>
        </p:nvSpPr>
        <p:spPr>
          <a:xfrm>
            <a:off x="650240" y="314325"/>
            <a:ext cx="10703560" cy="1148715"/>
          </a:xfrm>
        </p:spPr>
        <p:txBody>
          <a:bodyPr/>
          <a:lstStyle/>
          <a:p>
            <a:r>
              <a:rPr lang="en-IN" b="1" dirty="0"/>
              <a:t>MODEL BUILDING OUTPUT</a:t>
            </a:r>
          </a:p>
        </p:txBody>
      </p:sp>
      <p:pic>
        <p:nvPicPr>
          <p:cNvPr id="8" name="Content Placeholder 7">
            <a:extLst>
              <a:ext uri="{FF2B5EF4-FFF2-40B4-BE49-F238E27FC236}">
                <a16:creationId xmlns:a16="http://schemas.microsoft.com/office/drawing/2014/main" id="{D4C8E76A-C4E8-468B-9264-AC89B0EB73F0}"/>
              </a:ext>
            </a:extLst>
          </p:cNvPr>
          <p:cNvPicPr>
            <a:picLocks noGrp="1" noChangeAspect="1"/>
          </p:cNvPicPr>
          <p:nvPr>
            <p:ph idx="1"/>
          </p:nvPr>
        </p:nvPicPr>
        <p:blipFill>
          <a:blip r:embed="rId2"/>
          <a:stretch>
            <a:fillRect/>
          </a:stretch>
        </p:blipFill>
        <p:spPr>
          <a:xfrm>
            <a:off x="767080" y="1645920"/>
            <a:ext cx="10901680" cy="3789680"/>
          </a:xfrm>
          <a:prstGeom prst="rect">
            <a:avLst/>
          </a:prstGeom>
        </p:spPr>
      </p:pic>
    </p:spTree>
    <p:extLst>
      <p:ext uri="{BB962C8B-B14F-4D97-AF65-F5344CB8AC3E}">
        <p14:creationId xmlns:p14="http://schemas.microsoft.com/office/powerpoint/2010/main" val="238509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575C-A63A-822F-233F-495166B5D53A}"/>
              </a:ext>
            </a:extLst>
          </p:cNvPr>
          <p:cNvSpPr>
            <a:spLocks noGrp="1"/>
          </p:cNvSpPr>
          <p:nvPr>
            <p:ph type="title"/>
          </p:nvPr>
        </p:nvSpPr>
        <p:spPr>
          <a:xfrm>
            <a:off x="609600" y="314325"/>
            <a:ext cx="10744200" cy="1325563"/>
          </a:xfrm>
        </p:spPr>
        <p:txBody>
          <a:bodyPr/>
          <a:lstStyle/>
          <a:p>
            <a:r>
              <a:rPr lang="en-US" b="1" dirty="0"/>
              <a:t>FINAL MODEL BUILDING AND DEPLOYMENT</a:t>
            </a:r>
            <a:endParaRPr lang="en-IN" b="1" dirty="0"/>
          </a:p>
        </p:txBody>
      </p:sp>
      <p:sp>
        <p:nvSpPr>
          <p:cNvPr id="5" name="Rectangle: Rounded Corners 4">
            <a:extLst>
              <a:ext uri="{FF2B5EF4-FFF2-40B4-BE49-F238E27FC236}">
                <a16:creationId xmlns:a16="http://schemas.microsoft.com/office/drawing/2014/main" id="{1D4020BB-05C3-2F3F-5B82-D96DD3A7FEE6}"/>
              </a:ext>
            </a:extLst>
          </p:cNvPr>
          <p:cNvSpPr/>
          <p:nvPr/>
        </p:nvSpPr>
        <p:spPr>
          <a:xfrm>
            <a:off x="701040" y="1888808"/>
            <a:ext cx="10652760" cy="16417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We use </a:t>
            </a:r>
            <a:r>
              <a:rPr lang="en-US" b="1" dirty="0"/>
              <a:t>random forest</a:t>
            </a:r>
            <a:r>
              <a:rPr lang="en-US" dirty="0"/>
              <a:t> model for our deployment as it is giving highest testing accuracy when compared to all the other model building techniques. </a:t>
            </a:r>
            <a:endParaRPr lang="en-IN" dirty="0"/>
          </a:p>
        </p:txBody>
      </p:sp>
      <p:sp>
        <p:nvSpPr>
          <p:cNvPr id="6" name="Rectangle: Rounded Corners 5">
            <a:extLst>
              <a:ext uri="{FF2B5EF4-FFF2-40B4-BE49-F238E27FC236}">
                <a16:creationId xmlns:a16="http://schemas.microsoft.com/office/drawing/2014/main" id="{0FD898D2-0346-41A8-7963-92D02A545212}"/>
              </a:ext>
            </a:extLst>
          </p:cNvPr>
          <p:cNvSpPr/>
          <p:nvPr/>
        </p:nvSpPr>
        <p:spPr>
          <a:xfrm>
            <a:off x="701040" y="3891280"/>
            <a:ext cx="10652760" cy="1778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We use </a:t>
            </a:r>
            <a:r>
              <a:rPr lang="en-US" b="1" dirty="0"/>
              <a:t>STREAMLIT</a:t>
            </a:r>
            <a:r>
              <a:rPr lang="en-US" dirty="0"/>
              <a:t> for building our web application.</a:t>
            </a:r>
            <a:endParaRPr lang="en-IN" dirty="0"/>
          </a:p>
        </p:txBody>
      </p:sp>
    </p:spTree>
    <p:extLst>
      <p:ext uri="{BB962C8B-B14F-4D97-AF65-F5344CB8AC3E}">
        <p14:creationId xmlns:p14="http://schemas.microsoft.com/office/powerpoint/2010/main" val="177566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C1519-8B0C-3456-1852-BBF59E077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1229360"/>
            <a:ext cx="5191760" cy="5177932"/>
          </a:xfrm>
          <a:prstGeom prst="rect">
            <a:avLst/>
          </a:prstGeom>
        </p:spPr>
      </p:pic>
      <p:pic>
        <p:nvPicPr>
          <p:cNvPr id="7" name="Picture 6">
            <a:extLst>
              <a:ext uri="{FF2B5EF4-FFF2-40B4-BE49-F238E27FC236}">
                <a16:creationId xmlns:a16="http://schemas.microsoft.com/office/drawing/2014/main" id="{4FE65B15-A954-F456-53B9-66884A9BB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240" y="1229360"/>
            <a:ext cx="5010253" cy="5177932"/>
          </a:xfrm>
          <a:prstGeom prst="rect">
            <a:avLst/>
          </a:prstGeom>
        </p:spPr>
      </p:pic>
      <p:sp>
        <p:nvSpPr>
          <p:cNvPr id="10" name="Title 9">
            <a:extLst>
              <a:ext uri="{FF2B5EF4-FFF2-40B4-BE49-F238E27FC236}">
                <a16:creationId xmlns:a16="http://schemas.microsoft.com/office/drawing/2014/main" id="{D151E51E-A3EB-3A0E-FB4B-71350806476D}"/>
              </a:ext>
            </a:extLst>
          </p:cNvPr>
          <p:cNvSpPr>
            <a:spLocks noGrp="1"/>
          </p:cNvSpPr>
          <p:nvPr>
            <p:ph type="title"/>
          </p:nvPr>
        </p:nvSpPr>
        <p:spPr>
          <a:xfrm>
            <a:off x="838200" y="450708"/>
            <a:ext cx="10515600" cy="656732"/>
          </a:xfrm>
        </p:spPr>
        <p:txBody>
          <a:bodyPr>
            <a:noAutofit/>
          </a:bodyPr>
          <a:lstStyle/>
          <a:p>
            <a:r>
              <a:rPr lang="en-US" b="1" dirty="0"/>
              <a:t>STREAMLIT OUTPUT</a:t>
            </a:r>
            <a:endParaRPr lang="en-IN" b="1" dirty="0"/>
          </a:p>
        </p:txBody>
      </p:sp>
    </p:spTree>
    <p:extLst>
      <p:ext uri="{BB962C8B-B14F-4D97-AF65-F5344CB8AC3E}">
        <p14:creationId xmlns:p14="http://schemas.microsoft.com/office/powerpoint/2010/main" val="143310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2CBC-7857-4FF2-AC67-6A9E199867F2}"/>
              </a:ext>
            </a:extLst>
          </p:cNvPr>
          <p:cNvSpPr>
            <a:spLocks noGrp="1"/>
          </p:cNvSpPr>
          <p:nvPr>
            <p:ph type="title"/>
          </p:nvPr>
        </p:nvSpPr>
        <p:spPr/>
        <p:txBody>
          <a:bodyPr/>
          <a:lstStyle/>
          <a:p>
            <a:r>
              <a:rPr lang="en-IN" b="1" dirty="0"/>
              <a:t>LINKS</a:t>
            </a:r>
          </a:p>
        </p:txBody>
      </p:sp>
      <p:sp>
        <p:nvSpPr>
          <p:cNvPr id="5" name="TextBox 4">
            <a:extLst>
              <a:ext uri="{FF2B5EF4-FFF2-40B4-BE49-F238E27FC236}">
                <a16:creationId xmlns:a16="http://schemas.microsoft.com/office/drawing/2014/main" id="{061A2836-A1E3-4BC9-95A9-227BC3E7733E}"/>
              </a:ext>
            </a:extLst>
          </p:cNvPr>
          <p:cNvSpPr txBox="1"/>
          <p:nvPr/>
        </p:nvSpPr>
        <p:spPr>
          <a:xfrm>
            <a:off x="838200" y="1720840"/>
            <a:ext cx="10515600" cy="2800767"/>
          </a:xfrm>
          <a:prstGeom prst="rect">
            <a:avLst/>
          </a:prstGeom>
          <a:noFill/>
        </p:spPr>
        <p:txBody>
          <a:bodyPr wrap="square">
            <a:spAutoFit/>
          </a:bodyPr>
          <a:lstStyle/>
          <a:p>
            <a:pPr marL="0" indent="0">
              <a:buNone/>
            </a:pPr>
            <a:r>
              <a:rPr lang="en-IN" sz="2000" dirty="0"/>
              <a:t>Link 01: </a:t>
            </a:r>
            <a:r>
              <a:rPr lang="en-IN" sz="2000" dirty="0">
                <a:hlinkClick r:id="rId2"/>
              </a:rPr>
              <a:t>https://colab.research.google.com/drive/1tZlxJFVocshMyRSMq16RfObPC0oldVPb</a:t>
            </a:r>
            <a:endParaRPr lang="en-IN" sz="2000" dirty="0"/>
          </a:p>
          <a:p>
            <a:pPr marL="0" indent="0">
              <a:buNone/>
            </a:pPr>
            <a:endParaRPr lang="en-IN" sz="2000" dirty="0"/>
          </a:p>
          <a:p>
            <a:pPr marL="0" indent="0">
              <a:buNone/>
            </a:pPr>
            <a:r>
              <a:rPr lang="en-IN" sz="2000" dirty="0"/>
              <a:t>Link 02:  </a:t>
            </a:r>
            <a:r>
              <a:rPr lang="en-IN" sz="2000" dirty="0">
                <a:hlinkClick r:id="rId3"/>
              </a:rPr>
              <a:t>https://colab.research.google.com/drive/1c9E9unaYE4wZ1VQ51jNnMKsh0S3UKn0s</a:t>
            </a:r>
            <a:endParaRPr lang="en-IN" sz="2000" dirty="0"/>
          </a:p>
          <a:p>
            <a:pPr marL="0" indent="0">
              <a:buNone/>
            </a:pPr>
            <a:endParaRPr lang="en-IN" sz="2000" dirty="0"/>
          </a:p>
          <a:p>
            <a:pPr marL="0" indent="0">
              <a:buNone/>
            </a:pPr>
            <a:r>
              <a:rPr lang="en-IN" sz="2000" dirty="0"/>
              <a:t>Link 03:  https://colab.research.google.com/drive/1KqH_cELeUjISkNqVRReIyQFS-ODSNHww</a:t>
            </a:r>
          </a:p>
          <a:p>
            <a:pPr marL="0" indent="0">
              <a:buNone/>
            </a:pPr>
            <a:endParaRPr lang="en-IN" sz="2000" dirty="0"/>
          </a:p>
          <a:p>
            <a:pPr marL="0" indent="0">
              <a:buNone/>
            </a:pPr>
            <a:endParaRPr lang="en-IN" sz="2000" dirty="0"/>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196436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95930-3215-42BE-AAE1-EB44CB8E1610}"/>
              </a:ext>
            </a:extLst>
          </p:cNvPr>
          <p:cNvSpPr>
            <a:spLocks noGrp="1"/>
          </p:cNvSpPr>
          <p:nvPr>
            <p:ph idx="1"/>
          </p:nvPr>
        </p:nvSpPr>
        <p:spPr>
          <a:xfrm>
            <a:off x="838200" y="2438399"/>
            <a:ext cx="10515600" cy="3738563"/>
          </a:xfrm>
        </p:spPr>
        <p:txBody>
          <a:bodyPr>
            <a:normAutofit/>
          </a:bodyPr>
          <a:lstStyle/>
          <a:p>
            <a:pPr marL="0" indent="0">
              <a:buNone/>
            </a:pPr>
            <a:r>
              <a:rPr lang="en-US" sz="9600" dirty="0"/>
              <a:t>THANK YOU!!!!</a:t>
            </a:r>
            <a:endParaRPr lang="en-IN" sz="13800" dirty="0"/>
          </a:p>
        </p:txBody>
      </p:sp>
    </p:spTree>
    <p:extLst>
      <p:ext uri="{BB962C8B-B14F-4D97-AF65-F5344CB8AC3E}">
        <p14:creationId xmlns:p14="http://schemas.microsoft.com/office/powerpoint/2010/main" val="1583210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259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           INSURANCE FRAUD DETECTION</vt:lpstr>
      <vt:lpstr>OVERVIEW</vt:lpstr>
      <vt:lpstr>DATA FACTS AND EDA</vt:lpstr>
      <vt:lpstr>INSURANCE DATA SET</vt:lpstr>
      <vt:lpstr>MODEL BUILDING OUTPUT</vt:lpstr>
      <vt:lpstr>FINAL MODEL BUILDING AND DEPLOYMENT</vt:lpstr>
      <vt:lpstr>STREAMLIT OUTPUT</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KRISHNA</dc:creator>
  <cp:lastModifiedBy>PRIYANKA KRISHNA</cp:lastModifiedBy>
  <cp:revision>2</cp:revision>
  <dcterms:created xsi:type="dcterms:W3CDTF">2022-04-24T15:03:41Z</dcterms:created>
  <dcterms:modified xsi:type="dcterms:W3CDTF">2022-05-03T17:13:15Z</dcterms:modified>
</cp:coreProperties>
</file>