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87" r:id="rId7"/>
    <p:sldId id="288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65" r:id="rId19"/>
    <p:sldId id="286" r:id="rId20"/>
    <p:sldId id="282" r:id="rId21"/>
    <p:sldId id="283" r:id="rId22"/>
    <p:sldId id="284" r:id="rId23"/>
    <p:sldId id="285" r:id="rId24"/>
    <p:sldId id="266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63EE6CD-E3C8-4A80-A3C3-0E44345FC1EA}">
          <p14:sldIdLst>
            <p14:sldId id="256"/>
            <p14:sldId id="257"/>
            <p14:sldId id="258"/>
            <p14:sldId id="259"/>
            <p14:sldId id="268"/>
            <p14:sldId id="287"/>
            <p14:sldId id="288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65"/>
            <p14:sldId id="286"/>
            <p14:sldId id="282"/>
            <p14:sldId id="283"/>
            <p14:sldId id="284"/>
            <p14:sldId id="28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16T10:39:37.759" idx="1">
    <p:pos x="10" y="10"/>
    <p:text>ppt
비품관리패널 클래스의 목적은</p:text>
    <p:extLst>
      <p:ext uri="{C676402C-5697-4E1C-873F-D02D1690AC5C}">
        <p15:threadingInfo xmlns:p15="http://schemas.microsoft.com/office/powerpoint/2012/main" timeZoneBias="-540"/>
      </p:ext>
    </p:extLst>
  </p:cm>
  <p:cm authorId="1" dt="2024-07-16T10:40:28.801" idx="2">
    <p:pos x="10" y="146"/>
    <p:text>비품을 구매하기 위해 지불해야할 1인당 분담금액을 표시해주는 것입니다.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24-07-16T10:40:38.555" idx="3">
    <p:pos x="146" y="146"/>
    <p:text>비품관리패널 클래스의 변수가 있습니다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16T10:41:25.075" idx="4">
    <p:pos x="10" y="10"/>
    <p:text>그다음은 비품관리패널 클래스의 생성자인데요.</p:text>
    <p:extLst>
      <p:ext uri="{C676402C-5697-4E1C-873F-D02D1690AC5C}">
        <p15:threadingInfo xmlns:p15="http://schemas.microsoft.com/office/powerpoint/2012/main" timeZoneBias="-540"/>
      </p:ext>
    </p:extLst>
  </p:cm>
  <p:cm authorId="1" dt="2024-07-16T10:41:41.972" idx="5">
    <p:pos x="146" y="146"/>
    <p:text>이것은 비품관리패널의 레이블, 텍스트필드, 버튼 등 요소들을 추가사켜줍니다.</p:text>
    <p:extLst>
      <p:ext uri="{C676402C-5697-4E1C-873F-D02D1690AC5C}">
        <p15:threadingInfo xmlns:p15="http://schemas.microsoft.com/office/powerpoint/2012/main" timeZoneBias="-540"/>
      </p:ext>
    </p:extLst>
  </p:cm>
  <p:cm authorId="1" dt="2024-07-16T10:42:31.171" idx="6">
    <p:pos x="282" y="282"/>
    <p:text>그리고 버튼리스너를 호출해줍니다.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16T10:43:38.107" idx="7">
    <p:pos x="10" y="10"/>
    <p:text>여기서 버튼리스너란 비품관리패널의 버튼이벤트를 수행하는 클래스인데요</p:text>
    <p:extLst>
      <p:ext uri="{C676402C-5697-4E1C-873F-D02D1690AC5C}">
        <p15:threadingInfo xmlns:p15="http://schemas.microsoft.com/office/powerpoint/2012/main" timeZoneBias="-540"/>
      </p:ext>
    </p:extLst>
  </p:cm>
  <p:cm authorId="1" dt="2024-07-16T10:46:08.996" idx="8">
    <p:pos x="10" y="146"/>
    <p:text>이것은 입력된 비품 가격으로부터 1인당 분담액을 산출해서 표시해주는 기능을 수행합니다.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16T10:46:36.021" idx="10">
    <p:pos x="10" y="10"/>
    <p:text>여기는 비품관리패널에서 필요한 정보를 반환해주는 함수입니다.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419D5B-6472-448D-9438-AA428F624F3F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B4B41F40-1A1D-4605-8D80-F5A5C429CB82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모든 </a:t>
          </a:r>
          <a:r>
            <a:rPr lang="ko-KR" altLang="en-US" sz="1800" dirty="0" err="1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입력창입력</a:t>
          </a:r>
          <a:endParaRPr lang="ko-KR" altLang="en-US" sz="18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0370420-7F68-4205-B210-B46DEA605F41}" type="parTrans" cxnId="{17E0DD77-DD49-431A-8544-8A923FE49948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DB64565-7E36-432A-88ED-083547D5D02B}" type="sibTrans" cxnId="{17E0DD77-DD49-431A-8544-8A923FE49948}">
      <dgm:prSet custT="1"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609C9F1-2279-4021-9E29-E166641CA7D0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계산 버튼</a:t>
          </a:r>
          <a:endParaRPr lang="ko-KR" altLang="en-US" sz="18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38B8B41-46C0-4D5E-A680-D76D7FDF27E3}" type="parTrans" cxnId="{852B0757-0A62-4105-AD6E-03BD57A3304D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06916EC-6B4C-4357-BFB4-E3E3110F4842}" type="sibTrans" cxnId="{852B0757-0A62-4105-AD6E-03BD57A3304D}">
      <dgm:prSet custT="1"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A26C3C4-0EC0-4E7A-A798-E460838C409D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결과 도출</a:t>
          </a:r>
          <a:endParaRPr lang="ko-KR" altLang="en-US" sz="18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DE27305-38E1-409C-A320-A3689199EAD4}" type="parTrans" cxnId="{113EEDA1-DC64-4604-9FA4-EC28AE4B37DB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978D373-B1F4-4CB8-A9B9-47CB53C97711}" type="sibTrans" cxnId="{113EEDA1-DC64-4604-9FA4-EC28AE4B37DB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CB2D53A-3970-4316-B8AC-78549BAB3818}" type="pres">
      <dgm:prSet presAssocID="{0F419D5B-6472-448D-9438-AA428F624F3F}" presName="Name0" presStyleCnt="0">
        <dgm:presLayoutVars>
          <dgm:dir/>
          <dgm:resizeHandles val="exact"/>
        </dgm:presLayoutVars>
      </dgm:prSet>
      <dgm:spPr/>
    </dgm:pt>
    <dgm:pt modelId="{399356B5-09AC-4F0D-8AB0-EC8DCE475D78}" type="pres">
      <dgm:prSet presAssocID="{B4B41F40-1A1D-4605-8D80-F5A5C429CB8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4DAC3B-1DE8-4253-93CE-6EF94DB0E15A}" type="pres">
      <dgm:prSet presAssocID="{1DB64565-7E36-432A-88ED-083547D5D02B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8222D3D-7070-4949-9F31-319E2137CD09}" type="pres">
      <dgm:prSet presAssocID="{1DB64565-7E36-432A-88ED-083547D5D02B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B463738-5C7A-4177-A564-DAAC5D6E1480}" type="pres">
      <dgm:prSet presAssocID="{3609C9F1-2279-4021-9E29-E166641CA7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DCD9C6-8596-4131-ADB0-6CE773CC5E54}" type="pres">
      <dgm:prSet presAssocID="{F06916EC-6B4C-4357-BFB4-E3E3110F4842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E240017-F659-46C0-AFF1-6FE300EE4B93}" type="pres">
      <dgm:prSet presAssocID="{F06916EC-6B4C-4357-BFB4-E3E3110F4842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B6FA43D-218C-4FF3-A299-6727DB66D6DD}" type="pres">
      <dgm:prSet presAssocID="{EA26C3C4-0EC0-4E7A-A798-E460838C409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7E0DD77-DD49-431A-8544-8A923FE49948}" srcId="{0F419D5B-6472-448D-9438-AA428F624F3F}" destId="{B4B41F40-1A1D-4605-8D80-F5A5C429CB82}" srcOrd="0" destOrd="0" parTransId="{E0370420-7F68-4205-B210-B46DEA605F41}" sibTransId="{1DB64565-7E36-432A-88ED-083547D5D02B}"/>
    <dgm:cxn modelId="{628BA939-F8C2-4763-8A6D-F77393EF594D}" type="presOf" srcId="{0F419D5B-6472-448D-9438-AA428F624F3F}" destId="{3CB2D53A-3970-4316-B8AC-78549BAB3818}" srcOrd="0" destOrd="0" presId="urn:microsoft.com/office/officeart/2005/8/layout/process1"/>
    <dgm:cxn modelId="{316BDA9B-C148-48E8-8F60-D29BCA379018}" type="presOf" srcId="{1DB64565-7E36-432A-88ED-083547D5D02B}" destId="{08222D3D-7070-4949-9F31-319E2137CD09}" srcOrd="1" destOrd="0" presId="urn:microsoft.com/office/officeart/2005/8/layout/process1"/>
    <dgm:cxn modelId="{113EEDA1-DC64-4604-9FA4-EC28AE4B37DB}" srcId="{0F419D5B-6472-448D-9438-AA428F624F3F}" destId="{EA26C3C4-0EC0-4E7A-A798-E460838C409D}" srcOrd="2" destOrd="0" parTransId="{DDE27305-38E1-409C-A320-A3689199EAD4}" sibTransId="{5978D373-B1F4-4CB8-A9B9-47CB53C97711}"/>
    <dgm:cxn modelId="{9DB04FFC-AA11-46B8-A741-332291DDF222}" type="presOf" srcId="{F06916EC-6B4C-4357-BFB4-E3E3110F4842}" destId="{76DCD9C6-8596-4131-ADB0-6CE773CC5E54}" srcOrd="0" destOrd="0" presId="urn:microsoft.com/office/officeart/2005/8/layout/process1"/>
    <dgm:cxn modelId="{8B7879FA-29C6-4F76-84D8-6CBCEEBC73EB}" type="presOf" srcId="{B4B41F40-1A1D-4605-8D80-F5A5C429CB82}" destId="{399356B5-09AC-4F0D-8AB0-EC8DCE475D78}" srcOrd="0" destOrd="0" presId="urn:microsoft.com/office/officeart/2005/8/layout/process1"/>
    <dgm:cxn modelId="{D4F8FAC3-0ECA-4C7D-BAC6-1A9C6F115A7E}" type="presOf" srcId="{EA26C3C4-0EC0-4E7A-A798-E460838C409D}" destId="{9B6FA43D-218C-4FF3-A299-6727DB66D6DD}" srcOrd="0" destOrd="0" presId="urn:microsoft.com/office/officeart/2005/8/layout/process1"/>
    <dgm:cxn modelId="{DB2D8815-BF22-4CBF-839D-AEEBB9808399}" type="presOf" srcId="{F06916EC-6B4C-4357-BFB4-E3E3110F4842}" destId="{2E240017-F659-46C0-AFF1-6FE300EE4B93}" srcOrd="1" destOrd="0" presId="urn:microsoft.com/office/officeart/2005/8/layout/process1"/>
    <dgm:cxn modelId="{3C7061AE-4113-41C4-AAB3-566025EC3D65}" type="presOf" srcId="{3609C9F1-2279-4021-9E29-E166641CA7D0}" destId="{BB463738-5C7A-4177-A564-DAAC5D6E1480}" srcOrd="0" destOrd="0" presId="urn:microsoft.com/office/officeart/2005/8/layout/process1"/>
    <dgm:cxn modelId="{852B0757-0A62-4105-AD6E-03BD57A3304D}" srcId="{0F419D5B-6472-448D-9438-AA428F624F3F}" destId="{3609C9F1-2279-4021-9E29-E166641CA7D0}" srcOrd="1" destOrd="0" parTransId="{738B8B41-46C0-4D5E-A680-D76D7FDF27E3}" sibTransId="{F06916EC-6B4C-4357-BFB4-E3E3110F4842}"/>
    <dgm:cxn modelId="{09107E82-4368-452B-B937-63FE3ED82E3E}" type="presOf" srcId="{1DB64565-7E36-432A-88ED-083547D5D02B}" destId="{5B4DAC3B-1DE8-4253-93CE-6EF94DB0E15A}" srcOrd="0" destOrd="0" presId="urn:microsoft.com/office/officeart/2005/8/layout/process1"/>
    <dgm:cxn modelId="{E6EE1B7F-2332-415D-9B3F-F9166FD07DE3}" type="presParOf" srcId="{3CB2D53A-3970-4316-B8AC-78549BAB3818}" destId="{399356B5-09AC-4F0D-8AB0-EC8DCE475D78}" srcOrd="0" destOrd="0" presId="urn:microsoft.com/office/officeart/2005/8/layout/process1"/>
    <dgm:cxn modelId="{5CE18180-36E5-4260-B87B-95E1C6E94018}" type="presParOf" srcId="{3CB2D53A-3970-4316-B8AC-78549BAB3818}" destId="{5B4DAC3B-1DE8-4253-93CE-6EF94DB0E15A}" srcOrd="1" destOrd="0" presId="urn:microsoft.com/office/officeart/2005/8/layout/process1"/>
    <dgm:cxn modelId="{E04438A0-A25D-4A45-8383-1CD08C94EFD2}" type="presParOf" srcId="{5B4DAC3B-1DE8-4253-93CE-6EF94DB0E15A}" destId="{08222D3D-7070-4949-9F31-319E2137CD09}" srcOrd="0" destOrd="0" presId="urn:microsoft.com/office/officeart/2005/8/layout/process1"/>
    <dgm:cxn modelId="{8B5C52B6-08F6-4072-B50F-C4A9DAC7B4E3}" type="presParOf" srcId="{3CB2D53A-3970-4316-B8AC-78549BAB3818}" destId="{BB463738-5C7A-4177-A564-DAAC5D6E1480}" srcOrd="2" destOrd="0" presId="urn:microsoft.com/office/officeart/2005/8/layout/process1"/>
    <dgm:cxn modelId="{C878713B-1DD0-496A-A392-FA028DB33668}" type="presParOf" srcId="{3CB2D53A-3970-4316-B8AC-78549BAB3818}" destId="{76DCD9C6-8596-4131-ADB0-6CE773CC5E54}" srcOrd="3" destOrd="0" presId="urn:microsoft.com/office/officeart/2005/8/layout/process1"/>
    <dgm:cxn modelId="{18AC48F0-7DE4-4DC0-BC1A-B9927EB89C8F}" type="presParOf" srcId="{76DCD9C6-8596-4131-ADB0-6CE773CC5E54}" destId="{2E240017-F659-46C0-AFF1-6FE300EE4B93}" srcOrd="0" destOrd="0" presId="urn:microsoft.com/office/officeart/2005/8/layout/process1"/>
    <dgm:cxn modelId="{9E0CBCE2-3FA6-4BC2-9532-00A74544A8C4}" type="presParOf" srcId="{3CB2D53A-3970-4316-B8AC-78549BAB3818}" destId="{9B6FA43D-218C-4FF3-A299-6727DB66D6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419D5B-6472-448D-9438-AA428F624F3F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B4B41F40-1A1D-4605-8D80-F5A5C429CB82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개별 입금내역입력</a:t>
          </a:r>
          <a:endParaRPr lang="ko-KR" altLang="en-US" sz="18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0370420-7F68-4205-B210-B46DEA605F41}" type="parTrans" cxnId="{17E0DD77-DD49-431A-8544-8A923FE49948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DB64565-7E36-432A-88ED-083547D5D02B}" type="sibTrans" cxnId="{17E0DD77-DD49-431A-8544-8A923FE49948}">
      <dgm:prSet custT="1"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609C9F1-2279-4021-9E29-E166641CA7D0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합계 버튼</a:t>
          </a:r>
          <a:endParaRPr lang="ko-KR" altLang="en-US" sz="18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38B8B41-46C0-4D5E-A680-D76D7FDF27E3}" type="parTrans" cxnId="{852B0757-0A62-4105-AD6E-03BD57A3304D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06916EC-6B4C-4357-BFB4-E3E3110F4842}" type="sibTrans" cxnId="{852B0757-0A62-4105-AD6E-03BD57A3304D}">
      <dgm:prSet custT="1"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A26C3C4-0EC0-4E7A-A798-E460838C409D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결과 도출</a:t>
          </a:r>
          <a:endParaRPr lang="ko-KR" altLang="en-US" sz="18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DE27305-38E1-409C-A320-A3689199EAD4}" type="parTrans" cxnId="{113EEDA1-DC64-4604-9FA4-EC28AE4B37DB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978D373-B1F4-4CB8-A9B9-47CB53C97711}" type="sibTrans" cxnId="{113EEDA1-DC64-4604-9FA4-EC28AE4B37DB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CB2D53A-3970-4316-B8AC-78549BAB3818}" type="pres">
      <dgm:prSet presAssocID="{0F419D5B-6472-448D-9438-AA428F624F3F}" presName="Name0" presStyleCnt="0">
        <dgm:presLayoutVars>
          <dgm:dir/>
          <dgm:resizeHandles val="exact"/>
        </dgm:presLayoutVars>
      </dgm:prSet>
      <dgm:spPr/>
    </dgm:pt>
    <dgm:pt modelId="{399356B5-09AC-4F0D-8AB0-EC8DCE475D78}" type="pres">
      <dgm:prSet presAssocID="{B4B41F40-1A1D-4605-8D80-F5A5C429CB82}" presName="node" presStyleLbl="node1" presStyleIdx="0" presStyleCnt="3" custScaleX="11303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4DAC3B-1DE8-4253-93CE-6EF94DB0E15A}" type="pres">
      <dgm:prSet presAssocID="{1DB64565-7E36-432A-88ED-083547D5D02B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8222D3D-7070-4949-9F31-319E2137CD09}" type="pres">
      <dgm:prSet presAssocID="{1DB64565-7E36-432A-88ED-083547D5D02B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B463738-5C7A-4177-A564-DAAC5D6E1480}" type="pres">
      <dgm:prSet presAssocID="{3609C9F1-2279-4021-9E29-E166641CA7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DCD9C6-8596-4131-ADB0-6CE773CC5E54}" type="pres">
      <dgm:prSet presAssocID="{F06916EC-6B4C-4357-BFB4-E3E3110F4842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E240017-F659-46C0-AFF1-6FE300EE4B93}" type="pres">
      <dgm:prSet presAssocID="{F06916EC-6B4C-4357-BFB4-E3E3110F4842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9B6FA43D-218C-4FF3-A299-6727DB66D6DD}" type="pres">
      <dgm:prSet presAssocID="{EA26C3C4-0EC0-4E7A-A798-E460838C409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7E0DD77-DD49-431A-8544-8A923FE49948}" srcId="{0F419D5B-6472-448D-9438-AA428F624F3F}" destId="{B4B41F40-1A1D-4605-8D80-F5A5C429CB82}" srcOrd="0" destOrd="0" parTransId="{E0370420-7F68-4205-B210-B46DEA605F41}" sibTransId="{1DB64565-7E36-432A-88ED-083547D5D02B}"/>
    <dgm:cxn modelId="{628BA939-F8C2-4763-8A6D-F77393EF594D}" type="presOf" srcId="{0F419D5B-6472-448D-9438-AA428F624F3F}" destId="{3CB2D53A-3970-4316-B8AC-78549BAB3818}" srcOrd="0" destOrd="0" presId="urn:microsoft.com/office/officeart/2005/8/layout/process1"/>
    <dgm:cxn modelId="{316BDA9B-C148-48E8-8F60-D29BCA379018}" type="presOf" srcId="{1DB64565-7E36-432A-88ED-083547D5D02B}" destId="{08222D3D-7070-4949-9F31-319E2137CD09}" srcOrd="1" destOrd="0" presId="urn:microsoft.com/office/officeart/2005/8/layout/process1"/>
    <dgm:cxn modelId="{113EEDA1-DC64-4604-9FA4-EC28AE4B37DB}" srcId="{0F419D5B-6472-448D-9438-AA428F624F3F}" destId="{EA26C3C4-0EC0-4E7A-A798-E460838C409D}" srcOrd="2" destOrd="0" parTransId="{DDE27305-38E1-409C-A320-A3689199EAD4}" sibTransId="{5978D373-B1F4-4CB8-A9B9-47CB53C97711}"/>
    <dgm:cxn modelId="{9DB04FFC-AA11-46B8-A741-332291DDF222}" type="presOf" srcId="{F06916EC-6B4C-4357-BFB4-E3E3110F4842}" destId="{76DCD9C6-8596-4131-ADB0-6CE773CC5E54}" srcOrd="0" destOrd="0" presId="urn:microsoft.com/office/officeart/2005/8/layout/process1"/>
    <dgm:cxn modelId="{8B7879FA-29C6-4F76-84D8-6CBCEEBC73EB}" type="presOf" srcId="{B4B41F40-1A1D-4605-8D80-F5A5C429CB82}" destId="{399356B5-09AC-4F0D-8AB0-EC8DCE475D78}" srcOrd="0" destOrd="0" presId="urn:microsoft.com/office/officeart/2005/8/layout/process1"/>
    <dgm:cxn modelId="{D4F8FAC3-0ECA-4C7D-BAC6-1A9C6F115A7E}" type="presOf" srcId="{EA26C3C4-0EC0-4E7A-A798-E460838C409D}" destId="{9B6FA43D-218C-4FF3-A299-6727DB66D6DD}" srcOrd="0" destOrd="0" presId="urn:microsoft.com/office/officeart/2005/8/layout/process1"/>
    <dgm:cxn modelId="{DB2D8815-BF22-4CBF-839D-AEEBB9808399}" type="presOf" srcId="{F06916EC-6B4C-4357-BFB4-E3E3110F4842}" destId="{2E240017-F659-46C0-AFF1-6FE300EE4B93}" srcOrd="1" destOrd="0" presId="urn:microsoft.com/office/officeart/2005/8/layout/process1"/>
    <dgm:cxn modelId="{3C7061AE-4113-41C4-AAB3-566025EC3D65}" type="presOf" srcId="{3609C9F1-2279-4021-9E29-E166641CA7D0}" destId="{BB463738-5C7A-4177-A564-DAAC5D6E1480}" srcOrd="0" destOrd="0" presId="urn:microsoft.com/office/officeart/2005/8/layout/process1"/>
    <dgm:cxn modelId="{852B0757-0A62-4105-AD6E-03BD57A3304D}" srcId="{0F419D5B-6472-448D-9438-AA428F624F3F}" destId="{3609C9F1-2279-4021-9E29-E166641CA7D0}" srcOrd="1" destOrd="0" parTransId="{738B8B41-46C0-4D5E-A680-D76D7FDF27E3}" sibTransId="{F06916EC-6B4C-4357-BFB4-E3E3110F4842}"/>
    <dgm:cxn modelId="{09107E82-4368-452B-B937-63FE3ED82E3E}" type="presOf" srcId="{1DB64565-7E36-432A-88ED-083547D5D02B}" destId="{5B4DAC3B-1DE8-4253-93CE-6EF94DB0E15A}" srcOrd="0" destOrd="0" presId="urn:microsoft.com/office/officeart/2005/8/layout/process1"/>
    <dgm:cxn modelId="{E6EE1B7F-2332-415D-9B3F-F9166FD07DE3}" type="presParOf" srcId="{3CB2D53A-3970-4316-B8AC-78549BAB3818}" destId="{399356B5-09AC-4F0D-8AB0-EC8DCE475D78}" srcOrd="0" destOrd="0" presId="urn:microsoft.com/office/officeart/2005/8/layout/process1"/>
    <dgm:cxn modelId="{5CE18180-36E5-4260-B87B-95E1C6E94018}" type="presParOf" srcId="{3CB2D53A-3970-4316-B8AC-78549BAB3818}" destId="{5B4DAC3B-1DE8-4253-93CE-6EF94DB0E15A}" srcOrd="1" destOrd="0" presId="urn:microsoft.com/office/officeart/2005/8/layout/process1"/>
    <dgm:cxn modelId="{E04438A0-A25D-4A45-8383-1CD08C94EFD2}" type="presParOf" srcId="{5B4DAC3B-1DE8-4253-93CE-6EF94DB0E15A}" destId="{08222D3D-7070-4949-9F31-319E2137CD09}" srcOrd="0" destOrd="0" presId="urn:microsoft.com/office/officeart/2005/8/layout/process1"/>
    <dgm:cxn modelId="{8B5C52B6-08F6-4072-B50F-C4A9DAC7B4E3}" type="presParOf" srcId="{3CB2D53A-3970-4316-B8AC-78549BAB3818}" destId="{BB463738-5C7A-4177-A564-DAAC5D6E1480}" srcOrd="2" destOrd="0" presId="urn:microsoft.com/office/officeart/2005/8/layout/process1"/>
    <dgm:cxn modelId="{C878713B-1DD0-496A-A392-FA028DB33668}" type="presParOf" srcId="{3CB2D53A-3970-4316-B8AC-78549BAB3818}" destId="{76DCD9C6-8596-4131-ADB0-6CE773CC5E54}" srcOrd="3" destOrd="0" presId="urn:microsoft.com/office/officeart/2005/8/layout/process1"/>
    <dgm:cxn modelId="{18AC48F0-7DE4-4DC0-BC1A-B9927EB89C8F}" type="presParOf" srcId="{76DCD9C6-8596-4131-ADB0-6CE773CC5E54}" destId="{2E240017-F659-46C0-AFF1-6FE300EE4B93}" srcOrd="0" destOrd="0" presId="urn:microsoft.com/office/officeart/2005/8/layout/process1"/>
    <dgm:cxn modelId="{9E0CBCE2-3FA6-4BC2-9532-00A74544A8C4}" type="presParOf" srcId="{3CB2D53A-3970-4316-B8AC-78549BAB3818}" destId="{9B6FA43D-218C-4FF3-A299-6727DB66D6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419D5B-6472-448D-9438-AA428F624F3F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3609C9F1-2279-4021-9E29-E166641CA7D0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요약 버튼</a:t>
          </a:r>
          <a:endParaRPr lang="ko-KR" altLang="en-US" sz="18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38B8B41-46C0-4D5E-A680-D76D7FDF27E3}" type="parTrans" cxnId="{852B0757-0A62-4105-AD6E-03BD57A3304D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06916EC-6B4C-4357-BFB4-E3E3110F4842}" type="sibTrans" cxnId="{852B0757-0A62-4105-AD6E-03BD57A3304D}">
      <dgm:prSet custT="1"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A26C3C4-0EC0-4E7A-A798-E460838C409D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결과 도출</a:t>
          </a:r>
          <a:endParaRPr lang="ko-KR" altLang="en-US" sz="18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DE27305-38E1-409C-A320-A3689199EAD4}" type="parTrans" cxnId="{113EEDA1-DC64-4604-9FA4-EC28AE4B37DB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978D373-B1F4-4CB8-A9B9-47CB53C97711}" type="sibTrans" cxnId="{113EEDA1-DC64-4604-9FA4-EC28AE4B37DB}">
      <dgm:prSet/>
      <dgm:spPr/>
      <dgm:t>
        <a:bodyPr/>
        <a:lstStyle/>
        <a:p>
          <a:pPr latinLnBrk="1"/>
          <a:endParaRPr lang="ko-KR" altLang="en-US" sz="18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CB2D53A-3970-4316-B8AC-78549BAB3818}" type="pres">
      <dgm:prSet presAssocID="{0F419D5B-6472-448D-9438-AA428F624F3F}" presName="Name0" presStyleCnt="0">
        <dgm:presLayoutVars>
          <dgm:dir/>
          <dgm:resizeHandles val="exact"/>
        </dgm:presLayoutVars>
      </dgm:prSet>
      <dgm:spPr/>
    </dgm:pt>
    <dgm:pt modelId="{BB463738-5C7A-4177-A564-DAAC5D6E1480}" type="pres">
      <dgm:prSet presAssocID="{3609C9F1-2279-4021-9E29-E166641CA7D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DCD9C6-8596-4131-ADB0-6CE773CC5E54}" type="pres">
      <dgm:prSet presAssocID="{F06916EC-6B4C-4357-BFB4-E3E3110F4842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E240017-F659-46C0-AFF1-6FE300EE4B93}" type="pres">
      <dgm:prSet presAssocID="{F06916EC-6B4C-4357-BFB4-E3E3110F4842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B6FA43D-218C-4FF3-A299-6727DB66D6DD}" type="pres">
      <dgm:prSet presAssocID="{EA26C3C4-0EC0-4E7A-A798-E460838C409D}" presName="node" presStyleLbl="node1" presStyleIdx="1" presStyleCnt="2" custLinFactNeighborX="11486" custLinFactNeighborY="-365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DB04FFC-AA11-46B8-A741-332291DDF222}" type="presOf" srcId="{F06916EC-6B4C-4357-BFB4-E3E3110F4842}" destId="{76DCD9C6-8596-4131-ADB0-6CE773CC5E54}" srcOrd="0" destOrd="0" presId="urn:microsoft.com/office/officeart/2005/8/layout/process1"/>
    <dgm:cxn modelId="{DB2D8815-BF22-4CBF-839D-AEEBB9808399}" type="presOf" srcId="{F06916EC-6B4C-4357-BFB4-E3E3110F4842}" destId="{2E240017-F659-46C0-AFF1-6FE300EE4B93}" srcOrd="1" destOrd="0" presId="urn:microsoft.com/office/officeart/2005/8/layout/process1"/>
    <dgm:cxn modelId="{3C7061AE-4113-41C4-AAB3-566025EC3D65}" type="presOf" srcId="{3609C9F1-2279-4021-9E29-E166641CA7D0}" destId="{BB463738-5C7A-4177-A564-DAAC5D6E1480}" srcOrd="0" destOrd="0" presId="urn:microsoft.com/office/officeart/2005/8/layout/process1"/>
    <dgm:cxn modelId="{628BA939-F8C2-4763-8A6D-F77393EF594D}" type="presOf" srcId="{0F419D5B-6472-448D-9438-AA428F624F3F}" destId="{3CB2D53A-3970-4316-B8AC-78549BAB3818}" srcOrd="0" destOrd="0" presId="urn:microsoft.com/office/officeart/2005/8/layout/process1"/>
    <dgm:cxn modelId="{852B0757-0A62-4105-AD6E-03BD57A3304D}" srcId="{0F419D5B-6472-448D-9438-AA428F624F3F}" destId="{3609C9F1-2279-4021-9E29-E166641CA7D0}" srcOrd="0" destOrd="0" parTransId="{738B8B41-46C0-4D5E-A680-D76D7FDF27E3}" sibTransId="{F06916EC-6B4C-4357-BFB4-E3E3110F4842}"/>
    <dgm:cxn modelId="{D4F8FAC3-0ECA-4C7D-BAC6-1A9C6F115A7E}" type="presOf" srcId="{EA26C3C4-0EC0-4E7A-A798-E460838C409D}" destId="{9B6FA43D-218C-4FF3-A299-6727DB66D6DD}" srcOrd="0" destOrd="0" presId="urn:microsoft.com/office/officeart/2005/8/layout/process1"/>
    <dgm:cxn modelId="{113EEDA1-DC64-4604-9FA4-EC28AE4B37DB}" srcId="{0F419D5B-6472-448D-9438-AA428F624F3F}" destId="{EA26C3C4-0EC0-4E7A-A798-E460838C409D}" srcOrd="1" destOrd="0" parTransId="{DDE27305-38E1-409C-A320-A3689199EAD4}" sibTransId="{5978D373-B1F4-4CB8-A9B9-47CB53C97711}"/>
    <dgm:cxn modelId="{8B5C52B6-08F6-4072-B50F-C4A9DAC7B4E3}" type="presParOf" srcId="{3CB2D53A-3970-4316-B8AC-78549BAB3818}" destId="{BB463738-5C7A-4177-A564-DAAC5D6E1480}" srcOrd="0" destOrd="0" presId="urn:microsoft.com/office/officeart/2005/8/layout/process1"/>
    <dgm:cxn modelId="{C878713B-1DD0-496A-A392-FA028DB33668}" type="presParOf" srcId="{3CB2D53A-3970-4316-B8AC-78549BAB3818}" destId="{76DCD9C6-8596-4131-ADB0-6CE773CC5E54}" srcOrd="1" destOrd="0" presId="urn:microsoft.com/office/officeart/2005/8/layout/process1"/>
    <dgm:cxn modelId="{18AC48F0-7DE4-4DC0-BC1A-B9927EB89C8F}" type="presParOf" srcId="{76DCD9C6-8596-4131-ADB0-6CE773CC5E54}" destId="{2E240017-F659-46C0-AFF1-6FE300EE4B93}" srcOrd="0" destOrd="0" presId="urn:microsoft.com/office/officeart/2005/8/layout/process1"/>
    <dgm:cxn modelId="{9E0CBCE2-3FA6-4BC2-9532-00A74544A8C4}" type="presParOf" srcId="{3CB2D53A-3970-4316-B8AC-78549BAB3818}" destId="{9B6FA43D-218C-4FF3-A299-6727DB66D6D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356B5-09AC-4F0D-8AB0-EC8DCE475D78}">
      <dsp:nvSpPr>
        <dsp:cNvPr id="0" name=""/>
        <dsp:cNvSpPr/>
      </dsp:nvSpPr>
      <dsp:spPr>
        <a:xfrm>
          <a:off x="5312" y="438056"/>
          <a:ext cx="1587810" cy="9526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모든 </a:t>
          </a:r>
          <a:r>
            <a:rPr lang="ko-KR" altLang="en-US" sz="1800" kern="1200" dirty="0" err="1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입력창입력</a:t>
          </a:r>
          <a:endParaRPr lang="ko-KR" altLang="en-US" sz="1800" kern="12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3215" y="465959"/>
        <a:ext cx="1532004" cy="896880"/>
      </dsp:txXfrm>
    </dsp:sp>
    <dsp:sp modelId="{5B4DAC3B-1DE8-4253-93CE-6EF94DB0E15A}">
      <dsp:nvSpPr>
        <dsp:cNvPr id="0" name=""/>
        <dsp:cNvSpPr/>
      </dsp:nvSpPr>
      <dsp:spPr>
        <a:xfrm>
          <a:off x="1751903" y="717511"/>
          <a:ext cx="336615" cy="393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751903" y="796266"/>
        <a:ext cx="235631" cy="236266"/>
      </dsp:txXfrm>
    </dsp:sp>
    <dsp:sp modelId="{BB463738-5C7A-4177-A564-DAAC5D6E1480}">
      <dsp:nvSpPr>
        <dsp:cNvPr id="0" name=""/>
        <dsp:cNvSpPr/>
      </dsp:nvSpPr>
      <dsp:spPr>
        <a:xfrm>
          <a:off x="2228246" y="438056"/>
          <a:ext cx="1587810" cy="9526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계산 버튼</a:t>
          </a:r>
          <a:endParaRPr lang="ko-KR" altLang="en-US" sz="1800" kern="12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56149" y="465959"/>
        <a:ext cx="1532004" cy="896880"/>
      </dsp:txXfrm>
    </dsp:sp>
    <dsp:sp modelId="{76DCD9C6-8596-4131-ADB0-6CE773CC5E54}">
      <dsp:nvSpPr>
        <dsp:cNvPr id="0" name=""/>
        <dsp:cNvSpPr/>
      </dsp:nvSpPr>
      <dsp:spPr>
        <a:xfrm>
          <a:off x="3974837" y="717511"/>
          <a:ext cx="336615" cy="393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974837" y="796266"/>
        <a:ext cx="235631" cy="236266"/>
      </dsp:txXfrm>
    </dsp:sp>
    <dsp:sp modelId="{9B6FA43D-218C-4FF3-A299-6727DB66D6DD}">
      <dsp:nvSpPr>
        <dsp:cNvPr id="0" name=""/>
        <dsp:cNvSpPr/>
      </dsp:nvSpPr>
      <dsp:spPr>
        <a:xfrm>
          <a:off x="4451180" y="438056"/>
          <a:ext cx="1587810" cy="9526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결과 도출</a:t>
          </a:r>
          <a:endParaRPr lang="ko-KR" altLang="en-US" sz="1800" kern="12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479083" y="465959"/>
        <a:ext cx="1532004" cy="896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356B5-09AC-4F0D-8AB0-EC8DCE475D78}">
      <dsp:nvSpPr>
        <dsp:cNvPr id="0" name=""/>
        <dsp:cNvSpPr/>
      </dsp:nvSpPr>
      <dsp:spPr>
        <a:xfrm>
          <a:off x="432" y="453108"/>
          <a:ext cx="1738053" cy="92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개별 입금내역입력</a:t>
          </a:r>
          <a:endParaRPr lang="ko-KR" altLang="en-US" sz="1800" kern="12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7454" y="480130"/>
        <a:ext cx="1684009" cy="868538"/>
      </dsp:txXfrm>
    </dsp:sp>
    <dsp:sp modelId="{5B4DAC3B-1DE8-4253-93CE-6EF94DB0E15A}">
      <dsp:nvSpPr>
        <dsp:cNvPr id="0" name=""/>
        <dsp:cNvSpPr/>
      </dsp:nvSpPr>
      <dsp:spPr>
        <a:xfrm>
          <a:off x="1892249" y="723732"/>
          <a:ext cx="325979" cy="381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892249" y="799999"/>
        <a:ext cx="228185" cy="228800"/>
      </dsp:txXfrm>
    </dsp:sp>
    <dsp:sp modelId="{BB463738-5C7A-4177-A564-DAAC5D6E1480}">
      <dsp:nvSpPr>
        <dsp:cNvPr id="0" name=""/>
        <dsp:cNvSpPr/>
      </dsp:nvSpPr>
      <dsp:spPr>
        <a:xfrm>
          <a:off x="2353540" y="453108"/>
          <a:ext cx="1537637" cy="92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합계 버튼</a:t>
          </a:r>
          <a:endParaRPr lang="ko-KR" altLang="en-US" sz="1800" kern="12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80562" y="480130"/>
        <a:ext cx="1483593" cy="868538"/>
      </dsp:txXfrm>
    </dsp:sp>
    <dsp:sp modelId="{76DCD9C6-8596-4131-ADB0-6CE773CC5E54}">
      <dsp:nvSpPr>
        <dsp:cNvPr id="0" name=""/>
        <dsp:cNvSpPr/>
      </dsp:nvSpPr>
      <dsp:spPr>
        <a:xfrm>
          <a:off x="4044941" y="723732"/>
          <a:ext cx="325979" cy="381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044941" y="799999"/>
        <a:ext cx="228185" cy="228800"/>
      </dsp:txXfrm>
    </dsp:sp>
    <dsp:sp modelId="{9B6FA43D-218C-4FF3-A299-6727DB66D6DD}">
      <dsp:nvSpPr>
        <dsp:cNvPr id="0" name=""/>
        <dsp:cNvSpPr/>
      </dsp:nvSpPr>
      <dsp:spPr>
        <a:xfrm>
          <a:off x="4506233" y="453108"/>
          <a:ext cx="1537637" cy="92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결과 도출</a:t>
          </a:r>
          <a:endParaRPr lang="ko-KR" altLang="en-US" sz="1800" kern="12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33255" y="480130"/>
        <a:ext cx="1483593" cy="868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63738-5C7A-4177-A564-DAAC5D6E1480}">
      <dsp:nvSpPr>
        <dsp:cNvPr id="0" name=""/>
        <dsp:cNvSpPr/>
      </dsp:nvSpPr>
      <dsp:spPr>
        <a:xfrm>
          <a:off x="749" y="0"/>
          <a:ext cx="1599352" cy="938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요약 버튼</a:t>
          </a:r>
          <a:endParaRPr lang="ko-KR" altLang="en-US" sz="1800" kern="12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8248" y="27499"/>
        <a:ext cx="1544354" cy="883894"/>
      </dsp:txXfrm>
    </dsp:sp>
    <dsp:sp modelId="{76DCD9C6-8596-4131-ADB0-6CE773CC5E54}">
      <dsp:nvSpPr>
        <dsp:cNvPr id="0" name=""/>
        <dsp:cNvSpPr/>
      </dsp:nvSpPr>
      <dsp:spPr>
        <a:xfrm>
          <a:off x="1760225" y="271126"/>
          <a:ext cx="339460" cy="396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760225" y="350454"/>
        <a:ext cx="237622" cy="237983"/>
      </dsp:txXfrm>
    </dsp:sp>
    <dsp:sp modelId="{9B6FA43D-218C-4FF3-A299-6727DB66D6DD}">
      <dsp:nvSpPr>
        <dsp:cNvPr id="0" name=""/>
        <dsp:cNvSpPr/>
      </dsp:nvSpPr>
      <dsp:spPr>
        <a:xfrm>
          <a:off x="2240594" y="0"/>
          <a:ext cx="1599352" cy="9388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결과 도출</a:t>
          </a:r>
          <a:endParaRPr lang="ko-KR" altLang="en-US" sz="1800" kern="1200" dirty="0">
            <a:solidFill>
              <a:schemeClr val="accent2">
                <a:lumMod val="7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68093" y="27499"/>
        <a:ext cx="1544354" cy="88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90323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68749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446083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2787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448634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27513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97359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0987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4389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17104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4102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4735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8810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29365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4737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00065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9A47-87FD-4E4A-A043-6EE834E7971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9BF21D-A8C1-41A2-BEDF-E1C4B45A9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6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 dir="r"/>
  </p:transition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비품 관리 및 학생 입금 내역 통합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팀 조승현 전석환 윤상배 백진홍 함영도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2024-7-17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31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89"/>
          <a:stretch/>
        </p:blipFill>
        <p:spPr>
          <a:xfrm>
            <a:off x="1819099" y="1507524"/>
            <a:ext cx="6913009" cy="160306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비품관리 패널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선언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788" y="3557943"/>
            <a:ext cx="306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084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45"/>
          <a:stretch/>
        </p:blipFill>
        <p:spPr>
          <a:xfrm>
            <a:off x="827151" y="1351006"/>
            <a:ext cx="4370925" cy="534635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308"/>
          </a:xfrm>
        </p:spPr>
        <p:txBody>
          <a:bodyPr/>
          <a:lstStyle/>
          <a:p>
            <a:pPr algn="ctr"/>
            <a:r>
              <a:rPr lang="ko-KR" altLang="en-US" dirty="0" smtClean="0"/>
              <a:t>비품관리 패널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0011" y="3535543"/>
            <a:ext cx="302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패널에 추가될 요소들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레이블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인풋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버튼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을 추가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6" name="왼쪽 중괄호 5"/>
          <p:cNvSpPr/>
          <p:nvPr/>
        </p:nvSpPr>
        <p:spPr>
          <a:xfrm rot="10800000">
            <a:off x="5534723" y="1726085"/>
            <a:ext cx="215288" cy="4296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53243" y="6187097"/>
            <a:ext cx="3027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버튼 </a:t>
            </a:r>
            <a:r>
              <a:rPr lang="ko-KR" altLang="en-US" sz="1600" dirty="0" err="1" smtClean="0">
                <a:latin typeface="+mj-ea"/>
                <a:ea typeface="+mj-ea"/>
              </a:rPr>
              <a:t>리스너를</a:t>
            </a:r>
            <a:r>
              <a:rPr lang="ko-KR" altLang="en-US" sz="1600" dirty="0" smtClean="0">
                <a:latin typeface="+mj-ea"/>
                <a:ea typeface="+mj-ea"/>
              </a:rPr>
              <a:t> 호출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8" name="왼쪽 중괄호 7"/>
          <p:cNvSpPr/>
          <p:nvPr/>
        </p:nvSpPr>
        <p:spPr>
          <a:xfrm rot="10800000">
            <a:off x="5534723" y="6187097"/>
            <a:ext cx="215288" cy="3538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3"/>
          <a:stretch/>
        </p:blipFill>
        <p:spPr>
          <a:xfrm>
            <a:off x="490855" y="1458097"/>
            <a:ext cx="5752928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7642882" cy="749643"/>
          </a:xfrm>
        </p:spPr>
        <p:txBody>
          <a:bodyPr/>
          <a:lstStyle/>
          <a:p>
            <a:pPr algn="ctr"/>
            <a:r>
              <a:rPr lang="ko-KR" altLang="en-US" dirty="0" smtClean="0"/>
              <a:t>비품 관리 패널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 이벤트 수행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9829" y="2962755"/>
            <a:ext cx="302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비품 가격을 통해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r>
              <a:rPr lang="ko-KR" altLang="en-US" sz="1600" dirty="0" smtClean="0">
                <a:latin typeface="+mj-ea"/>
                <a:ea typeface="+mj-ea"/>
              </a:rPr>
              <a:t>인당 분담금을 계산하는 코드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5" name="왼쪽 중괄호 4"/>
          <p:cNvSpPr/>
          <p:nvPr/>
        </p:nvSpPr>
        <p:spPr>
          <a:xfrm rot="10800000">
            <a:off x="6504541" y="1958109"/>
            <a:ext cx="215288" cy="2586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19828" y="4997740"/>
            <a:ext cx="302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오류 발생시 메시지를 보내는 코드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7" name="왼쪽 중괄호 6"/>
          <p:cNvSpPr/>
          <p:nvPr/>
        </p:nvSpPr>
        <p:spPr>
          <a:xfrm rot="10800000">
            <a:off x="6481823" y="4622800"/>
            <a:ext cx="238005" cy="1334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9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33"/>
          <a:stretch/>
        </p:blipFill>
        <p:spPr>
          <a:xfrm>
            <a:off x="791661" y="1556952"/>
            <a:ext cx="4306811" cy="163932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비품 관리 패널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반환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2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4"/>
          <a:stretch/>
        </p:blipFill>
        <p:spPr>
          <a:xfrm>
            <a:off x="1126857" y="1309817"/>
            <a:ext cx="4608925" cy="530516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입금 내역 패널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선언 및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왼쪽 중괄호 3"/>
          <p:cNvSpPr/>
          <p:nvPr/>
        </p:nvSpPr>
        <p:spPr>
          <a:xfrm rot="10800000">
            <a:off x="6487605" y="1542160"/>
            <a:ext cx="238005" cy="5363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5610" y="1649016"/>
            <a:ext cx="3027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변수를 선언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6" name="왼쪽 중괄호 5"/>
          <p:cNvSpPr/>
          <p:nvPr/>
        </p:nvSpPr>
        <p:spPr>
          <a:xfrm rot="10800000">
            <a:off x="6487603" y="2190607"/>
            <a:ext cx="238005" cy="3776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25610" y="3786260"/>
            <a:ext cx="302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시각적 요소 추가</a:t>
            </a:r>
            <a:r>
              <a:rPr lang="en-US" altLang="ko-KR" sz="1600" dirty="0" smtClean="0">
                <a:latin typeface="+mj-ea"/>
                <a:ea typeface="+mj-ea"/>
              </a:rPr>
              <a:t/>
            </a:r>
            <a:br>
              <a:rPr lang="en-US" altLang="ko-KR" sz="1600" dirty="0" smtClean="0">
                <a:latin typeface="+mj-ea"/>
                <a:ea typeface="+mj-ea"/>
              </a:rPr>
            </a:b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레이블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err="1" smtClean="0">
                <a:latin typeface="+mj-ea"/>
                <a:ea typeface="+mj-ea"/>
              </a:rPr>
              <a:t>텍스트필드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버튼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8" name="왼쪽 중괄호 7"/>
          <p:cNvSpPr/>
          <p:nvPr/>
        </p:nvSpPr>
        <p:spPr>
          <a:xfrm rot="10800000">
            <a:off x="6487604" y="5971945"/>
            <a:ext cx="238005" cy="4454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25610" y="6078801"/>
            <a:ext cx="3027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버튼 </a:t>
            </a:r>
            <a:r>
              <a:rPr lang="ko-KR" altLang="en-US" sz="1600" dirty="0" err="1" smtClean="0">
                <a:latin typeface="+mj-ea"/>
                <a:ea typeface="+mj-ea"/>
              </a:rPr>
              <a:t>리스너</a:t>
            </a:r>
            <a:r>
              <a:rPr lang="ko-KR" altLang="en-US" sz="1600" dirty="0" smtClean="0">
                <a:latin typeface="+mj-ea"/>
                <a:ea typeface="+mj-ea"/>
              </a:rPr>
              <a:t> 호출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772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3"/>
          <a:stretch/>
        </p:blipFill>
        <p:spPr>
          <a:xfrm>
            <a:off x="995706" y="1351007"/>
            <a:ext cx="6157099" cy="224892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입금 내역 패널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 이벤트 수행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1"/>
          <a:stretch/>
        </p:blipFill>
        <p:spPr>
          <a:xfrm>
            <a:off x="980773" y="4486876"/>
            <a:ext cx="5802473" cy="2037491"/>
          </a:xfrm>
          <a:prstGeom prst="rect">
            <a:avLst/>
          </a:prstGeom>
        </p:spPr>
      </p:pic>
      <p:sp>
        <p:nvSpPr>
          <p:cNvPr id="5" name="제목 2"/>
          <p:cNvSpPr txBox="1">
            <a:spLocks/>
          </p:cNvSpPr>
          <p:nvPr/>
        </p:nvSpPr>
        <p:spPr>
          <a:xfrm>
            <a:off x="829734" y="373586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 smtClean="0"/>
              <a:t>입금 내역 패널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반환 함수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8067" y="2180392"/>
            <a:ext cx="197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j-ea"/>
                <a:ea typeface="+mj-ea"/>
              </a:rPr>
              <a:t>반복문으로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r>
              <a:rPr lang="ko-KR" altLang="en-US" sz="1600" dirty="0" smtClean="0">
                <a:latin typeface="+mj-ea"/>
                <a:ea typeface="+mj-ea"/>
              </a:rPr>
              <a:t>인당 입금한 금액을 총합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7" name="왼쪽 중괄호 6"/>
          <p:cNvSpPr/>
          <p:nvPr/>
        </p:nvSpPr>
        <p:spPr>
          <a:xfrm rot="10800000">
            <a:off x="6122950" y="1487054"/>
            <a:ext cx="235117" cy="1958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9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08"/>
          <a:stretch/>
        </p:blipFill>
        <p:spPr>
          <a:xfrm>
            <a:off x="808422" y="1474575"/>
            <a:ext cx="6968097" cy="103779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요약 정보 패널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선언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40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6" y="1021491"/>
            <a:ext cx="7465743" cy="558525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9716" y="313037"/>
            <a:ext cx="8596668" cy="1320800"/>
          </a:xfrm>
        </p:spPr>
        <p:txBody>
          <a:bodyPr/>
          <a:lstStyle/>
          <a:p>
            <a:pPr algn="ctr"/>
            <a:r>
              <a:rPr lang="ko-KR" altLang="en-US" dirty="0" smtClean="0"/>
              <a:t>요약 정보 패널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버튼리스너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618169" y="1183127"/>
            <a:ext cx="2205505" cy="2400581"/>
            <a:chOff x="7618169" y="1183127"/>
            <a:chExt cx="2205505" cy="2400581"/>
          </a:xfrm>
        </p:grpSpPr>
        <p:sp>
          <p:nvSpPr>
            <p:cNvPr id="8" name="TextBox 7"/>
            <p:cNvSpPr txBox="1"/>
            <p:nvPr/>
          </p:nvSpPr>
          <p:spPr>
            <a:xfrm>
              <a:off x="7853287" y="2214140"/>
              <a:ext cx="1970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j-ea"/>
                  <a:ea typeface="+mj-ea"/>
                </a:rPr>
                <a:t>시각적 요소 추가</a:t>
              </a:r>
              <a:endParaRPr lang="en-US" altLang="ko-KR" sz="1600" dirty="0" smtClean="0">
                <a:latin typeface="+mj-ea"/>
                <a:ea typeface="+mj-ea"/>
              </a:endParaRPr>
            </a:p>
          </p:txBody>
        </p:sp>
        <p:sp>
          <p:nvSpPr>
            <p:cNvPr id="9" name="왼쪽 중괄호 8"/>
            <p:cNvSpPr/>
            <p:nvPr/>
          </p:nvSpPr>
          <p:spPr>
            <a:xfrm rot="10800000">
              <a:off x="7618169" y="1183127"/>
              <a:ext cx="235117" cy="24005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98655" y="3894935"/>
            <a:ext cx="2205506" cy="2711810"/>
            <a:chOff x="7598655" y="3894935"/>
            <a:chExt cx="2205506" cy="2711810"/>
          </a:xfrm>
        </p:grpSpPr>
        <p:sp>
          <p:nvSpPr>
            <p:cNvPr id="13" name="TextBox 12"/>
            <p:cNvSpPr txBox="1"/>
            <p:nvPr/>
          </p:nvSpPr>
          <p:spPr>
            <a:xfrm>
              <a:off x="7833774" y="4410443"/>
              <a:ext cx="1970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j-ea"/>
                  <a:ea typeface="+mj-ea"/>
                </a:rPr>
                <a:t>버튼 </a:t>
              </a:r>
              <a:r>
                <a:rPr lang="ko-KR" altLang="en-US" sz="1600" dirty="0" err="1" smtClean="0">
                  <a:latin typeface="+mj-ea"/>
                  <a:ea typeface="+mj-ea"/>
                </a:rPr>
                <a:t>리스너</a:t>
              </a:r>
              <a:r>
                <a:rPr lang="ko-KR" altLang="en-US" sz="1600" dirty="0" smtClean="0">
                  <a:latin typeface="+mj-ea"/>
                  <a:ea typeface="+mj-ea"/>
                </a:rPr>
                <a:t> 호출</a:t>
              </a:r>
              <a:endParaRPr lang="en-US" altLang="ko-KR" sz="1600" dirty="0" smtClean="0">
                <a:latin typeface="+mj-ea"/>
                <a:ea typeface="+mj-ea"/>
              </a:endParaRPr>
            </a:p>
          </p:txBody>
        </p:sp>
        <p:sp>
          <p:nvSpPr>
            <p:cNvPr id="14" name="왼쪽 중괄호 13"/>
            <p:cNvSpPr/>
            <p:nvPr/>
          </p:nvSpPr>
          <p:spPr>
            <a:xfrm rot="10800000">
              <a:off x="7598655" y="3894935"/>
              <a:ext cx="235117" cy="271181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32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시연</a:t>
            </a:r>
            <a:endParaRPr lang="ko-KR" altLang="en-US" sz="54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677334" y="3272697"/>
            <a:ext cx="8532569" cy="623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200" b="1" dirty="0" smtClean="0"/>
              <a:t>올바른 인풋과 잘못된 인풋 시연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56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+mj-ea"/>
              </a:rPr>
              <a:t>올바른 시연</a:t>
            </a:r>
            <a:endParaRPr lang="ko-KR" altLang="en-US" sz="5400" dirty="0">
              <a:latin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579663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정상적인 시연 케이스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334" y="4521711"/>
            <a:ext cx="3225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&lt;</a:t>
            </a:r>
            <a:r>
              <a:rPr lang="ko-KR" altLang="en-US" sz="1600" dirty="0" err="1" smtClean="0">
                <a:latin typeface="+mj-ea"/>
                <a:ea typeface="+mj-ea"/>
              </a:rPr>
              <a:t>비품관리</a:t>
            </a:r>
            <a:r>
              <a:rPr lang="ko-KR" altLang="en-US" sz="1600" dirty="0" smtClean="0">
                <a:latin typeface="+mj-ea"/>
                <a:ea typeface="+mj-ea"/>
              </a:rPr>
              <a:t> 탭</a:t>
            </a:r>
            <a:r>
              <a:rPr lang="en-US" altLang="ko-KR" sz="1600" dirty="0" smtClean="0">
                <a:latin typeface="+mj-ea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1. </a:t>
            </a:r>
            <a:r>
              <a:rPr lang="ko-KR" altLang="en-US" sz="1600" dirty="0" err="1" smtClean="0">
                <a:latin typeface="+mj-ea"/>
                <a:ea typeface="+mj-ea"/>
              </a:rPr>
              <a:t>비품명은</a:t>
            </a:r>
            <a:r>
              <a:rPr lang="ko-KR" altLang="en-US" sz="1600" dirty="0" smtClean="0">
                <a:latin typeface="+mj-ea"/>
                <a:ea typeface="+mj-ea"/>
              </a:rPr>
              <a:t> 문자 입력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2. </a:t>
            </a:r>
            <a:r>
              <a:rPr lang="ko-KR" altLang="en-US" sz="1600" dirty="0" err="1" smtClean="0">
                <a:latin typeface="+mj-ea"/>
                <a:ea typeface="+mj-ea"/>
              </a:rPr>
              <a:t>비품가격은</a:t>
            </a:r>
            <a:r>
              <a:rPr lang="ko-KR" altLang="en-US" sz="1600" dirty="0" smtClean="0">
                <a:latin typeface="+mj-ea"/>
                <a:ea typeface="+mj-ea"/>
              </a:rPr>
              <a:t> 숫자 입력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3. </a:t>
            </a:r>
            <a:r>
              <a:rPr lang="ko-KR" altLang="en-US" sz="1600" dirty="0" smtClean="0">
                <a:latin typeface="+mj-ea"/>
                <a:ea typeface="+mj-ea"/>
              </a:rPr>
              <a:t>학생 수는 숫자 입력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4. </a:t>
            </a:r>
            <a:r>
              <a:rPr lang="ko-KR" altLang="en-US" sz="1600" dirty="0" smtClean="0">
                <a:latin typeface="+mj-ea"/>
                <a:ea typeface="+mj-ea"/>
              </a:rPr>
              <a:t>계산 클릭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5. 1</a:t>
            </a:r>
            <a:r>
              <a:rPr lang="ko-KR" altLang="en-US" sz="1600" dirty="0" smtClean="0">
                <a:latin typeface="+mj-ea"/>
                <a:ea typeface="+mj-ea"/>
              </a:rPr>
              <a:t>인당 부담 금액 표시됨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010740"/>
            <a:ext cx="3225889" cy="24306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58" y="2010740"/>
            <a:ext cx="3223139" cy="24306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0958" y="4521711"/>
            <a:ext cx="3223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&lt;</a:t>
            </a:r>
            <a:r>
              <a:rPr lang="ko-KR" altLang="en-US" sz="1600" dirty="0" err="1" smtClean="0">
                <a:latin typeface="+mj-ea"/>
                <a:ea typeface="+mj-ea"/>
              </a:rPr>
              <a:t>입금내역</a:t>
            </a:r>
            <a:r>
              <a:rPr lang="ko-KR" altLang="en-US" sz="1600" dirty="0" smtClean="0">
                <a:latin typeface="+mj-ea"/>
                <a:ea typeface="+mj-ea"/>
              </a:rPr>
              <a:t> 탭</a:t>
            </a:r>
            <a:r>
              <a:rPr lang="en-US" altLang="ko-KR" sz="1600" dirty="0" smtClean="0">
                <a:latin typeface="+mj-ea"/>
                <a:ea typeface="+mj-ea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각 </a:t>
            </a:r>
            <a:r>
              <a:rPr lang="ko-KR" altLang="en-US" sz="1600" dirty="0" err="1" smtClean="0">
                <a:latin typeface="+mj-ea"/>
                <a:ea typeface="+mj-ea"/>
              </a:rPr>
              <a:t>학생별</a:t>
            </a:r>
            <a:r>
              <a:rPr lang="ko-KR" altLang="en-US" sz="1600" dirty="0" smtClean="0">
                <a:latin typeface="+mj-ea"/>
                <a:ea typeface="+mj-ea"/>
              </a:rPr>
              <a:t> 입금액 숫자 입력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atin typeface="+mj-ea"/>
                <a:ea typeface="+mj-ea"/>
              </a:rPr>
              <a:t>합계버튼</a:t>
            </a:r>
            <a:r>
              <a:rPr lang="ko-KR" altLang="en-US" sz="1600" dirty="0" smtClean="0">
                <a:latin typeface="+mj-ea"/>
                <a:ea typeface="+mj-ea"/>
              </a:rPr>
              <a:t> 클릭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총 합계 입금액 표시됨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31" y="2010740"/>
            <a:ext cx="3227225" cy="24306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61831" y="4521711"/>
            <a:ext cx="3223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&lt;</a:t>
            </a:r>
            <a:r>
              <a:rPr lang="ko-KR" altLang="en-US" sz="1600" dirty="0" smtClean="0">
                <a:latin typeface="+mj-ea"/>
                <a:ea typeface="+mj-ea"/>
              </a:rPr>
              <a:t>요약정보 탭</a:t>
            </a:r>
            <a:r>
              <a:rPr lang="en-US" altLang="ko-KR" sz="1600" dirty="0" smtClean="0">
                <a:latin typeface="+mj-ea"/>
                <a:ea typeface="+mj-ea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요약 버튼 클릭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요약 정보 표시됨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00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목차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1.</a:t>
            </a:r>
            <a:r>
              <a:rPr lang="ko-KR" altLang="en-US" sz="2400" b="1" dirty="0" smtClean="0"/>
              <a:t>주제 선정 이유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2.</a:t>
            </a:r>
            <a:r>
              <a:rPr lang="ko-KR" altLang="en-US" sz="2400" b="1" dirty="0" smtClean="0"/>
              <a:t>프로젝트 기능 소개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3.</a:t>
            </a:r>
            <a:r>
              <a:rPr lang="ko-KR" altLang="en-US" sz="2400" b="1" dirty="0" err="1" smtClean="0"/>
              <a:t>로직</a:t>
            </a:r>
            <a:r>
              <a:rPr lang="ko-KR" altLang="en-US" sz="2400" b="1" dirty="0" smtClean="0"/>
              <a:t> 소개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4.</a:t>
            </a:r>
            <a:r>
              <a:rPr lang="ko-KR" altLang="en-US" sz="2400" b="1" dirty="0" smtClean="0"/>
              <a:t>코드리뷰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5.</a:t>
            </a:r>
            <a:r>
              <a:rPr lang="ko-KR" altLang="en-US" sz="2400" b="1" dirty="0" smtClean="0"/>
              <a:t>시연</a:t>
            </a:r>
            <a:endParaRPr lang="en-US" altLang="ko-KR" sz="2400" b="1" dirty="0" smtClean="0"/>
          </a:p>
          <a:p>
            <a:r>
              <a:rPr lang="en-US" altLang="ko-KR" sz="2400" b="1" dirty="0"/>
              <a:t>6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후기</a:t>
            </a:r>
            <a:endParaRPr lang="en-US" altLang="ko-KR" sz="2400" b="1" dirty="0" smtClean="0"/>
          </a:p>
          <a:p>
            <a:r>
              <a:rPr lang="en-US" altLang="ko-KR" sz="2400" b="1" dirty="0"/>
              <a:t>7</a:t>
            </a:r>
            <a:r>
              <a:rPr lang="en-US" altLang="ko-KR" sz="2400" b="1" dirty="0" smtClean="0"/>
              <a:t>.Q&amp;A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588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+mj-ea"/>
              </a:rPr>
              <a:t>잘못된 시연</a:t>
            </a:r>
            <a:r>
              <a:rPr lang="en-US" altLang="ko-KR" sz="5400" dirty="0" smtClean="0">
                <a:latin typeface="+mj-ea"/>
              </a:rPr>
              <a:t>1</a:t>
            </a:r>
            <a:endParaRPr lang="ko-KR" altLang="en-US" sz="5400" dirty="0">
              <a:latin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579663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비품 관리 패널에서 비품 가격을 한글로 입력한 케이스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694" r="981" b="1465"/>
          <a:stretch/>
        </p:blipFill>
        <p:spPr>
          <a:xfrm>
            <a:off x="890588" y="2266951"/>
            <a:ext cx="4471987" cy="3367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115" r="772" b="1374"/>
          <a:stretch/>
        </p:blipFill>
        <p:spPr>
          <a:xfrm>
            <a:off x="5671226" y="2247089"/>
            <a:ext cx="4508770" cy="3390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62692" y="5747657"/>
            <a:ext cx="454445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+mj-ea"/>
                <a:ea typeface="+mj-ea"/>
              </a:rPr>
              <a:t>비품가격에</a:t>
            </a:r>
            <a:r>
              <a:rPr lang="ko-KR" altLang="en-US" sz="2000" dirty="0" smtClean="0">
                <a:latin typeface="+mj-ea"/>
                <a:ea typeface="+mj-ea"/>
              </a:rPr>
              <a:t>  </a:t>
            </a:r>
            <a:r>
              <a:rPr lang="en-US" altLang="ko-KR" sz="2000" dirty="0" smtClean="0">
                <a:latin typeface="+mj-ea"/>
                <a:ea typeface="+mj-ea"/>
              </a:rPr>
              <a:t>“</a:t>
            </a:r>
            <a:r>
              <a:rPr lang="ko-KR" altLang="en-US" sz="2000" dirty="0" err="1" smtClean="0">
                <a:latin typeface="+mj-ea"/>
                <a:ea typeface="+mj-ea"/>
              </a:rPr>
              <a:t>사십만원</a:t>
            </a:r>
            <a:r>
              <a:rPr lang="en-US" altLang="ko-KR" sz="2000" dirty="0" smtClean="0">
                <a:latin typeface="+mj-ea"/>
                <a:ea typeface="+mj-ea"/>
              </a:rPr>
              <a:t>”</a:t>
            </a:r>
            <a:r>
              <a:rPr lang="ko-KR" altLang="en-US" sz="2000" dirty="0" smtClean="0">
                <a:latin typeface="+mj-ea"/>
                <a:ea typeface="+mj-ea"/>
              </a:rPr>
              <a:t>으로 입력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-&gt; </a:t>
            </a:r>
            <a:r>
              <a:rPr lang="ko-KR" altLang="en-US" sz="2000" dirty="0" smtClean="0">
                <a:latin typeface="+mj-ea"/>
                <a:ea typeface="+mj-ea"/>
              </a:rPr>
              <a:t>위와 같은 오류 메시지 뜸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2201" y="5747657"/>
            <a:ext cx="4391706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요약정보 패널에서 총 물품 가격이 </a:t>
            </a:r>
            <a:r>
              <a:rPr lang="en-US" altLang="ko-KR" sz="2000" dirty="0" smtClean="0">
                <a:latin typeface="+mj-ea"/>
                <a:ea typeface="+mj-ea"/>
              </a:rPr>
              <a:t>“0</a:t>
            </a:r>
            <a:r>
              <a:rPr lang="ko-KR" altLang="en-US" sz="2000" dirty="0" smtClean="0">
                <a:latin typeface="+mj-ea"/>
                <a:ea typeface="+mj-ea"/>
              </a:rPr>
              <a:t>원</a:t>
            </a:r>
            <a:r>
              <a:rPr lang="en-US" altLang="ko-KR" sz="2000" dirty="0" smtClean="0">
                <a:latin typeface="+mj-ea"/>
                <a:ea typeface="+mj-ea"/>
              </a:rPr>
              <a:t>”</a:t>
            </a:r>
            <a:r>
              <a:rPr lang="ko-KR" altLang="en-US" sz="2000" dirty="0" smtClean="0">
                <a:latin typeface="+mj-ea"/>
                <a:ea typeface="+mj-ea"/>
              </a:rPr>
              <a:t>으로 표시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00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+mj-ea"/>
              </a:rPr>
              <a:t>잘못된 시연</a:t>
            </a:r>
            <a:r>
              <a:rPr lang="en-US" altLang="ko-KR" sz="5400" dirty="0" smtClean="0">
                <a:latin typeface="+mj-ea"/>
              </a:rPr>
              <a:t>2</a:t>
            </a:r>
            <a:endParaRPr lang="ko-KR" altLang="en-US" sz="5400" dirty="0">
              <a:latin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579663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비품 관리 패널에서 학생 수를 음수로 입력한 케이스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692" y="5747657"/>
            <a:ext cx="454445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학생 수에 </a:t>
            </a:r>
            <a:r>
              <a:rPr lang="en-US" altLang="ko-KR" sz="2000" dirty="0" smtClean="0">
                <a:latin typeface="+mj-ea"/>
                <a:ea typeface="+mj-ea"/>
              </a:rPr>
              <a:t>“-5” </a:t>
            </a:r>
            <a:r>
              <a:rPr lang="ko-KR" altLang="en-US" sz="2000" dirty="0" smtClean="0">
                <a:latin typeface="+mj-ea"/>
                <a:ea typeface="+mj-ea"/>
              </a:rPr>
              <a:t>입력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-&gt; </a:t>
            </a:r>
            <a:r>
              <a:rPr lang="ko-KR" altLang="en-US" sz="2000" dirty="0" smtClean="0">
                <a:latin typeface="+mj-ea"/>
                <a:ea typeface="+mj-ea"/>
              </a:rPr>
              <a:t>계산 결과 값이 음수로 도출됨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2201" y="5747657"/>
            <a:ext cx="4320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요약정보 패널에서 해당 </a:t>
            </a:r>
            <a:r>
              <a:rPr lang="ko-KR" altLang="en-US" sz="2000" dirty="0" err="1" smtClean="0">
                <a:latin typeface="+mj-ea"/>
                <a:ea typeface="+mj-ea"/>
              </a:rPr>
              <a:t>오입력이</a:t>
            </a:r>
            <a:r>
              <a:rPr lang="ko-KR" altLang="en-US" sz="2000" dirty="0" smtClean="0">
                <a:latin typeface="+mj-ea"/>
                <a:ea typeface="+mj-ea"/>
              </a:rPr>
              <a:t> 반영되지 않고 정상적으로 표시됨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" t="112" r="437" b="547"/>
          <a:stretch/>
        </p:blipFill>
        <p:spPr>
          <a:xfrm>
            <a:off x="744385" y="2246943"/>
            <a:ext cx="4526051" cy="3418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t="371" r="888" b="949"/>
          <a:stretch/>
        </p:blipFill>
        <p:spPr>
          <a:xfrm>
            <a:off x="5656414" y="2260727"/>
            <a:ext cx="4498479" cy="3391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188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+mj-ea"/>
              </a:rPr>
              <a:t>잘못된 시연</a:t>
            </a:r>
            <a:r>
              <a:rPr lang="en-US" altLang="ko-KR" sz="5400" dirty="0" smtClean="0">
                <a:latin typeface="+mj-ea"/>
              </a:rPr>
              <a:t>3</a:t>
            </a:r>
            <a:endParaRPr lang="ko-KR" altLang="en-US" sz="5400" dirty="0">
              <a:latin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579663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학생별</a:t>
            </a:r>
            <a:r>
              <a:rPr lang="ko-KR" altLang="en-US" dirty="0" smtClean="0">
                <a:latin typeface="+mj-ea"/>
                <a:ea typeface="+mj-ea"/>
              </a:rPr>
              <a:t> 입금내역패널에서 금액을 음수로 입력한 케이스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692" y="5747657"/>
            <a:ext cx="4544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+mj-ea"/>
                <a:ea typeface="+mj-ea"/>
              </a:rPr>
              <a:t>심영도</a:t>
            </a:r>
            <a:r>
              <a:rPr lang="ko-KR" altLang="en-US" sz="2000" dirty="0" smtClean="0">
                <a:latin typeface="+mj-ea"/>
                <a:ea typeface="+mj-ea"/>
              </a:rPr>
              <a:t> 입금 금액에 </a:t>
            </a:r>
            <a:r>
              <a:rPr lang="en-US" altLang="ko-KR" sz="2000" dirty="0" smtClean="0">
                <a:latin typeface="+mj-ea"/>
                <a:ea typeface="+mj-ea"/>
              </a:rPr>
              <a:t>“-8000” </a:t>
            </a:r>
            <a:r>
              <a:rPr lang="ko-KR" altLang="en-US" sz="2000" dirty="0" smtClean="0">
                <a:latin typeface="+mj-ea"/>
                <a:ea typeface="+mj-ea"/>
              </a:rPr>
              <a:t>입력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-&gt; </a:t>
            </a:r>
            <a:r>
              <a:rPr lang="ko-KR" altLang="en-US" sz="2000" dirty="0" smtClean="0">
                <a:latin typeface="+mj-ea"/>
                <a:ea typeface="+mj-ea"/>
              </a:rPr>
              <a:t>총 합계에 정상적으로 반영됨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2201" y="5747657"/>
            <a:ext cx="3631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요약정보 패널에서도 정상적으로 반영됨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t="400" r="494" b="1013"/>
          <a:stretch/>
        </p:blipFill>
        <p:spPr>
          <a:xfrm>
            <a:off x="882235" y="2256134"/>
            <a:ext cx="4489291" cy="3377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" t="258" r="711" b="1016"/>
          <a:stretch/>
        </p:blipFill>
        <p:spPr>
          <a:xfrm>
            <a:off x="5679388" y="2246943"/>
            <a:ext cx="4466317" cy="33727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505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atin typeface="+mj-ea"/>
              </a:rPr>
              <a:t>잘못된 시연</a:t>
            </a:r>
            <a:r>
              <a:rPr lang="en-US" altLang="ko-KR" sz="5400" dirty="0" smtClean="0">
                <a:latin typeface="+mj-ea"/>
              </a:rPr>
              <a:t>4</a:t>
            </a:r>
            <a:endParaRPr lang="ko-KR" altLang="en-US" sz="5400" dirty="0">
              <a:latin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579663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학생별</a:t>
            </a:r>
            <a:r>
              <a:rPr lang="ko-KR" altLang="en-US" dirty="0" smtClean="0">
                <a:latin typeface="+mj-ea"/>
                <a:ea typeface="+mj-ea"/>
              </a:rPr>
              <a:t> 입금 합계가 비품가격보다 부족할 때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692" y="5747657"/>
            <a:ext cx="4544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+mj-ea"/>
                <a:ea typeface="+mj-ea"/>
              </a:rPr>
              <a:t>심영도의</a:t>
            </a:r>
            <a:r>
              <a:rPr lang="ko-KR" altLang="en-US" sz="2000" dirty="0" smtClean="0">
                <a:latin typeface="+mj-ea"/>
                <a:ea typeface="+mj-ea"/>
              </a:rPr>
              <a:t> 입금 금액이 학생 </a:t>
            </a:r>
            <a:r>
              <a:rPr lang="en-US" altLang="ko-KR" sz="2000" dirty="0" smtClean="0">
                <a:latin typeface="+mj-ea"/>
                <a:ea typeface="+mj-ea"/>
              </a:rPr>
              <a:t>1</a:t>
            </a:r>
            <a:r>
              <a:rPr lang="ko-KR" altLang="en-US" sz="2000" dirty="0" smtClean="0">
                <a:latin typeface="+mj-ea"/>
                <a:ea typeface="+mj-ea"/>
              </a:rPr>
              <a:t>인당 비용보다 </a:t>
            </a:r>
            <a:r>
              <a:rPr lang="en-US" altLang="ko-KR" sz="2000" dirty="0" smtClean="0">
                <a:latin typeface="+mj-ea"/>
                <a:ea typeface="+mj-ea"/>
              </a:rPr>
              <a:t>1</a:t>
            </a:r>
            <a:r>
              <a:rPr lang="ko-KR" altLang="en-US" sz="2000" dirty="0" smtClean="0">
                <a:latin typeface="+mj-ea"/>
                <a:ea typeface="+mj-ea"/>
              </a:rPr>
              <a:t>만원 부족함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2201" y="5747657"/>
            <a:ext cx="45357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그 결과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잔액이 </a:t>
            </a:r>
            <a:r>
              <a:rPr lang="en-US" altLang="ko-KR" sz="2000" dirty="0" smtClean="0">
                <a:latin typeface="+mj-ea"/>
                <a:ea typeface="+mj-ea"/>
              </a:rPr>
              <a:t>“-10000”</a:t>
            </a:r>
            <a:r>
              <a:rPr lang="ko-KR" altLang="en-US" sz="2000" dirty="0" smtClean="0">
                <a:latin typeface="+mj-ea"/>
                <a:ea typeface="+mj-ea"/>
              </a:rPr>
              <a:t> 으로 표시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124" r="589" b="1015"/>
          <a:stretch/>
        </p:blipFill>
        <p:spPr>
          <a:xfrm>
            <a:off x="891425" y="2242349"/>
            <a:ext cx="4470912" cy="3377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t="434" r="712" b="1150"/>
          <a:stretch/>
        </p:blipFill>
        <p:spPr>
          <a:xfrm>
            <a:off x="5670200" y="2251537"/>
            <a:ext cx="4475505" cy="3363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789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13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후기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b="1" dirty="0" smtClean="0"/>
              <a:t>배운 점</a:t>
            </a:r>
          </a:p>
          <a:p>
            <a:r>
              <a:rPr lang="ko-KR" altLang="en-US" sz="2400" b="1" dirty="0" smtClean="0"/>
              <a:t>프로그래밍 기술</a:t>
            </a:r>
            <a:r>
              <a:rPr lang="en-US" altLang="ko-KR" sz="2400" dirty="0" smtClean="0"/>
              <a:t>: GUI </a:t>
            </a:r>
            <a:r>
              <a:rPr lang="ko-KR" altLang="en-US" sz="2400" dirty="0" smtClean="0"/>
              <a:t>프로그래밍의 기초와 이벤트 처리 방법을 학습</a:t>
            </a:r>
          </a:p>
          <a:p>
            <a:r>
              <a:rPr lang="ko-KR" altLang="en-US" sz="2400" b="1" dirty="0" smtClean="0"/>
              <a:t>팀워크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여러 이유로 참여하지 못한 팀원들로 인해 어려움을 겪었으나 이러한 변수에 어떻게 극복해야 하는지 </a:t>
            </a:r>
            <a:r>
              <a:rPr lang="ko-KR" altLang="en-US" sz="2400" dirty="0" err="1" smtClean="0"/>
              <a:t>생각하게되는</a:t>
            </a:r>
            <a:r>
              <a:rPr lang="ko-KR" altLang="en-US" sz="2400" dirty="0" smtClean="0"/>
              <a:t> 계기를 가지게 되었습니다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b="1" dirty="0" smtClean="0"/>
              <a:t>아쉬운 점</a:t>
            </a:r>
          </a:p>
          <a:p>
            <a:r>
              <a:rPr lang="ko-KR" altLang="en-US" sz="2400" b="1" dirty="0" smtClean="0"/>
              <a:t>기능 확장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더 많은 기능을 추가하지 못한 점</a:t>
            </a:r>
            <a:endParaRPr lang="en-US" altLang="ko-KR" sz="2400" dirty="0" smtClean="0"/>
          </a:p>
          <a:p>
            <a:r>
              <a:rPr lang="ko-KR" altLang="en-US" sz="2400" b="1" dirty="0" smtClean="0"/>
              <a:t>오류 사항</a:t>
            </a:r>
            <a:r>
              <a:rPr lang="en-US" altLang="ko-KR" sz="2400" b="1" dirty="0" smtClean="0"/>
              <a:t>: </a:t>
            </a:r>
            <a:r>
              <a:rPr lang="ko-KR" altLang="en-US" sz="2400" dirty="0" smtClean="0"/>
              <a:t>프로그램을 첫 제작하고 테스트를 해보니  예기치 못한 오류가 발견되었는데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앞으로 필요할 때 소스 코드를 보완해서 오류를 줄이도록 하겠습니다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29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8000" dirty="0" smtClean="0"/>
              <a:t>Q&amp;A</a:t>
            </a:r>
            <a:endParaRPr lang="ko-KR" altLang="en-US" sz="8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60" y="2156543"/>
            <a:ext cx="3915321" cy="41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주제 선정 이유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 smtClean="0"/>
              <a:t>주제 소개</a:t>
            </a:r>
          </a:p>
          <a:p>
            <a:r>
              <a:rPr lang="ko-KR" altLang="en-US" sz="2400" dirty="0" smtClean="0"/>
              <a:t>비품 구매와 학생 입금 내역을 관리하고 요약 정보를 제공하는 통합 관리 시스템입니다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 smtClean="0"/>
              <a:t>필요성</a:t>
            </a:r>
          </a:p>
          <a:p>
            <a:r>
              <a:rPr lang="ko-KR" altLang="en-US" sz="2000" dirty="0" smtClean="0"/>
              <a:t>학생들의 입금 내역 관리는 학생들에게 필요한 정보입니다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통해 자금의 흐름을 명확히 하고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학생별</a:t>
            </a:r>
            <a:r>
              <a:rPr lang="ko-KR" altLang="en-US" sz="2000" dirty="0" smtClean="0"/>
              <a:t> 입금 내역을 쉽게 관리할 수 있습니다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07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프로젝트 기능 소개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 smtClean="0"/>
              <a:t>주요 기능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비품 관리 패널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smtClean="0"/>
              <a:t>비품의 이름과 가격을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학생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분담 비용을 계산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1</a:t>
            </a:r>
            <a:r>
              <a:rPr lang="ko-KR" altLang="en-US" dirty="0"/>
              <a:t>인당 분담 비용을 </a:t>
            </a:r>
            <a:r>
              <a:rPr lang="ko-KR" altLang="en-US" dirty="0" smtClean="0"/>
              <a:t>산출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b="1" dirty="0" err="1" smtClean="0"/>
              <a:t>학생별</a:t>
            </a:r>
            <a:r>
              <a:rPr lang="ko-KR" altLang="en-US" b="1" dirty="0" smtClean="0"/>
              <a:t> 입금 내역 관리 패널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smtClean="0"/>
              <a:t>각 학생의 입금 내역을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총 합계를 계산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smtClean="0"/>
              <a:t>총 입금액을 산출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요약 정보 제공 패널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smtClean="0"/>
              <a:t>비품 총 가격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학생별</a:t>
            </a:r>
            <a:r>
              <a:rPr lang="ko-KR" altLang="en-US" dirty="0" smtClean="0"/>
              <a:t> 입금 내역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잔액 등을 요약하여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37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err="1" smtClean="0"/>
              <a:t>로직</a:t>
            </a:r>
            <a:r>
              <a:rPr lang="ko-KR" altLang="en-US" sz="5400" dirty="0" smtClean="0"/>
              <a:t> 소개</a:t>
            </a:r>
            <a:endParaRPr lang="ko-KR" altLang="en-US" sz="5400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220373106"/>
              </p:ext>
            </p:extLst>
          </p:nvPr>
        </p:nvGraphicFramePr>
        <p:xfrm>
          <a:off x="911668" y="3151415"/>
          <a:ext cx="6044303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1033842" y="2350598"/>
            <a:ext cx="8596668" cy="59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/>
              <a:t>비품 관리 패널</a:t>
            </a:r>
            <a:endParaRPr lang="ko-KR" altLang="en-US" sz="2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t="1313" r="61362" b="31208"/>
          <a:stretch/>
        </p:blipFill>
        <p:spPr>
          <a:xfrm>
            <a:off x="7519308" y="2432241"/>
            <a:ext cx="2469075" cy="3315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295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err="1" smtClean="0"/>
              <a:t>로직</a:t>
            </a:r>
            <a:r>
              <a:rPr lang="ko-KR" altLang="en-US" sz="5400" dirty="0" smtClean="0"/>
              <a:t> 소개</a:t>
            </a:r>
            <a:endParaRPr lang="ko-KR" altLang="en-US" sz="5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33842" y="2350598"/>
            <a:ext cx="8596668" cy="59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err="1" smtClean="0"/>
              <a:t>학생별</a:t>
            </a:r>
            <a:r>
              <a:rPr lang="ko-KR" altLang="en-US" sz="2800" dirty="0" smtClean="0"/>
              <a:t> 입금 내역 패널</a:t>
            </a:r>
            <a:endParaRPr lang="ko-KR" altLang="en-US" sz="2600" dirty="0" smtClean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009329009"/>
              </p:ext>
            </p:extLst>
          </p:nvPr>
        </p:nvGraphicFramePr>
        <p:xfrm>
          <a:off x="911668" y="3151415"/>
          <a:ext cx="6044303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742" r="51693" b="27628"/>
          <a:stretch/>
        </p:blipFill>
        <p:spPr>
          <a:xfrm>
            <a:off x="7388680" y="2465614"/>
            <a:ext cx="2922108" cy="3356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68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 err="1" smtClean="0"/>
              <a:t>로직</a:t>
            </a:r>
            <a:r>
              <a:rPr lang="ko-KR" altLang="en-US" sz="5400" dirty="0" smtClean="0"/>
              <a:t> 소개</a:t>
            </a:r>
            <a:endParaRPr lang="ko-KR" altLang="en-US" sz="5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33842" y="2350598"/>
            <a:ext cx="8596668" cy="59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/>
              <a:t>요약 패널</a:t>
            </a:r>
            <a:endParaRPr lang="ko-KR" altLang="en-US" sz="2600" dirty="0" smtClean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392678249"/>
              </p:ext>
            </p:extLst>
          </p:nvPr>
        </p:nvGraphicFramePr>
        <p:xfrm>
          <a:off x="1033842" y="3453494"/>
          <a:ext cx="3839947" cy="93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782" r="58167" b="38411"/>
          <a:stretch/>
        </p:blipFill>
        <p:spPr>
          <a:xfrm>
            <a:off x="5956583" y="2350598"/>
            <a:ext cx="3102428" cy="3469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271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44"/>
          <a:stretch/>
        </p:blipFill>
        <p:spPr>
          <a:xfrm>
            <a:off x="2489659" y="1633838"/>
            <a:ext cx="5196244" cy="123292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Import</a:t>
            </a:r>
            <a:r>
              <a:rPr lang="ko-KR" altLang="en-US" dirty="0" smtClean="0"/>
              <a:t>한 라이브러리</a:t>
            </a:r>
            <a:endParaRPr lang="ko-KR" altLang="en-US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789447" y="3326713"/>
            <a:ext cx="8596668" cy="659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51"/>
          <a:stretch/>
        </p:blipFill>
        <p:spPr>
          <a:xfrm>
            <a:off x="2646178" y="4445686"/>
            <a:ext cx="5879985" cy="169150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685902" y="1621098"/>
            <a:ext cx="2297875" cy="1245668"/>
            <a:chOff x="7685902" y="1621098"/>
            <a:chExt cx="2297875" cy="1245668"/>
          </a:xfrm>
        </p:grpSpPr>
        <p:sp>
          <p:nvSpPr>
            <p:cNvPr id="10" name="왼쪽 중괄호 9"/>
            <p:cNvSpPr/>
            <p:nvPr/>
          </p:nvSpPr>
          <p:spPr>
            <a:xfrm rot="10800000">
              <a:off x="7685902" y="1621098"/>
              <a:ext cx="225714" cy="124566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9262" y="1797559"/>
              <a:ext cx="19545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프로젝트에 필요한 라이브러리 추가</a:t>
              </a:r>
              <a:endParaRPr lang="en-US" altLang="ko-KR" sz="1600" dirty="0" smtClean="0">
                <a:latin typeface="+mj-ea"/>
                <a:ea typeface="+mj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685903" y="4519826"/>
            <a:ext cx="2297875" cy="1419155"/>
            <a:chOff x="7685903" y="4519826"/>
            <a:chExt cx="2297875" cy="1419155"/>
          </a:xfrm>
        </p:grpSpPr>
        <p:sp>
          <p:nvSpPr>
            <p:cNvPr id="13" name="왼쪽 중괄호 12"/>
            <p:cNvSpPr/>
            <p:nvPr/>
          </p:nvSpPr>
          <p:spPr>
            <a:xfrm rot="10800000">
              <a:off x="7685903" y="4519826"/>
              <a:ext cx="225714" cy="141915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29263" y="5022392"/>
              <a:ext cx="1954515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프로젝트를 실행</a:t>
              </a:r>
              <a:endParaRPr lang="en-US" altLang="ko-KR" sz="1600" dirty="0" smtClean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19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47"/>
          <a:stretch/>
        </p:blipFill>
        <p:spPr>
          <a:xfrm>
            <a:off x="822323" y="1309816"/>
            <a:ext cx="4853548" cy="53134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메인 프레임</a:t>
            </a:r>
            <a:r>
              <a:rPr lang="en-US" altLang="ko-KR" dirty="0" smtClean="0"/>
              <a:t>(GUI)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322799" y="1531488"/>
            <a:ext cx="2621434" cy="1717239"/>
            <a:chOff x="6858258" y="2895341"/>
            <a:chExt cx="2621434" cy="1717239"/>
          </a:xfrm>
        </p:grpSpPr>
        <p:sp>
          <p:nvSpPr>
            <p:cNvPr id="4" name="TextBox 3"/>
            <p:cNvSpPr txBox="1"/>
            <p:nvPr/>
          </p:nvSpPr>
          <p:spPr>
            <a:xfrm>
              <a:off x="6858258" y="2895341"/>
              <a:ext cx="2621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j-ea"/>
                  <a:ea typeface="+mj-ea"/>
                </a:rPr>
                <a:t>패널 </a:t>
              </a:r>
              <a:r>
                <a:rPr lang="en-US" altLang="ko-KR" sz="1600" dirty="0" smtClean="0">
                  <a:latin typeface="+mj-ea"/>
                  <a:ea typeface="+mj-ea"/>
                </a:rPr>
                <a:t>3</a:t>
              </a:r>
              <a:r>
                <a:rPr lang="ko-KR" altLang="en-US" sz="1600" dirty="0" smtClean="0">
                  <a:latin typeface="+mj-ea"/>
                  <a:ea typeface="+mj-ea"/>
                </a:rPr>
                <a:t>개를 생성한다</a:t>
              </a:r>
              <a:endParaRPr lang="en-US" altLang="ko-KR" sz="1600" dirty="0" smtClean="0">
                <a:latin typeface="+mj-ea"/>
                <a:ea typeface="+mj-ea"/>
              </a:endParaRPr>
            </a:p>
          </p:txBody>
        </p:sp>
        <p:sp>
          <p:nvSpPr>
            <p:cNvPr id="11" name="왼쪽 중괄호 10"/>
            <p:cNvSpPr/>
            <p:nvPr/>
          </p:nvSpPr>
          <p:spPr>
            <a:xfrm>
              <a:off x="6949443" y="3459892"/>
              <a:ext cx="225714" cy="11526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2804" y="3385752"/>
              <a:ext cx="1752342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비품 관리 패널</a:t>
              </a:r>
              <a:endParaRPr lang="en-US" altLang="ko-KR" sz="16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입금 내역 패널</a:t>
              </a:r>
              <a:endParaRPr lang="en-US" altLang="ko-KR" sz="1600" dirty="0" smtClean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+mj-ea"/>
                  <a:ea typeface="+mj-ea"/>
                </a:rPr>
                <a:t>요약 패널</a:t>
              </a:r>
              <a:endParaRPr lang="en-US" altLang="ko-KR" sz="1600" dirty="0" smtClean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69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</TotalTime>
  <Words>555</Words>
  <Application>Microsoft Office PowerPoint</Application>
  <PresentationFormat>와이드스크린</PresentationFormat>
  <Paragraphs>112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비품 관리 및 학생 입금 내역 통합 프로그램</vt:lpstr>
      <vt:lpstr>목차</vt:lpstr>
      <vt:lpstr>주제 선정 이유</vt:lpstr>
      <vt:lpstr>프로젝트 기능 소개</vt:lpstr>
      <vt:lpstr>로직 소개</vt:lpstr>
      <vt:lpstr>로직 소개</vt:lpstr>
      <vt:lpstr>로직 소개</vt:lpstr>
      <vt:lpstr>Import한 라이브러리</vt:lpstr>
      <vt:lpstr>메인 프레임(GUI)</vt:lpstr>
      <vt:lpstr>비품관리 패널 : 변수 선언</vt:lpstr>
      <vt:lpstr>비품관리 패널 : 생성자</vt:lpstr>
      <vt:lpstr>비품 관리 패널 : 버튼 이벤트 수행</vt:lpstr>
      <vt:lpstr>비품 관리 패널 : 반환 함수</vt:lpstr>
      <vt:lpstr>입금 내역 패널 : 변수 선언 및 생성자</vt:lpstr>
      <vt:lpstr>입금 내역 패널 : 버튼 이벤트 수행</vt:lpstr>
      <vt:lpstr>요약 정보 패널 : 변수 선언</vt:lpstr>
      <vt:lpstr>요약 정보 패널 : 생성자 및 버튼리스너</vt:lpstr>
      <vt:lpstr>시연</vt:lpstr>
      <vt:lpstr>올바른 시연</vt:lpstr>
      <vt:lpstr>잘못된 시연1</vt:lpstr>
      <vt:lpstr>잘못된 시연2</vt:lpstr>
      <vt:lpstr>잘못된 시연3</vt:lpstr>
      <vt:lpstr>잘못된 시연4</vt:lpstr>
      <vt:lpstr>후기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비품 관리 및 학생 입금 내역 통합 프로그램</dc:title>
  <dc:creator>User</dc:creator>
  <cp:lastModifiedBy>user</cp:lastModifiedBy>
  <cp:revision>52</cp:revision>
  <dcterms:created xsi:type="dcterms:W3CDTF">2024-07-15T00:27:34Z</dcterms:created>
  <dcterms:modified xsi:type="dcterms:W3CDTF">2024-07-16T04:37:41Z</dcterms:modified>
</cp:coreProperties>
</file>