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0" r:id="rId5"/>
    <p:sldId id="269" r:id="rId6"/>
    <p:sldId id="259" r:id="rId7"/>
    <p:sldId id="258" r:id="rId8"/>
    <p:sldId id="257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B3A0C-7347-1571-1F6A-EE5670B2A022}" v="290" dt="2022-10-02T10:46:03.637"/>
    <p1510:client id="{27C308FB-568D-4B86-99C9-B8EF98C32A0F}" v="805" dt="2022-08-14T10:50:20.906"/>
    <p1510:client id="{616A2353-98D2-A0E3-99FC-C5B0A2C3679E}" v="369" dt="2022-08-14T11:27:59.499"/>
    <p1510:client id="{86FA8124-BC3C-DBA1-7C50-7BDF39B8F795}" v="48" dt="2022-08-14T12:25:06.336"/>
    <p1510:client id="{F4BBA386-4507-B743-9680-B391CC2C1220}" v="2046" dt="2022-10-02T14:54:02.228"/>
    <p1510:client id="{FD3CBC74-CD40-806D-0B17-2174C171705B}" v="43" dt="2022-10-02T15:29:29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8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5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215F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B1B635-401A-B59F-E99D-DE4346D5B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77356"/>
            <a:ext cx="9966960" cy="15603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215F68"/>
                </a:solidFill>
                <a:ea typeface="+mj-lt"/>
                <a:cs typeface="+mj-lt"/>
              </a:rPr>
              <a:t>Analysis of Advertisement Data of Automotive Brands </a:t>
            </a:r>
            <a:br>
              <a:rPr lang="en-US" sz="3200">
                <a:solidFill>
                  <a:srgbClr val="215F68"/>
                </a:solidFill>
                <a:ea typeface="+mj-lt"/>
                <a:cs typeface="+mj-lt"/>
              </a:rPr>
            </a:br>
            <a:endParaRPr lang="en-US" sz="3200">
              <a:solidFill>
                <a:srgbClr val="215F6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448DC-32DD-2BCB-0535-D76B6B9BD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215F68"/>
                </a:solidFill>
                <a:cs typeface="Calibri"/>
              </a:rPr>
              <a:t>Presented By:- Maninder Singh</a:t>
            </a:r>
            <a:endParaRPr lang="en-US" sz="2000">
              <a:solidFill>
                <a:srgbClr val="215F68"/>
              </a:solidFill>
            </a:endParaRPr>
          </a:p>
        </p:txBody>
      </p:sp>
      <p:pic>
        <p:nvPicPr>
          <p:cNvPr id="14" name="Picture 4" descr="Graph">
            <a:extLst>
              <a:ext uri="{FF2B5EF4-FFF2-40B4-BE49-F238E27FC236}">
                <a16:creationId xmlns:a16="http://schemas.microsoft.com/office/drawing/2014/main" id="{255C3B0D-99B7-7963-42A5-D839EA279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69" r="1" b="2427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4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E19F-CEDE-984C-E190-9A78ACEE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Which audience should they target?</a:t>
            </a:r>
            <a:endParaRPr lang="en-US" sz="28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A038-B1D0-2138-6B82-DB20B1FB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>
              <a:ea typeface="+mn-lt"/>
              <a:cs typeface="+mn-lt"/>
            </a:endParaRPr>
          </a:p>
          <a:p>
            <a:pPr algn="just"/>
            <a:r>
              <a:rPr lang="en-US" sz="1900" dirty="0">
                <a:ea typeface="+mn-lt"/>
                <a:cs typeface="+mn-lt"/>
              </a:rPr>
              <a:t>As represented by graph 1.9, Sports Shows such as </a:t>
            </a:r>
            <a:r>
              <a:rPr lang="en-US" sz="1900" dirty="0" err="1">
                <a:ea typeface="+mn-lt"/>
                <a:cs typeface="+mn-lt"/>
              </a:rPr>
              <a:t>SportsCentre</a:t>
            </a:r>
            <a:r>
              <a:rPr lang="en-US" sz="1900" dirty="0">
                <a:ea typeface="+mn-lt"/>
                <a:cs typeface="+mn-lt"/>
              </a:rPr>
              <a:t> and MLB Tonight has the highest share of EQ Units. The difference between EQ Units of 1st and the 2nd show is 81%.</a:t>
            </a:r>
          </a:p>
          <a:p>
            <a:pPr algn="just"/>
            <a:r>
              <a:rPr lang="en-US" sz="1900" dirty="0">
                <a:ea typeface="+mn-lt"/>
                <a:cs typeface="+mn-lt"/>
              </a:rPr>
              <a:t>Adults between the ages of 35 and 44 were the most likely to watch these shows.</a:t>
            </a:r>
            <a:endParaRPr lang="en-US" sz="1900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E64A52C-D8F1-3BDF-BEF0-563729F7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7141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BB3F-FD43-9B05-8334-213934F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b="1">
                <a:ea typeface="+mj-lt"/>
                <a:cs typeface="+mj-lt"/>
              </a:rPr>
              <a:t>Which audience should they target? contd.....</a:t>
            </a:r>
            <a:endParaRPr lang="en-US" sz="37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7D56-8AA3-DBC4-3C19-DDC09A41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cs typeface="Calibri"/>
              </a:rPr>
              <a:t>The total share EQ Units is 11% for broadcast </a:t>
            </a:r>
            <a:r>
              <a:rPr lang="en-US" sz="2000" dirty="0">
                <a:ea typeface="+mn-lt"/>
                <a:cs typeface="+mn-lt"/>
              </a:rPr>
              <a:t>and</a:t>
            </a:r>
            <a:r>
              <a:rPr lang="en-US" sz="2000" dirty="0">
                <a:cs typeface="Calibri"/>
              </a:rPr>
              <a:t> 89 % for cable and it is evident from the previous slide that Sports Shows have higher EQ Units.</a:t>
            </a:r>
            <a:endParaRPr lang="en-US"/>
          </a:p>
          <a:p>
            <a:pPr algn="just"/>
            <a:r>
              <a:rPr lang="en-US" sz="2000" dirty="0">
                <a:cs typeface="Calibri"/>
              </a:rPr>
              <a:t>Therefore, we should focus our </a:t>
            </a:r>
            <a:r>
              <a:rPr lang="en-US" sz="2000" dirty="0">
                <a:ea typeface="+mn-lt"/>
                <a:cs typeface="+mn-lt"/>
              </a:rPr>
              <a:t>advertisements</a:t>
            </a:r>
            <a:r>
              <a:rPr lang="en-US" sz="2000" dirty="0">
                <a:cs typeface="Calibri"/>
              </a:rPr>
              <a:t> on  Networks such as ESPN and ESPN2 where the Network Type is Cable.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365439D-F0CA-4D64-5954-22D3F755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494" y="1129978"/>
            <a:ext cx="6423804" cy="40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7F63-E24F-EA6A-308E-10455C5F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Quarterly Ad Duration of Brands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D5910E-3DD9-78C2-F738-9A2A92243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Graph 1.0 represents the duration in hours of Advertisement played by each Brand Quarter-wise</a:t>
            </a:r>
            <a:endParaRPr lang="en-US" sz="2000" dirty="0">
              <a:cs typeface="Calibri" panose="020F0502020204030204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Lexus has the highest share in Ad Duration in all Quarters with a total of </a:t>
            </a:r>
            <a:r>
              <a:rPr lang="en-US" sz="2000" b="1" dirty="0">
                <a:ea typeface="+mn-lt"/>
                <a:cs typeface="+mn-lt"/>
              </a:rPr>
              <a:t>411 </a:t>
            </a:r>
            <a:r>
              <a:rPr lang="en-US" sz="2000" dirty="0">
                <a:ea typeface="+mn-lt"/>
                <a:cs typeface="+mn-lt"/>
              </a:rPr>
              <a:t>hours of runtime.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A3C7A17-ED0E-5124-2D9C-B99495B3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77D4B-DCE9-77B9-77F8-2060560E5F5D}"/>
              </a:ext>
            </a:extLst>
          </p:cNvPr>
          <p:cNvSpPr txBox="1"/>
          <p:nvPr/>
        </p:nvSpPr>
        <p:spPr>
          <a:xfrm>
            <a:off x="601030" y="197053"/>
            <a:ext cx="10275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1. What is the share of various brands in TV airings and how has it changed from Q1 to Q4 in 2021?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4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7DF1-0677-1708-8E14-21A972E5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ea typeface="+mj-lt"/>
                <a:cs typeface="+mj-lt"/>
              </a:rPr>
              <a:t>Percent Quarterly Ad Duration of Brands</a:t>
            </a:r>
            <a:endParaRPr lang="en-US" sz="2800">
              <a:ea typeface="+mj-lt"/>
              <a:cs typeface="+mj-lt"/>
            </a:endParaRPr>
          </a:p>
          <a:p>
            <a:pPr algn="just"/>
            <a:endParaRPr lang="en-US" sz="2000" b="1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8DF1F9-1D95-A86A-354D-1BF967FD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Graph 1.2 represents the Percentage duration in hours of Advertisement played by each Brand through the year. </a:t>
            </a:r>
          </a:p>
          <a:p>
            <a:r>
              <a:rPr lang="en-US" sz="2000" dirty="0">
                <a:ea typeface="+mn-lt"/>
                <a:cs typeface="+mn-lt"/>
              </a:rPr>
              <a:t>Lexus </a:t>
            </a:r>
            <a:r>
              <a:rPr lang="en-US" sz="2000" b="1" dirty="0">
                <a:ea typeface="+mn-lt"/>
                <a:cs typeface="+mn-lt"/>
              </a:rPr>
              <a:t>(29.3%) </a:t>
            </a:r>
            <a:endParaRPr lang="en-US" b="1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Toyota </a:t>
            </a:r>
            <a:r>
              <a:rPr lang="en-US" sz="2000" b="1" dirty="0">
                <a:ea typeface="+mn-lt"/>
                <a:cs typeface="+mn-lt"/>
              </a:rPr>
              <a:t>(22.4%) </a:t>
            </a:r>
            <a:endParaRPr lang="en-US" b="1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Ford </a:t>
            </a:r>
            <a:r>
              <a:rPr lang="en-US" sz="2000" b="1" dirty="0">
                <a:ea typeface="+mn-lt"/>
                <a:cs typeface="+mn-lt"/>
              </a:rPr>
              <a:t>(18.2%) </a:t>
            </a:r>
            <a:endParaRPr lang="en-US" b="1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Chevrolet </a:t>
            </a:r>
            <a:r>
              <a:rPr lang="en-US" sz="2000" b="1" dirty="0">
                <a:ea typeface="+mn-lt"/>
                <a:cs typeface="+mn-lt"/>
              </a:rPr>
              <a:t>(16.4%)</a:t>
            </a:r>
            <a:endParaRPr lang="en-US" b="1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Honda </a:t>
            </a:r>
            <a:r>
              <a:rPr lang="en-US" sz="2000" b="1" dirty="0">
                <a:ea typeface="+mn-lt"/>
                <a:cs typeface="+mn-lt"/>
              </a:rPr>
              <a:t>(10.3%) </a:t>
            </a:r>
            <a:endParaRPr lang="en-US" b="1" dirty="0"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BMW </a:t>
            </a:r>
            <a:r>
              <a:rPr lang="en-US" sz="2000" b="1" dirty="0">
                <a:ea typeface="+mn-lt"/>
                <a:cs typeface="+mn-lt"/>
              </a:rPr>
              <a:t>(3.3%)</a:t>
            </a:r>
            <a:endParaRPr lang="en-US" b="1" dirty="0">
              <a:ea typeface="+mn-lt"/>
              <a:cs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972CD5A-544C-99B4-FB0A-358F109F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35687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AEBB-EF46-9CD0-31E3-1C906A4C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Quarterly EQ Units Brands-wise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A6AB39-B44C-4CE7-A4CC-308EBD43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Graph 1.3 represents the EQ Units w.r.t each Brand  Quarter-wise.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Lexus has the highest share in EQ Units in all Quarters with a total of 49372 EQ Units.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A444468-FBE4-E856-9FE9-213E99D65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800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FA34-F23F-E963-7947-2342A297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Autofit/>
          </a:bodyPr>
          <a:lstStyle/>
          <a:p>
            <a:r>
              <a:rPr lang="en-US" sz="2800" b="1" dirty="0">
                <a:cs typeface="Calibri Light"/>
              </a:rPr>
              <a:t>Quarterly Expenditure of Brands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B25E7CD-01BF-4108-07D4-70B6F176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>
                <a:ea typeface="+mn-lt"/>
                <a:cs typeface="+mn-lt"/>
              </a:rPr>
              <a:t>Toyota </a:t>
            </a:r>
            <a:r>
              <a:rPr lang="en-US" sz="2000" dirty="0">
                <a:ea typeface="+mn-lt"/>
                <a:cs typeface="+mn-lt"/>
              </a:rPr>
              <a:t>has the largest Advertisement Expenditure with 112.9 Million USD which is ¼ of the gross expenditure of all the brands.</a:t>
            </a:r>
            <a:endParaRPr lang="en-US"/>
          </a:p>
          <a:p>
            <a:pPr algn="just"/>
            <a:r>
              <a:rPr lang="en-US" sz="2000" b="1" dirty="0">
                <a:ea typeface="+mn-lt"/>
                <a:cs typeface="+mn-lt"/>
              </a:rPr>
              <a:t>Ford </a:t>
            </a:r>
            <a:r>
              <a:rPr lang="en-US" sz="2000" dirty="0">
                <a:ea typeface="+mn-lt"/>
                <a:cs typeface="+mn-lt"/>
              </a:rPr>
              <a:t>is the second largest firm with total 110.9 Million USD of ad expenses, following by </a:t>
            </a:r>
            <a:r>
              <a:rPr lang="en-US" sz="2000" b="1" dirty="0">
                <a:ea typeface="+mn-lt"/>
                <a:cs typeface="+mn-lt"/>
              </a:rPr>
              <a:t>Lexus </a:t>
            </a:r>
            <a:r>
              <a:rPr lang="en-US" sz="2000" dirty="0">
                <a:ea typeface="+mn-lt"/>
                <a:cs typeface="+mn-lt"/>
              </a:rPr>
              <a:t>with 110.34 Million USD.</a:t>
            </a:r>
          </a:p>
          <a:p>
            <a:pPr algn="just"/>
            <a:r>
              <a:rPr lang="en-US" sz="2000" dirty="0">
                <a:ea typeface="+mn-lt"/>
                <a:cs typeface="+mn-lt"/>
              </a:rPr>
              <a:t>These 3 brands make up to 75% of Total Ad-spendings.</a:t>
            </a:r>
            <a:endParaRPr lang="en-US" sz="2000" dirty="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9E02ECD5-B463-1F9D-177D-227FAE30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06" y="974145"/>
            <a:ext cx="6031476" cy="490970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148E00-9C55-075F-4A78-AF1DF1BF8564}"/>
              </a:ext>
            </a:extLst>
          </p:cNvPr>
          <p:cNvSpPr txBox="1"/>
          <p:nvPr/>
        </p:nvSpPr>
        <p:spPr>
          <a:xfrm>
            <a:off x="601030" y="197053"/>
            <a:ext cx="11123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2. Conduct a competitive analysis for the brands and define advertisement strategy of different brands and how it differs across the brands.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4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B377-DA23-A82B-E3FA-12E0DF67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cs typeface="Calibri Light"/>
              </a:rPr>
              <a:t>Expenditure of </a:t>
            </a:r>
            <a:r>
              <a:rPr lang="en-US" sz="2800" b="1" dirty="0">
                <a:ea typeface="+mj-lt"/>
                <a:cs typeface="+mj-lt"/>
              </a:rPr>
              <a:t>Brands on various Pod positions</a:t>
            </a:r>
            <a:endParaRPr lang="en-US" sz="2800" b="1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36687B-C45C-6974-AFDC-52C9479B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Graph 1.5 represents the expenditure of all the Brands on Pod positions(1-5). </a:t>
            </a:r>
          </a:p>
          <a:p>
            <a:pPr algn="just"/>
            <a:endParaRPr lang="en-US" sz="2000" dirty="0">
              <a:ea typeface="+mn-lt"/>
              <a:cs typeface="+mn-lt"/>
            </a:endParaRPr>
          </a:p>
          <a:p>
            <a:pPr algn="just"/>
            <a:r>
              <a:rPr lang="en-US" sz="2000" dirty="0">
                <a:ea typeface="+mn-lt"/>
                <a:cs typeface="+mn-lt"/>
              </a:rPr>
              <a:t> Toyota has spent the highest on Pod position 1, following by </a:t>
            </a:r>
            <a:r>
              <a:rPr lang="en-US" sz="2000" b="1" dirty="0">
                <a:ea typeface="+mn-lt"/>
                <a:cs typeface="+mn-lt"/>
              </a:rPr>
              <a:t>Ford </a:t>
            </a:r>
            <a:r>
              <a:rPr lang="en-US" sz="2000" dirty="0">
                <a:ea typeface="+mn-lt"/>
                <a:cs typeface="+mn-lt"/>
              </a:rPr>
              <a:t>and </a:t>
            </a:r>
            <a:r>
              <a:rPr lang="en-US" sz="2000" b="1" dirty="0">
                <a:ea typeface="+mn-lt"/>
                <a:cs typeface="+mn-lt"/>
              </a:rPr>
              <a:t>Lexus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CD7CF9-3577-CC59-73D4-612C89D6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8019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6ED9-AC18-43CF-E876-A68F6C6A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ea typeface="+mj-lt"/>
                <a:cs typeface="+mj-lt"/>
              </a:rPr>
              <a:t>Expenditure of Brands throughout the Week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6B5163-801B-D385-0475-5AD5F706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The Graph 1.6 represents the expenditure of all the Brands on different days of a week.</a:t>
            </a:r>
            <a:endParaRPr lang="en-US" dirty="0"/>
          </a:p>
          <a:p>
            <a:pPr algn="just"/>
            <a:r>
              <a:rPr lang="en-US" sz="2000" dirty="0">
                <a:ea typeface="+mn-lt"/>
                <a:cs typeface="+mn-lt"/>
              </a:rPr>
              <a:t>It is a general trend that the spendings on advertisements increases as the weekends draws close and the highest amount is spent on Sundays.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54A937-F7B1-B98C-2204-43ADC9EC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23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290A-4FE2-2C2B-70AB-F4B5EE1F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ea typeface="+mj-lt"/>
                <a:cs typeface="+mj-lt"/>
              </a:rPr>
              <a:t>Expenditure of Brands  throughout the Year</a:t>
            </a:r>
            <a:endParaRPr lang="en-US" sz="2800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6277F2-B2D7-DD42-D5D1-FF9BE6662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>
                <a:ea typeface="+mn-lt"/>
                <a:cs typeface="+mn-lt"/>
              </a:rPr>
              <a:t>The monthly expenses of all the Brands throughout the year is represented by graph 1.7</a:t>
            </a:r>
          </a:p>
          <a:p>
            <a:pPr algn="just"/>
            <a:r>
              <a:rPr lang="en-US" sz="2000" dirty="0">
                <a:cs typeface="Calibri"/>
              </a:rPr>
              <a:t>Ford ,Lexus and Toyota has similar nature of spendings as the companies have the highest amount spent in Jan and Feb.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C2FE2AA-B803-CBEA-C9BD-58AC328D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4358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E857-806B-88A3-08D5-A33306F7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latin typeface="+mj-lt"/>
                <a:ea typeface="+mj-ea"/>
                <a:cs typeface="+mj-cs"/>
              </a:rPr>
              <a:t>EQ units of Brands</a:t>
            </a:r>
            <a:endParaRPr lang="en-US" sz="2800" b="1" kern="1200">
              <a:latin typeface="+mj-lt"/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59F7EDEB-2A17-6A24-99C8-D29682F8B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862" y="1538812"/>
            <a:ext cx="6019331" cy="3777130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D6C932-F77B-96B2-88E6-85945E6F2BE4}"/>
              </a:ext>
            </a:extLst>
          </p:cNvPr>
          <p:cNvSpPr txBox="1"/>
          <p:nvPr/>
        </p:nvSpPr>
        <p:spPr>
          <a:xfrm>
            <a:off x="648930" y="2251493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EC380-0330-54D4-86B9-2471594E1EDC}"/>
              </a:ext>
            </a:extLst>
          </p:cNvPr>
          <p:cNvSpPr txBox="1"/>
          <p:nvPr/>
        </p:nvSpPr>
        <p:spPr>
          <a:xfrm>
            <a:off x="601030" y="197053"/>
            <a:ext cx="11123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3. Toyota wants to run a digital ad campaign to compliment its existing TV ads in Q1 of 2022. Based on the data from 2021, suggest a media plan to the CMO of Toyota.</a:t>
            </a:r>
            <a:endParaRPr lang="en-US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00959-B49F-661E-1232-E4F790FBA61F}"/>
              </a:ext>
            </a:extLst>
          </p:cNvPr>
          <p:cNvSpPr txBox="1"/>
          <p:nvPr/>
        </p:nvSpPr>
        <p:spPr>
          <a:xfrm>
            <a:off x="756249" y="2309004"/>
            <a:ext cx="3706482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As represented by graph 1.8 , majority of the </a:t>
            </a:r>
            <a:r>
              <a:rPr lang="en-US" sz="2000" dirty="0">
                <a:ea typeface="+mn-lt"/>
                <a:cs typeface="+mn-lt"/>
              </a:rPr>
              <a:t>advertisements were targeting the Prime Time and Weekend.</a:t>
            </a:r>
            <a:endParaRPr lang="en-US" sz="2000"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cs typeface="Calibri" panose="020F0502020204030204"/>
              </a:rPr>
              <a:t>The data can be seen to make a parabola and the EQ units are minimum in Prime Access and Evening News</a:t>
            </a:r>
            <a:endParaRPr lang="en-US" sz="2000"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cs typeface="Calibri" panose="020F0502020204030204"/>
              </a:rPr>
              <a:t>Toyota should run ads in Prime Time and Weekends and decrease running ads in the Prime Access and Evening News.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713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Analysis of Advertisement Data of Automotive Brands  </vt:lpstr>
      <vt:lpstr>Quarterly Ad Duration of Brands </vt:lpstr>
      <vt:lpstr>Percent Quarterly Ad Duration of Brands </vt:lpstr>
      <vt:lpstr>Quarterly EQ Units Brands-wise </vt:lpstr>
      <vt:lpstr>Quarterly Expenditure of Brands</vt:lpstr>
      <vt:lpstr>Expenditure of Brands on various Pod positions</vt:lpstr>
      <vt:lpstr>Expenditure of Brands throughout the Week </vt:lpstr>
      <vt:lpstr>Expenditure of Brands  throughout the Year </vt:lpstr>
      <vt:lpstr>EQ units of Brands</vt:lpstr>
      <vt:lpstr>Which audience should they target?</vt:lpstr>
      <vt:lpstr>Which audience should they target? contd.....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1012</cp:revision>
  <dcterms:created xsi:type="dcterms:W3CDTF">2022-08-14T08:29:39Z</dcterms:created>
  <dcterms:modified xsi:type="dcterms:W3CDTF">2022-10-02T15:29:58Z</dcterms:modified>
</cp:coreProperties>
</file>