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 id="2147483793" r:id="rId2"/>
  </p:sldMasterIdLst>
  <p:sldIdLst>
    <p:sldId id="256" r:id="rId3"/>
    <p:sldId id="258" r:id="rId4"/>
    <p:sldId id="260" r:id="rId5"/>
    <p:sldId id="261" r:id="rId6"/>
    <p:sldId id="262" r:id="rId7"/>
    <p:sldId id="263" r:id="rId8"/>
    <p:sldId id="264" r:id="rId9"/>
    <p:sldId id="265" r:id="rId10"/>
    <p:sldId id="266" r:id="rId11"/>
    <p:sldId id="267" r:id="rId12"/>
    <p:sldId id="268" r:id="rId13"/>
    <p:sldId id="271" r:id="rId14"/>
    <p:sldId id="269" r:id="rId15"/>
    <p:sldId id="270"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E845E-6BE0-7ED9-4595-BEC68AF39D2A}" v="8" dt="2021-03-08T19:45:59.468"/>
    <p1510:client id="{E11456A3-DD75-8146-C294-48510BBD41EB}" v="414" dt="2022-09-06T17:10:1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498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539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887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10/2/2022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60223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23869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78167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2507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27896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41812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2297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0761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3358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67247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6480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10/2/2022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8820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112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414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1907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423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08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32369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076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135344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10/2/2022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235469630"/>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82" r:id="rId6"/>
    <p:sldLayoutId id="2147483787"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etters in shelves">
            <a:extLst>
              <a:ext uri="{FF2B5EF4-FFF2-40B4-BE49-F238E27FC236}">
                <a16:creationId xmlns:a16="http://schemas.microsoft.com/office/drawing/2014/main" id="{0A427BF4-9F01-6531-F051-5FAE88FA4134}"/>
              </a:ext>
            </a:extLst>
          </p:cNvPr>
          <p:cNvPicPr>
            <a:picLocks noChangeAspect="1"/>
          </p:cNvPicPr>
          <p:nvPr/>
        </p:nvPicPr>
        <p:blipFill rotWithShape="1">
          <a:blip r:embed="rId2">
            <a:alphaModFix amt="33000"/>
          </a:blip>
          <a:srcRect t="232" b="15182"/>
          <a:stretch/>
        </p:blipFill>
        <p:spPr>
          <a:xfrm>
            <a:off x="20" y="10"/>
            <a:ext cx="12191980" cy="6857990"/>
          </a:xfrm>
          <a:prstGeom prst="rect">
            <a:avLst/>
          </a:prstGeom>
        </p:spPr>
      </p:pic>
      <p:sp>
        <p:nvSpPr>
          <p:cNvPr id="2" name="Title 1">
            <a:extLst>
              <a:ext uri="{FF2B5EF4-FFF2-40B4-BE49-F238E27FC236}">
                <a16:creationId xmlns:a16="http://schemas.microsoft.com/office/drawing/2014/main" id="{24BDBBFE-1574-A567-C081-CFBD341D0FFA}"/>
              </a:ext>
            </a:extLst>
          </p:cNvPr>
          <p:cNvSpPr>
            <a:spLocks noGrp="1"/>
          </p:cNvSpPr>
          <p:nvPr>
            <p:ph type="ctrTitle"/>
          </p:nvPr>
        </p:nvSpPr>
        <p:spPr>
          <a:xfrm>
            <a:off x="1078992" y="1143000"/>
            <a:ext cx="9052560" cy="3546179"/>
          </a:xfrm>
        </p:spPr>
        <p:txBody>
          <a:bodyPr>
            <a:normAutofit/>
          </a:bodyPr>
          <a:lstStyle/>
          <a:p>
            <a:r>
              <a:rPr lang="en-US" b="1" i="1" dirty="0">
                <a:ea typeface="+mj-lt"/>
                <a:cs typeface="+mj-lt"/>
              </a:rPr>
              <a:t>Google Data Analytics Capstone Project</a:t>
            </a:r>
            <a:endParaRPr lang="en-US" dirty="0">
              <a:ea typeface="+mj-lt"/>
              <a:cs typeface="+mj-lt"/>
            </a:endParaRPr>
          </a:p>
          <a:p>
            <a:endParaRPr lang="en-US" dirty="0"/>
          </a:p>
        </p:txBody>
      </p:sp>
      <p:sp>
        <p:nvSpPr>
          <p:cNvPr id="3" name="Subtitle 2">
            <a:extLst>
              <a:ext uri="{FF2B5EF4-FFF2-40B4-BE49-F238E27FC236}">
                <a16:creationId xmlns:a16="http://schemas.microsoft.com/office/drawing/2014/main" id="{08ABA3E5-5331-632B-A5F6-46CD5325B7E0}"/>
              </a:ext>
            </a:extLst>
          </p:cNvPr>
          <p:cNvSpPr>
            <a:spLocks noGrp="1"/>
          </p:cNvSpPr>
          <p:nvPr>
            <p:ph type="subTitle" idx="1"/>
          </p:nvPr>
        </p:nvSpPr>
        <p:spPr>
          <a:xfrm>
            <a:off x="1078992" y="5010912"/>
            <a:ext cx="9052560" cy="704088"/>
          </a:xfrm>
        </p:spPr>
        <p:txBody>
          <a:bodyPr vert="horz" lIns="91440" tIns="45720" rIns="91440" bIns="45720" rtlCol="0" anchor="t">
            <a:normAutofit/>
          </a:bodyPr>
          <a:lstStyle/>
          <a:p>
            <a:pPr>
              <a:lnSpc>
                <a:spcPct val="90000"/>
              </a:lnSpc>
            </a:pPr>
            <a:r>
              <a:rPr lang="en-US" sz="1500" b="1" dirty="0"/>
              <a:t>Presented by:- Maninder Singh</a:t>
            </a:r>
            <a:endParaRPr lang="en-US" sz="1500" dirty="0"/>
          </a:p>
          <a:p>
            <a:pPr>
              <a:lnSpc>
                <a:spcPct val="90000"/>
              </a:lnSpc>
            </a:pPr>
            <a:r>
              <a:rPr lang="en-US" sz="1500" b="1" dirty="0"/>
              <a:t>Email:- manindersingh.camp@gmail.com</a:t>
            </a:r>
          </a:p>
          <a:p>
            <a:pPr>
              <a:lnSpc>
                <a:spcPct val="90000"/>
              </a:lnSpc>
            </a:pPr>
            <a:endParaRPr lang="en-US" sz="1500"/>
          </a:p>
        </p:txBody>
      </p:sp>
      <p:cxnSp>
        <p:nvCxnSpPr>
          <p:cNvPr id="47" name="Straight Connector 4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863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rides at </a:t>
            </a:r>
            <a:r>
              <a:rPr lang="en-US" sz="1800" dirty="0"/>
              <a:t>Everyday level</a:t>
            </a:r>
            <a:r>
              <a:rPr lang="en-US" sz="1800" i="1" kern="1200" spc="100" baseline="0" dirty="0">
                <a:latin typeface="+mj-lt"/>
                <a:ea typeface="+mj-ea"/>
                <a:cs typeface="+mj-cs"/>
              </a:rPr>
              <a:t>. </a:t>
            </a:r>
            <a:endParaRPr lang="en-US" sz="1800" i="1" kern="1200" spc="100" baseline="0" dirty="0">
              <a:latin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5" descr="Chart, bar chart&#10;&#10;Description automatically generated">
            <a:extLst>
              <a:ext uri="{FF2B5EF4-FFF2-40B4-BE49-F238E27FC236}">
                <a16:creationId xmlns:a16="http://schemas.microsoft.com/office/drawing/2014/main" id="{75F57E8A-C828-9B27-D121-FB6FA7F9841E}"/>
              </a:ext>
            </a:extLst>
          </p:cNvPr>
          <p:cNvPicPr>
            <a:picLocks noChangeAspect="1"/>
          </p:cNvPicPr>
          <p:nvPr/>
        </p:nvPicPr>
        <p:blipFill>
          <a:blip r:embed="rId2"/>
          <a:stretch>
            <a:fillRect/>
          </a:stretch>
        </p:blipFill>
        <p:spPr>
          <a:xfrm>
            <a:off x="339307" y="869919"/>
            <a:ext cx="7128293" cy="4471180"/>
          </a:xfrm>
          <a:prstGeom prst="rect">
            <a:avLst/>
          </a:prstGeom>
        </p:spPr>
      </p:pic>
    </p:spTree>
    <p:extLst>
      <p:ext uri="{BB962C8B-B14F-4D97-AF65-F5344CB8AC3E}">
        <p14:creationId xmlns:p14="http://schemas.microsoft.com/office/powerpoint/2010/main" val="79171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a:t>
            </a:r>
            <a:r>
              <a:rPr lang="en-US" sz="1800" dirty="0"/>
              <a:t>rides on Type of Bike</a:t>
            </a:r>
            <a:r>
              <a:rPr lang="en-US" sz="1800" i="1" kern="1200" spc="100" baseline="0" dirty="0">
                <a:latin typeface="+mj-lt"/>
                <a:ea typeface="+mj-ea"/>
                <a:cs typeface="+mj-cs"/>
              </a:rPr>
              <a:t>. </a:t>
            </a:r>
            <a:endParaRPr lang="en-US" sz="1800" i="1" kern="1200" spc="100" baseline="0" dirty="0">
              <a:latin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5" descr="Chart, bar chart&#10;&#10;Description automatically generated">
            <a:extLst>
              <a:ext uri="{FF2B5EF4-FFF2-40B4-BE49-F238E27FC236}">
                <a16:creationId xmlns:a16="http://schemas.microsoft.com/office/drawing/2014/main" id="{3CD13D97-4E44-FE86-1114-7DE4771F0325}"/>
              </a:ext>
            </a:extLst>
          </p:cNvPr>
          <p:cNvPicPr>
            <a:picLocks noChangeAspect="1"/>
          </p:cNvPicPr>
          <p:nvPr/>
        </p:nvPicPr>
        <p:blipFill>
          <a:blip r:embed="rId2"/>
          <a:stretch>
            <a:fillRect/>
          </a:stretch>
        </p:blipFill>
        <p:spPr>
          <a:xfrm>
            <a:off x="296175" y="869919"/>
            <a:ext cx="7171425" cy="4499934"/>
          </a:xfrm>
          <a:prstGeom prst="rect">
            <a:avLst/>
          </a:prstGeom>
        </p:spPr>
      </p:pic>
    </p:spTree>
    <p:extLst>
      <p:ext uri="{BB962C8B-B14F-4D97-AF65-F5344CB8AC3E}">
        <p14:creationId xmlns:p14="http://schemas.microsoft.com/office/powerpoint/2010/main" val="248347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0" kern="1200" spc="100" baseline="0" dirty="0">
                <a:ea typeface="+mj-lt"/>
                <a:cs typeface="+mj-lt"/>
              </a:rPr>
              <a:t>The next step in our analysis is to look at these rides </a:t>
            </a:r>
            <a:r>
              <a:rPr lang="en-US" sz="1800" i="0" dirty="0">
                <a:ea typeface="+mj-lt"/>
                <a:cs typeface="+mj-lt"/>
              </a:rPr>
              <a:t>on Type of Bike</a:t>
            </a:r>
            <a:r>
              <a:rPr lang="en-US" sz="1800" i="0" kern="1200" spc="100" baseline="0" dirty="0">
                <a:ea typeface="+mj-lt"/>
                <a:cs typeface="+mj-lt"/>
              </a:rPr>
              <a:t>.</a:t>
            </a:r>
            <a:r>
              <a:rPr lang="en-US" sz="1800" i="0" dirty="0">
                <a:ea typeface="+mj-lt"/>
                <a:cs typeface="+mj-lt"/>
              </a:rPr>
              <a:t> </a:t>
            </a:r>
            <a:endParaRPr lang="en-US" dirty="0"/>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5">
            <a:extLst>
              <a:ext uri="{FF2B5EF4-FFF2-40B4-BE49-F238E27FC236}">
                <a16:creationId xmlns:a16="http://schemas.microsoft.com/office/drawing/2014/main" id="{23B932CF-532A-DC1A-C8B3-7B83E5116EBF}"/>
              </a:ext>
            </a:extLst>
          </p:cNvPr>
          <p:cNvPicPr>
            <a:picLocks noChangeAspect="1"/>
          </p:cNvPicPr>
          <p:nvPr/>
        </p:nvPicPr>
        <p:blipFill>
          <a:blip r:embed="rId2"/>
          <a:stretch>
            <a:fillRect/>
          </a:stretch>
        </p:blipFill>
        <p:spPr>
          <a:xfrm>
            <a:off x="756250" y="869919"/>
            <a:ext cx="6711350" cy="4269897"/>
          </a:xfrm>
          <a:prstGeom prst="rect">
            <a:avLst/>
          </a:prstGeom>
        </p:spPr>
      </p:pic>
    </p:spTree>
    <p:extLst>
      <p:ext uri="{BB962C8B-B14F-4D97-AF65-F5344CB8AC3E}">
        <p14:creationId xmlns:p14="http://schemas.microsoft.com/office/powerpoint/2010/main" val="198973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rides </a:t>
            </a:r>
            <a:r>
              <a:rPr lang="en-US" sz="1800" dirty="0"/>
              <a:t>on Weekdays(Mon-Fri).</a:t>
            </a:r>
            <a:r>
              <a:rPr lang="en-US" sz="1800" i="1" kern="1200" spc="100" baseline="0" dirty="0">
                <a:latin typeface="+mj-lt"/>
                <a:ea typeface="+mj-ea"/>
                <a:cs typeface="+mj-cs"/>
              </a:rPr>
              <a:t> </a:t>
            </a:r>
            <a:endParaRPr lang="en-US" sz="1800" i="1" kern="1200" spc="100" baseline="0" dirty="0">
              <a:latin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5" descr="Chart, bar chart&#10;&#10;Description automatically generated">
            <a:extLst>
              <a:ext uri="{FF2B5EF4-FFF2-40B4-BE49-F238E27FC236}">
                <a16:creationId xmlns:a16="http://schemas.microsoft.com/office/drawing/2014/main" id="{2754C041-1339-399F-D56C-6B4AE01360CE}"/>
              </a:ext>
            </a:extLst>
          </p:cNvPr>
          <p:cNvPicPr>
            <a:picLocks noChangeAspect="1"/>
          </p:cNvPicPr>
          <p:nvPr/>
        </p:nvPicPr>
        <p:blipFill>
          <a:blip r:embed="rId2"/>
          <a:stretch>
            <a:fillRect/>
          </a:stretch>
        </p:blipFill>
        <p:spPr>
          <a:xfrm>
            <a:off x="612476" y="869919"/>
            <a:ext cx="6855124" cy="4327406"/>
          </a:xfrm>
          <a:prstGeom prst="rect">
            <a:avLst/>
          </a:prstGeom>
        </p:spPr>
      </p:pic>
    </p:spTree>
    <p:extLst>
      <p:ext uri="{BB962C8B-B14F-4D97-AF65-F5344CB8AC3E}">
        <p14:creationId xmlns:p14="http://schemas.microsoft.com/office/powerpoint/2010/main" val="138581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rides </a:t>
            </a:r>
            <a:r>
              <a:rPr lang="en-US" sz="1800" dirty="0"/>
              <a:t>on Weekends(Sat-Sun).</a:t>
            </a:r>
            <a:r>
              <a:rPr lang="en-US" sz="1800" i="1" kern="1200" spc="100" baseline="0" dirty="0">
                <a:latin typeface="+mj-lt"/>
                <a:ea typeface="+mj-ea"/>
                <a:cs typeface="+mj-cs"/>
              </a:rPr>
              <a:t> </a:t>
            </a:r>
            <a:endParaRPr lang="en-US" sz="1800" i="1" kern="1200" spc="100" baseline="0" dirty="0">
              <a:latin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5" descr="Chart&#10;&#10;Description automatically generated">
            <a:extLst>
              <a:ext uri="{FF2B5EF4-FFF2-40B4-BE49-F238E27FC236}">
                <a16:creationId xmlns:a16="http://schemas.microsoft.com/office/drawing/2014/main" id="{147D01B1-F2F8-3934-AED6-997F9F3C363E}"/>
              </a:ext>
            </a:extLst>
          </p:cNvPr>
          <p:cNvPicPr>
            <a:picLocks noChangeAspect="1"/>
          </p:cNvPicPr>
          <p:nvPr/>
        </p:nvPicPr>
        <p:blipFill>
          <a:blip r:embed="rId2"/>
          <a:stretch>
            <a:fillRect/>
          </a:stretch>
        </p:blipFill>
        <p:spPr>
          <a:xfrm>
            <a:off x="612476" y="869919"/>
            <a:ext cx="6855124" cy="4356161"/>
          </a:xfrm>
          <a:prstGeom prst="rect">
            <a:avLst/>
          </a:prstGeom>
        </p:spPr>
      </p:pic>
    </p:spTree>
    <p:extLst>
      <p:ext uri="{BB962C8B-B14F-4D97-AF65-F5344CB8AC3E}">
        <p14:creationId xmlns:p14="http://schemas.microsoft.com/office/powerpoint/2010/main" val="91088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A3A8DD-1900-CCEF-3472-F7E83CAFB2B6}"/>
              </a:ext>
            </a:extLst>
          </p:cNvPr>
          <p:cNvSpPr txBox="1"/>
          <p:nvPr/>
        </p:nvSpPr>
        <p:spPr>
          <a:xfrm>
            <a:off x="1935480" y="758952"/>
            <a:ext cx="8321040" cy="18554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6000" b="1" i="1" kern="1200" spc="100" baseline="0">
                <a:solidFill>
                  <a:schemeClr val="tx1">
                    <a:lumMod val="85000"/>
                    <a:lumOff val="15000"/>
                  </a:schemeClr>
                </a:solidFill>
                <a:latin typeface="+mj-lt"/>
                <a:ea typeface="+mj-ea"/>
                <a:cs typeface="+mj-cs"/>
              </a:rPr>
              <a:t>Conclusion</a:t>
            </a:r>
          </a:p>
        </p:txBody>
      </p:sp>
      <p:cxnSp>
        <p:nvCxnSpPr>
          <p:cNvPr id="53" name="Straight Connector 52">
            <a:extLst>
              <a:ext uri="{FF2B5EF4-FFF2-40B4-BE49-F238E27FC236}">
                <a16:creationId xmlns:a16="http://schemas.microsoft.com/office/drawing/2014/main" id="{8BD593FB-2EA4-4795-AC37-1F9E8954E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81200" y="2936160"/>
            <a:ext cx="8229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4BA1E9-B8AB-593C-3194-EAAC0A89B4B2}"/>
              </a:ext>
            </a:extLst>
          </p:cNvPr>
          <p:cNvSpPr>
            <a:spLocks noGrp="1"/>
          </p:cNvSpPr>
          <p:nvPr>
            <p:ph idx="1"/>
          </p:nvPr>
        </p:nvSpPr>
        <p:spPr>
          <a:xfrm>
            <a:off x="1935417" y="3257894"/>
            <a:ext cx="8321167" cy="2524195"/>
          </a:xfrm>
        </p:spPr>
        <p:txBody>
          <a:bodyPr vert="horz" lIns="91440" tIns="45720" rIns="91440" bIns="45720" rtlCol="0">
            <a:normAutofit/>
          </a:bodyPr>
          <a:lstStyle/>
          <a:p>
            <a:pPr algn="ctr">
              <a:lnSpc>
                <a:spcPct val="100000"/>
              </a:lnSpc>
            </a:pPr>
            <a:r>
              <a:rPr lang="en-US" sz="1100" dirty="0"/>
              <a:t>I was presented with the task of analyzing historical data to determine how casual riders and </a:t>
            </a:r>
            <a:r>
              <a:rPr lang="en-US" sz="1100"/>
              <a:t>Cyclistic</a:t>
            </a:r>
            <a:r>
              <a:rPr lang="en-US" sz="1100" dirty="0"/>
              <a:t> Members use the service differently, and offer recommendations on how to convert casual riders into </a:t>
            </a:r>
            <a:r>
              <a:rPr lang="en-US" sz="1100"/>
              <a:t>Cyclistic</a:t>
            </a:r>
            <a:r>
              <a:rPr lang="en-US" sz="1100" dirty="0"/>
              <a:t> Members. After my analysis, I can conclude the following: </a:t>
            </a:r>
            <a:endParaRPr lang="en-US" sz="1100"/>
          </a:p>
          <a:p>
            <a:pPr algn="ctr">
              <a:lnSpc>
                <a:spcPct val="100000"/>
              </a:lnSpc>
            </a:pPr>
            <a:endParaRPr lang="en-US" sz="1100"/>
          </a:p>
          <a:p>
            <a:pPr algn="ctr">
              <a:lnSpc>
                <a:spcPct val="100000"/>
              </a:lnSpc>
            </a:pPr>
            <a:r>
              <a:rPr lang="en-US" sz="1100" dirty="0"/>
              <a:t>Casual riders tend to take more rides as the weather becomes nicer, and take longer rides while doing so.  There is also an increase in casual activity during the weekends.  They also take longer rides, almost double the time of those of members.   These are all indicative of a more fun, leisurely use of the services, but not a concrete explanation.</a:t>
            </a:r>
            <a:endParaRPr lang="en-US" sz="1100"/>
          </a:p>
          <a:p>
            <a:pPr algn="ctr">
              <a:lnSpc>
                <a:spcPct val="100000"/>
              </a:lnSpc>
            </a:pPr>
            <a:endParaRPr lang="en-US" sz="1100"/>
          </a:p>
          <a:p>
            <a:pPr algn="ctr">
              <a:lnSpc>
                <a:spcPct val="100000"/>
              </a:lnSpc>
            </a:pPr>
            <a:r>
              <a:rPr lang="en-US" sz="1100" dirty="0"/>
              <a:t>Members tend to be more consistent in using the bikes during the winter months, with an expected increase in activity as the weather becomes more tolerable.  They are more active during the work week and take consistently shorter rides.  This is indicative of using the bikes for more purpose-oriented rides such as work or errands, but again are not concrete explanations of their uses.  </a:t>
            </a:r>
            <a:endParaRPr lang="en-US" sz="1100"/>
          </a:p>
        </p:txBody>
      </p:sp>
      <p:sp>
        <p:nvSpPr>
          <p:cNvPr id="5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3845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A3A8DD-1900-CCEF-3472-F7E83CAFB2B6}"/>
              </a:ext>
            </a:extLst>
          </p:cNvPr>
          <p:cNvSpPr txBox="1"/>
          <p:nvPr/>
        </p:nvSpPr>
        <p:spPr>
          <a:xfrm>
            <a:off x="1935480" y="758952"/>
            <a:ext cx="8321040" cy="18554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Moving Forward</a:t>
            </a:r>
            <a:r>
              <a:rPr lang="en-US" sz="6000" b="1" i="1" kern="1200" spc="100" baseline="0">
                <a:solidFill>
                  <a:schemeClr val="tx1">
                    <a:lumMod val="85000"/>
                    <a:lumOff val="15000"/>
                  </a:schemeClr>
                </a:solidFill>
                <a:latin typeface="+mj-lt"/>
                <a:ea typeface="+mj-ea"/>
                <a:cs typeface="+mj-cs"/>
              </a:rPr>
              <a:t> </a:t>
            </a:r>
          </a:p>
        </p:txBody>
      </p:sp>
      <p:cxnSp>
        <p:nvCxnSpPr>
          <p:cNvPr id="62" name="Straight Connector 61">
            <a:extLst>
              <a:ext uri="{FF2B5EF4-FFF2-40B4-BE49-F238E27FC236}">
                <a16:creationId xmlns:a16="http://schemas.microsoft.com/office/drawing/2014/main" id="{8BD593FB-2EA4-4795-AC37-1F9E8954E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81200" y="2936160"/>
            <a:ext cx="8229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4BA1E9-B8AB-593C-3194-EAAC0A89B4B2}"/>
              </a:ext>
            </a:extLst>
          </p:cNvPr>
          <p:cNvSpPr>
            <a:spLocks noGrp="1"/>
          </p:cNvSpPr>
          <p:nvPr>
            <p:ph idx="1"/>
          </p:nvPr>
        </p:nvSpPr>
        <p:spPr>
          <a:xfrm>
            <a:off x="1935417" y="3257894"/>
            <a:ext cx="8321167" cy="2524195"/>
          </a:xfrm>
        </p:spPr>
        <p:txBody>
          <a:bodyPr vert="horz" lIns="91440" tIns="45720" rIns="91440" bIns="45720" rtlCol="0">
            <a:normAutofit/>
          </a:bodyPr>
          <a:lstStyle/>
          <a:p>
            <a:pPr algn="ctr">
              <a:lnSpc>
                <a:spcPct val="100000"/>
              </a:lnSpc>
            </a:pPr>
            <a:r>
              <a:rPr lang="en-US" sz="1400"/>
              <a:t>This case study was an excellent way to not only put my skills to use, but to uncover areas of improvement. In the future, I want to be more efficient with my processes. Throughout my analysis, I frequently found myself knowing what I </a:t>
            </a:r>
            <a:r>
              <a:rPr lang="en-US" sz="1400" i="1"/>
              <a:t>wanted </a:t>
            </a:r>
            <a:r>
              <a:rPr lang="en-US" sz="1400"/>
              <a:t>to do, but ran into roadblocks in the actual implementation of said actions. </a:t>
            </a:r>
          </a:p>
          <a:p>
            <a:pPr algn="ctr">
              <a:lnSpc>
                <a:spcPct val="100000"/>
              </a:lnSpc>
            </a:pPr>
            <a:endParaRPr lang="en-US" sz="1400"/>
          </a:p>
          <a:p>
            <a:pPr algn="ctr">
              <a:lnSpc>
                <a:spcPct val="100000"/>
              </a:lnSpc>
            </a:pPr>
            <a:r>
              <a:rPr lang="en-US" sz="1400"/>
              <a:t>This was typically overcome through (google) research or trial and error. Additionally, I would like to make use of other platforms than just RStudio such as SQL and Tableau. Overall, I feel that this was a great learning experience and look forward to growing as an analyst.</a:t>
            </a:r>
          </a:p>
          <a:p>
            <a:pPr algn="ctr">
              <a:lnSpc>
                <a:spcPct val="100000"/>
              </a:lnSpc>
            </a:pPr>
            <a:endParaRPr lang="en-US" sz="1400"/>
          </a:p>
          <a:p>
            <a:pPr algn="ctr">
              <a:lnSpc>
                <a:spcPct val="100000"/>
              </a:lnSpc>
            </a:pPr>
            <a:endParaRPr lang="en-US" sz="1400"/>
          </a:p>
        </p:txBody>
      </p:sp>
      <p:sp>
        <p:nvSpPr>
          <p:cNvPr id="6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246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3"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4"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1078992" y="2840853"/>
            <a:ext cx="9390888" cy="2640466"/>
          </a:xfrm>
        </p:spPr>
        <p:txBody>
          <a:bodyPr vert="horz" lIns="91440" tIns="45720" rIns="91440" bIns="45720" rtlCol="0" anchor="t">
            <a:normAutofit/>
          </a:bodyPr>
          <a:lstStyle/>
          <a:p>
            <a:pPr marL="285750" indent="-285750">
              <a:spcAft>
                <a:spcPts val="400"/>
              </a:spcAft>
            </a:pPr>
            <a:r>
              <a:rPr lang="en-US" sz="1800"/>
              <a:t>Cyclistic is a Chicago bike-share company that launched in 2016.  They offer 5,824 bicycles that can be picked up and dropped off at any of their 692 stations across Chicago.  Their large offering of bikes also offers some variety: standard two-wheeled bikes, reclining bikes, hand tricycles, and cargo bikes.  </a:t>
            </a:r>
          </a:p>
          <a:p>
            <a:pPr marL="285750" indent="-285750">
              <a:spcAft>
                <a:spcPts val="400"/>
              </a:spcAft>
            </a:pPr>
            <a:r>
              <a:rPr lang="en-US" sz="1800"/>
              <a:t>In order to appeal to a large customer base, Cyclistic offers multiple pricing plans: single-ride passes, full-day passes, and annual memberships.  Customers who purchase annual memberships are considered ‘Cyclistic Members’, while those purchasing single and day passes are considered ‘Casual’.  </a:t>
            </a:r>
          </a:p>
          <a:p>
            <a:endParaRPr lang="en-US" sz="1800"/>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1078992" y="1142999"/>
            <a:ext cx="9390888" cy="1054383"/>
          </a:xfrm>
        </p:spPr>
        <p:txBody>
          <a:bodyPr vert="horz" lIns="91440" tIns="45720" rIns="91440" bIns="45720" rtlCol="0" anchor="b">
            <a:normAutofit/>
          </a:bodyPr>
          <a:lstStyle/>
          <a:p>
            <a:pPr>
              <a:lnSpc>
                <a:spcPct val="100000"/>
              </a:lnSpc>
            </a:pPr>
            <a:r>
              <a:rPr lang="en-US" sz="2200" b="1" i="0"/>
              <a:t>Introduction</a:t>
            </a:r>
            <a:endParaRPr lang="en-US" sz="2200" i="0"/>
          </a:p>
          <a:p>
            <a:pPr>
              <a:lnSpc>
                <a:spcPct val="100000"/>
              </a:lnSpc>
            </a:pPr>
            <a:endParaRPr lang="en-US" sz="2200"/>
          </a:p>
        </p:txBody>
      </p:sp>
      <p:cxnSp>
        <p:nvCxnSpPr>
          <p:cNvPr id="45" name="Straight Connector 13">
            <a:extLst>
              <a:ext uri="{FF2B5EF4-FFF2-40B4-BE49-F238E27FC236}">
                <a16:creationId xmlns:a16="http://schemas.microsoft.com/office/drawing/2014/main" id="{63B10E47-AF6B-4C8A-B458-3C6CAF2EBA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8560" y="2519118"/>
            <a:ext cx="11013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2548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66" name="Straight Connector 6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1078992" y="2840853"/>
            <a:ext cx="9390888" cy="2640466"/>
          </a:xfrm>
        </p:spPr>
        <p:txBody>
          <a:bodyPr vert="horz" lIns="91440" tIns="45720" rIns="91440" bIns="45720" rtlCol="0" anchor="t">
            <a:normAutofit/>
          </a:bodyPr>
          <a:lstStyle/>
          <a:p>
            <a:r>
              <a:rPr lang="en-US" sz="1800" dirty="0"/>
              <a:t>I am a junior data analyst working in the marketing analyst team at </a:t>
            </a:r>
            <a:r>
              <a:rPr lang="en-US" sz="1800" dirty="0" err="1"/>
              <a:t>Cyclistic</a:t>
            </a:r>
            <a:r>
              <a:rPr lang="en-US" sz="1800" dirty="0"/>
              <a:t>.  Lily Moreno, the director of marketing believes the company’s success depends on maximizing the number of annual memberships, and has tasked us with discovering insights into how to convert casual riders into </a:t>
            </a:r>
            <a:r>
              <a:rPr lang="en-US" sz="1800" dirty="0" err="1"/>
              <a:t>Cyclistic</a:t>
            </a:r>
            <a:r>
              <a:rPr lang="en-US" sz="1800" dirty="0"/>
              <a:t> Members. </a:t>
            </a:r>
            <a:endParaRPr lang="en-US" sz="1800"/>
          </a:p>
          <a:p>
            <a:r>
              <a:rPr lang="en-US" sz="1800" dirty="0"/>
              <a:t>Analyze historical data to determine how casual riders and </a:t>
            </a:r>
            <a:r>
              <a:rPr lang="en-US" sz="1800" dirty="0" err="1"/>
              <a:t>Cyclistic</a:t>
            </a:r>
            <a:r>
              <a:rPr lang="en-US" sz="1800" dirty="0"/>
              <a:t> Members use the service differently, and offer recommendations on how to convert casual riders into </a:t>
            </a:r>
            <a:r>
              <a:rPr lang="en-US" sz="1800" dirty="0" err="1"/>
              <a:t>Cyclistic</a:t>
            </a:r>
            <a:r>
              <a:rPr lang="en-US" sz="1800" dirty="0"/>
              <a:t> Members. </a:t>
            </a: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1078992" y="1142999"/>
            <a:ext cx="9390888" cy="1054383"/>
          </a:xfrm>
        </p:spPr>
        <p:txBody>
          <a:bodyPr vert="horz" lIns="91440" tIns="45720" rIns="91440" bIns="45720" rtlCol="0" anchor="b">
            <a:normAutofit/>
          </a:bodyPr>
          <a:lstStyle/>
          <a:p>
            <a:pPr>
              <a:lnSpc>
                <a:spcPct val="100000"/>
              </a:lnSpc>
            </a:pPr>
            <a:r>
              <a:rPr lang="en-US" sz="2200" b="1" dirty="0"/>
              <a:t>The Scenario</a:t>
            </a:r>
            <a:endParaRPr lang="en-US" sz="2200" b="1" i="0"/>
          </a:p>
          <a:p>
            <a:pPr>
              <a:lnSpc>
                <a:spcPct val="100000"/>
              </a:lnSpc>
            </a:pPr>
            <a:endParaRPr lang="en-US" sz="2200"/>
          </a:p>
        </p:txBody>
      </p:sp>
      <p:cxnSp>
        <p:nvCxnSpPr>
          <p:cNvPr id="70" name="Straight Connector 69">
            <a:extLst>
              <a:ext uri="{FF2B5EF4-FFF2-40B4-BE49-F238E27FC236}">
                <a16:creationId xmlns:a16="http://schemas.microsoft.com/office/drawing/2014/main" id="{63B10E47-AF6B-4C8A-B458-3C6CAF2EBA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8560" y="2519118"/>
            <a:ext cx="11013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3906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9" name="Straight Connector 7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6657983" y="1899695"/>
            <a:ext cx="4700057" cy="3624243"/>
          </a:xfrm>
        </p:spPr>
        <p:txBody>
          <a:bodyPr vert="horz" lIns="91440" tIns="45720" rIns="91440" bIns="45720" rtlCol="0" anchor="ctr">
            <a:normAutofit/>
          </a:bodyPr>
          <a:lstStyle/>
          <a:p>
            <a:pPr>
              <a:spcAft>
                <a:spcPts val="400"/>
              </a:spcAft>
            </a:pPr>
            <a:r>
              <a:rPr lang="en-US" sz="1800" i="1" kern="1200" spc="100" baseline="0" dirty="0">
                <a:latin typeface="+mj-lt"/>
                <a:ea typeface="+mj-ea"/>
                <a:cs typeface="+mj-cs"/>
              </a:rPr>
              <a:t>To begin our analysis, we will begin with a simple comparison of casual rides vs. member rides. </a:t>
            </a:r>
            <a:endParaRPr lang="en-US" sz="1800" i="1" kern="1200" spc="100" baseline="0" dirty="0">
              <a:latin typeface="+mj-lt"/>
            </a:endParaRPr>
          </a:p>
          <a:p>
            <a:pPr>
              <a:spcAft>
                <a:spcPts val="400"/>
              </a:spcAft>
            </a:pPr>
            <a:r>
              <a:rPr lang="en-US" sz="1800" i="1" kern="1200" spc="100" baseline="0" dirty="0">
                <a:latin typeface="+mj-lt"/>
                <a:ea typeface="+mj-ea"/>
                <a:cs typeface="+mj-cs"/>
              </a:rPr>
              <a:t>A simple comparison of total rides between the two rider groups shows a significant portion (~57%) of the rides taken in 2021 were by riders with Annual Memberships. </a:t>
            </a:r>
            <a:endParaRPr lang="en-US" sz="1800" i="1" kern="1200" spc="100" baseline="0" dirty="0">
              <a:latin typeface="+mj-lt"/>
            </a:endParaRPr>
          </a:p>
          <a:p>
            <a:pPr>
              <a:spcAft>
                <a:spcPts val="400"/>
              </a:spcAft>
            </a:pPr>
            <a:br>
              <a:rPr lang="en-US" sz="2000" i="1" kern="1200" spc="100" baseline="0" dirty="0"/>
            </a:br>
            <a:endParaRPr lang="en-US" sz="2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6729871" y="528308"/>
            <a:ext cx="4700056" cy="656506"/>
          </a:xfrm>
        </p:spPr>
        <p:txBody>
          <a:bodyPr vert="horz" lIns="91440" tIns="45720" rIns="91440" bIns="45720" rtlCol="0" anchor="t">
            <a:normAutofit/>
          </a:bodyPr>
          <a:lstStyle/>
          <a:p>
            <a:pPr>
              <a:lnSpc>
                <a:spcPct val="100000"/>
              </a:lnSpc>
            </a:pPr>
            <a:r>
              <a:rPr lang="en-US" sz="2200" b="1" i="0"/>
              <a:t>Analysis and Visualization </a:t>
            </a:r>
            <a:endParaRPr lang="en-US" sz="2200"/>
          </a:p>
          <a:p>
            <a:pPr>
              <a:lnSpc>
                <a:spcPct val="100000"/>
              </a:lnSpc>
            </a:pPr>
            <a:endParaRPr lang="en-US" sz="2200"/>
          </a:p>
        </p:txBody>
      </p:sp>
      <p:pic>
        <p:nvPicPr>
          <p:cNvPr id="4" name="Picture 4" descr="Chart, pie chart&#10;&#10;Description automatically generated">
            <a:extLst>
              <a:ext uri="{FF2B5EF4-FFF2-40B4-BE49-F238E27FC236}">
                <a16:creationId xmlns:a16="http://schemas.microsoft.com/office/drawing/2014/main" id="{BEB822E8-8D8A-B714-7999-8931BCECF209}"/>
              </a:ext>
            </a:extLst>
          </p:cNvPr>
          <p:cNvPicPr>
            <a:picLocks noChangeAspect="1"/>
          </p:cNvPicPr>
          <p:nvPr/>
        </p:nvPicPr>
        <p:blipFill>
          <a:blip r:embed="rId2"/>
          <a:stretch>
            <a:fillRect/>
          </a:stretch>
        </p:blipFill>
        <p:spPr>
          <a:xfrm>
            <a:off x="58199" y="1082052"/>
            <a:ext cx="6665343" cy="4167679"/>
          </a:xfrm>
          <a:prstGeom prst="rect">
            <a:avLst/>
          </a:prstGeom>
        </p:spPr>
      </p:pic>
      <p:cxnSp>
        <p:nvCxnSpPr>
          <p:cNvPr id="83" name="Straight Connector 82">
            <a:extLst>
              <a:ext uri="{FF2B5EF4-FFF2-40B4-BE49-F238E27FC236}">
                <a16:creationId xmlns:a16="http://schemas.microsoft.com/office/drawing/2014/main" id="{0F8880ED-0876-497E-B242-5ED96DC1D3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23253" y="4933769"/>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719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2" name="Straight Connector 9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462800" y="2354896"/>
            <a:ext cx="3952939" cy="3146318"/>
          </a:xfrm>
        </p:spPr>
        <p:txBody>
          <a:bodyPr vert="horz" lIns="91440" tIns="45720" rIns="91440" bIns="45720" rtlCol="0" anchor="t">
            <a:normAutofit/>
          </a:bodyPr>
          <a:lstStyle/>
          <a:p>
            <a:pPr>
              <a:spcAft>
                <a:spcPts val="400"/>
              </a:spcAft>
            </a:pPr>
            <a:r>
              <a:rPr lang="en-US" sz="1800" kern="1200" spc="100" baseline="0" dirty="0">
                <a:latin typeface="+mj-lt"/>
                <a:ea typeface="+mj-ea"/>
                <a:cs typeface="+mj-cs"/>
              </a:rPr>
              <a:t>A simple comparison of total rides between the two rider groups </a:t>
            </a:r>
            <a:r>
              <a:rPr lang="en-US" sz="1800" dirty="0"/>
              <a:t>is shown</a:t>
            </a:r>
            <a:r>
              <a:rPr lang="en-US" sz="1800" kern="1200" spc="100" baseline="0" dirty="0">
                <a:latin typeface="+mj-lt"/>
                <a:ea typeface="+mj-ea"/>
                <a:cs typeface="+mj-cs"/>
              </a:rPr>
              <a:t> in 2021.</a:t>
            </a:r>
            <a:r>
              <a:rPr lang="en-US" sz="1800" dirty="0"/>
              <a:t> The Total Number of Riders with Annual memberships were 30% more than Casual Riders.</a:t>
            </a:r>
            <a:br>
              <a:rPr lang="en-US" sz="1800" dirty="0"/>
            </a:br>
            <a:endParaRPr lang="en-US" dirty="0"/>
          </a:p>
          <a:p>
            <a:pPr>
              <a:spcAft>
                <a:spcPts val="400"/>
              </a:spcAft>
            </a:pPr>
            <a:br>
              <a:rPr lang="en-US" sz="1400" i="1" kern="1200" spc="100" baseline="0" dirty="0"/>
            </a:br>
            <a:endParaRPr lang="en-US" sz="14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354711" y="659079"/>
            <a:ext cx="4075403" cy="627460"/>
          </a:xfrm>
        </p:spPr>
        <p:txBody>
          <a:bodyPr vert="horz" lIns="91440" tIns="45720" rIns="91440" bIns="45720" rtlCol="0" anchor="t">
            <a:normAutofit/>
          </a:bodyPr>
          <a:lstStyle/>
          <a:p>
            <a:pPr>
              <a:lnSpc>
                <a:spcPct val="100000"/>
              </a:lnSpc>
            </a:pPr>
            <a:r>
              <a:rPr lang="en-US" sz="2200" b="1" i="0"/>
              <a:t>Analysis and Visualization </a:t>
            </a:r>
            <a:endParaRPr lang="en-US" sz="2200"/>
          </a:p>
          <a:p>
            <a:pPr>
              <a:lnSpc>
                <a:spcPct val="100000"/>
              </a:lnSpc>
            </a:pPr>
            <a:endParaRPr lang="en-US" sz="2200"/>
          </a:p>
        </p:txBody>
      </p:sp>
      <p:pic>
        <p:nvPicPr>
          <p:cNvPr id="5" name="Picture 5" descr="Chart, bar chart&#10;&#10;Description automatically generated">
            <a:extLst>
              <a:ext uri="{FF2B5EF4-FFF2-40B4-BE49-F238E27FC236}">
                <a16:creationId xmlns:a16="http://schemas.microsoft.com/office/drawing/2014/main" id="{651EA44E-6BA2-A44D-F055-EF4B16E1A55B}"/>
              </a:ext>
            </a:extLst>
          </p:cNvPr>
          <p:cNvPicPr>
            <a:picLocks noChangeAspect="1"/>
          </p:cNvPicPr>
          <p:nvPr/>
        </p:nvPicPr>
        <p:blipFill>
          <a:blip r:embed="rId2"/>
          <a:stretch>
            <a:fillRect/>
          </a:stretch>
        </p:blipFill>
        <p:spPr>
          <a:xfrm>
            <a:off x="620203" y="1451649"/>
            <a:ext cx="6329236" cy="3987418"/>
          </a:xfrm>
          <a:prstGeom prst="rect">
            <a:avLst/>
          </a:prstGeom>
        </p:spPr>
      </p:pic>
      <p:cxnSp>
        <p:nvCxnSpPr>
          <p:cNvPr id="96" name="Straight Connector 95">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9619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1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8" name="Straight Connector 11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0" name="Rectangle 1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22234"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rides at the monthly level. </a:t>
            </a: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311579" y="400286"/>
            <a:ext cx="4132912" cy="1403837"/>
          </a:xfrm>
        </p:spPr>
        <p:txBody>
          <a:bodyPr vert="horz" lIns="91440" tIns="45720" rIns="91440" bIns="45720" rtlCol="0" anchor="t">
            <a:normAutofit/>
          </a:bodyPr>
          <a:lstStyle/>
          <a:p>
            <a:pPr>
              <a:lnSpc>
                <a:spcPct val="100000"/>
              </a:lnSpc>
            </a:pPr>
            <a:r>
              <a:rPr lang="en-US" sz="2200" b="1" i="0"/>
              <a:t>Analysis and Visualization </a:t>
            </a:r>
            <a:endParaRPr lang="en-US" sz="2200"/>
          </a:p>
          <a:p>
            <a:pPr>
              <a:lnSpc>
                <a:spcPct val="100000"/>
              </a:lnSpc>
            </a:pPr>
            <a:endParaRPr lang="en-US" sz="2200"/>
          </a:p>
        </p:txBody>
      </p:sp>
      <p:pic>
        <p:nvPicPr>
          <p:cNvPr id="6" name="Picture 6" descr="Chart, bar chart&#10;&#10;Description automatically generated">
            <a:extLst>
              <a:ext uri="{FF2B5EF4-FFF2-40B4-BE49-F238E27FC236}">
                <a16:creationId xmlns:a16="http://schemas.microsoft.com/office/drawing/2014/main" id="{A7B47B04-BA62-83B0-F41B-025819CD2729}"/>
              </a:ext>
            </a:extLst>
          </p:cNvPr>
          <p:cNvPicPr>
            <a:picLocks noChangeAspect="1"/>
          </p:cNvPicPr>
          <p:nvPr/>
        </p:nvPicPr>
        <p:blipFill>
          <a:blip r:embed="rId2"/>
          <a:stretch>
            <a:fillRect/>
          </a:stretch>
        </p:blipFill>
        <p:spPr>
          <a:xfrm>
            <a:off x="260770" y="1221612"/>
            <a:ext cx="7278140" cy="4576888"/>
          </a:xfrm>
          <a:prstGeom prst="rect">
            <a:avLst/>
          </a:prstGeom>
        </p:spPr>
      </p:pic>
      <p:cxnSp>
        <p:nvCxnSpPr>
          <p:cNvPr id="122" name="Straight Connector 121">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0081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607882" cy="3146318"/>
          </a:xfrm>
        </p:spPr>
        <p:txBody>
          <a:bodyPr vert="horz" lIns="91440" tIns="45720" rIns="91440" bIns="45720" rtlCol="0" anchor="t">
            <a:normAutofit/>
          </a:bodyPr>
          <a:lstStyle/>
          <a:p>
            <a:r>
              <a:rPr lang="en-US" sz="1800" dirty="0">
                <a:ea typeface="+mj-lt"/>
                <a:cs typeface="+mj-lt"/>
              </a:rPr>
              <a:t>To take this analysis a </a:t>
            </a:r>
            <a:r>
              <a:rPr lang="en-US" sz="1800" kern="1200" spc="100" baseline="0" dirty="0">
                <a:ea typeface="+mj-lt"/>
                <a:cs typeface="+mj-lt"/>
              </a:rPr>
              <a:t>step </a:t>
            </a:r>
            <a:r>
              <a:rPr lang="en-US" sz="1800" dirty="0">
                <a:ea typeface="+mj-lt"/>
                <a:cs typeface="+mj-lt"/>
              </a:rPr>
              <a:t>further, we will compare ride patterns on a daily </a:t>
            </a:r>
            <a:r>
              <a:rPr lang="en-US" sz="1800" kern="1200" spc="100" baseline="0" dirty="0">
                <a:ea typeface="+mj-lt"/>
                <a:cs typeface="+mj-lt"/>
              </a:rPr>
              <a:t>level. </a:t>
            </a:r>
            <a:endParaRPr lang="en-US" sz="1800">
              <a:ea typeface="+mj-lt"/>
              <a:cs typeface="+mj-lt"/>
            </a:endParaRPr>
          </a:p>
          <a:p>
            <a:pPr>
              <a:spcAft>
                <a:spcPts val="400"/>
              </a:spcAft>
            </a:pPr>
            <a:br>
              <a:rPr lang="en-US" sz="300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pic>
        <p:nvPicPr>
          <p:cNvPr id="4" name="Picture 4" descr="Chart, bar chart&#10;&#10;Description automatically generated">
            <a:extLst>
              <a:ext uri="{FF2B5EF4-FFF2-40B4-BE49-F238E27FC236}">
                <a16:creationId xmlns:a16="http://schemas.microsoft.com/office/drawing/2014/main" id="{380447C0-64A3-DB88-9165-CD35E52DD169}"/>
              </a:ext>
            </a:extLst>
          </p:cNvPr>
          <p:cNvPicPr>
            <a:picLocks noChangeAspect="1"/>
          </p:cNvPicPr>
          <p:nvPr/>
        </p:nvPicPr>
        <p:blipFill>
          <a:blip r:embed="rId2"/>
          <a:stretch>
            <a:fillRect/>
          </a:stretch>
        </p:blipFill>
        <p:spPr>
          <a:xfrm>
            <a:off x="260770" y="1221612"/>
            <a:ext cx="7278140" cy="4576888"/>
          </a:xfrm>
          <a:prstGeom prst="rect">
            <a:avLst/>
          </a:prstGeom>
        </p:spPr>
      </p:pic>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858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fontScale="90000"/>
          </a:bodyPr>
          <a:lstStyle/>
          <a:p>
            <a:r>
              <a:rPr lang="en-US" sz="1800" i="0" dirty="0">
                <a:ea typeface="+mj-lt"/>
                <a:cs typeface="+mj-lt"/>
              </a:rPr>
              <a:t>Ride duration is the </a:t>
            </a:r>
            <a:r>
              <a:rPr lang="en-US" sz="1800" i="0" kern="1200" spc="100" baseline="0" dirty="0">
                <a:ea typeface="+mj-lt"/>
                <a:cs typeface="+mj-lt"/>
              </a:rPr>
              <a:t>next </a:t>
            </a:r>
            <a:r>
              <a:rPr lang="en-US" sz="1800" i="0" dirty="0">
                <a:ea typeface="+mj-lt"/>
                <a:cs typeface="+mj-lt"/>
              </a:rPr>
              <a:t>metric </a:t>
            </a:r>
            <a:r>
              <a:rPr lang="en-US" sz="1800" i="0" kern="1200" spc="100" baseline="0" dirty="0">
                <a:ea typeface="+mj-lt"/>
                <a:cs typeface="+mj-lt"/>
              </a:rPr>
              <a:t>to </a:t>
            </a:r>
            <a:r>
              <a:rPr lang="en-US" sz="1800" i="0" dirty="0">
                <a:ea typeface="+mj-lt"/>
                <a:cs typeface="+mj-lt"/>
              </a:rPr>
              <a:t>compare.  The plots below show that, on average, casual riders take </a:t>
            </a:r>
            <a:r>
              <a:rPr lang="en-US" sz="1800" i="0" kern="1200" spc="100" baseline="0" dirty="0">
                <a:ea typeface="+mj-lt"/>
                <a:cs typeface="+mj-lt"/>
              </a:rPr>
              <a:t>rides </a:t>
            </a:r>
            <a:r>
              <a:rPr lang="en-US" sz="1800" i="0" dirty="0">
                <a:ea typeface="+mj-lt"/>
                <a:cs typeface="+mj-lt"/>
              </a:rPr>
              <a:t>over twice the duration of those that members do. This trend can be seen </a:t>
            </a:r>
            <a:r>
              <a:rPr lang="en-US" sz="1800" i="0" kern="1200" spc="100" baseline="0" dirty="0">
                <a:ea typeface="+mj-lt"/>
                <a:cs typeface="+mj-lt"/>
              </a:rPr>
              <a:t>at </a:t>
            </a:r>
            <a:r>
              <a:rPr lang="en-US" sz="1800" i="0" dirty="0">
                <a:ea typeface="+mj-lt"/>
                <a:cs typeface="+mj-lt"/>
              </a:rPr>
              <a:t>a </a:t>
            </a:r>
            <a:r>
              <a:rPr lang="en-US" sz="1800" i="0" kern="1200" spc="100" baseline="0" dirty="0">
                <a:ea typeface="+mj-lt"/>
                <a:cs typeface="+mj-lt"/>
              </a:rPr>
              <a:t>monthly </a:t>
            </a:r>
            <a:r>
              <a:rPr lang="en-US" sz="1800" i="0" dirty="0">
                <a:ea typeface="+mj-lt"/>
                <a:cs typeface="+mj-lt"/>
              </a:rPr>
              <a:t>and daily </a:t>
            </a:r>
            <a:r>
              <a:rPr lang="en-US" sz="1800" i="0" kern="1200" spc="100" baseline="0" dirty="0">
                <a:ea typeface="+mj-lt"/>
                <a:cs typeface="+mj-lt"/>
              </a:rPr>
              <a:t>level</a:t>
            </a:r>
            <a:r>
              <a:rPr lang="en-US" sz="1800" i="0" dirty="0">
                <a:ea typeface="+mj-lt"/>
                <a:cs typeface="+mj-lt"/>
              </a:rPr>
              <a:t>, further indicating that members are taking more consistent, direct rides to and from work compared to those of casual riders</a:t>
            </a:r>
            <a:r>
              <a:rPr lang="en-US" sz="1800" i="0" kern="1200" spc="100" baseline="0" dirty="0">
                <a:ea typeface="+mj-lt"/>
                <a:cs typeface="+mj-lt"/>
              </a:rPr>
              <a:t>.</a:t>
            </a:r>
            <a:endParaRPr lang="en-US" i="0" dirty="0">
              <a:ea typeface="+mj-lt"/>
              <a:cs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5" descr="Chart, bar chart&#10;&#10;Description automatically generated">
            <a:extLst>
              <a:ext uri="{FF2B5EF4-FFF2-40B4-BE49-F238E27FC236}">
                <a16:creationId xmlns:a16="http://schemas.microsoft.com/office/drawing/2014/main" id="{BB03FA7A-903F-66EC-87E6-771A4AAC56C9}"/>
              </a:ext>
            </a:extLst>
          </p:cNvPr>
          <p:cNvPicPr>
            <a:picLocks noChangeAspect="1"/>
          </p:cNvPicPr>
          <p:nvPr/>
        </p:nvPicPr>
        <p:blipFill>
          <a:blip r:embed="rId2"/>
          <a:stretch>
            <a:fillRect/>
          </a:stretch>
        </p:blipFill>
        <p:spPr>
          <a:xfrm>
            <a:off x="540590" y="1286862"/>
            <a:ext cx="7013273" cy="4428047"/>
          </a:xfrm>
          <a:prstGeom prst="rect">
            <a:avLst/>
          </a:prstGeom>
        </p:spPr>
      </p:pic>
    </p:spTree>
    <p:extLst>
      <p:ext uri="{BB962C8B-B14F-4D97-AF65-F5344CB8AC3E}">
        <p14:creationId xmlns:p14="http://schemas.microsoft.com/office/powerpoint/2010/main" val="288245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1" name="Straight Connector 1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3" name="Rectangle 1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E125-9176-6F10-EFDE-ADB31E939316}"/>
              </a:ext>
            </a:extLst>
          </p:cNvPr>
          <p:cNvSpPr>
            <a:spLocks noGrp="1"/>
          </p:cNvSpPr>
          <p:nvPr>
            <p:ph type="title"/>
          </p:nvPr>
        </p:nvSpPr>
        <p:spPr>
          <a:xfrm>
            <a:off x="7894120" y="2283009"/>
            <a:ext cx="3464109" cy="3146318"/>
          </a:xfrm>
        </p:spPr>
        <p:txBody>
          <a:bodyPr vert="horz" lIns="91440" tIns="45720" rIns="91440" bIns="45720" rtlCol="0" anchor="t">
            <a:normAutofit/>
          </a:bodyPr>
          <a:lstStyle/>
          <a:p>
            <a:pPr>
              <a:spcAft>
                <a:spcPts val="400"/>
              </a:spcAft>
            </a:pPr>
            <a:r>
              <a:rPr lang="en-US" sz="1800" i="1" kern="1200" spc="100" baseline="0" dirty="0">
                <a:latin typeface="+mj-lt"/>
                <a:ea typeface="+mj-ea"/>
                <a:cs typeface="+mj-cs"/>
              </a:rPr>
              <a:t>The next step in our analysis is to look at these rides at the monthly level. </a:t>
            </a:r>
            <a:endParaRPr lang="en-US" sz="1800" i="1" kern="1200" spc="100" baseline="0" dirty="0">
              <a:latin typeface="+mj-lt"/>
            </a:endParaRPr>
          </a:p>
          <a:p>
            <a:pPr>
              <a:spcAft>
                <a:spcPts val="400"/>
              </a:spcAft>
            </a:pPr>
            <a:br>
              <a:rPr lang="en-US" sz="3000" i="1" kern="1200" spc="100" baseline="0" dirty="0"/>
            </a:br>
            <a:endParaRPr lang="en-US" sz="3000"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DB173E00-FFAE-3FF3-4D58-5FEB1EE28471}"/>
              </a:ext>
            </a:extLst>
          </p:cNvPr>
          <p:cNvSpPr>
            <a:spLocks noGrp="1"/>
          </p:cNvSpPr>
          <p:nvPr>
            <p:ph type="body" idx="1"/>
          </p:nvPr>
        </p:nvSpPr>
        <p:spPr>
          <a:xfrm>
            <a:off x="7599126" y="170248"/>
            <a:ext cx="3989139" cy="1403837"/>
          </a:xfrm>
        </p:spPr>
        <p:txBody>
          <a:bodyPr vert="horz" lIns="91440" tIns="45720" rIns="91440" bIns="45720" rtlCol="0" anchor="t">
            <a:normAutofit/>
          </a:bodyPr>
          <a:lstStyle/>
          <a:p>
            <a:pPr>
              <a:lnSpc>
                <a:spcPct val="100000"/>
              </a:lnSpc>
            </a:pPr>
            <a:endParaRPr lang="en-US" sz="2200" b="1" i="0" dirty="0"/>
          </a:p>
          <a:p>
            <a:pPr>
              <a:lnSpc>
                <a:spcPct val="100000"/>
              </a:lnSpc>
            </a:pPr>
            <a:r>
              <a:rPr lang="en-US" sz="2200" b="1" i="0" dirty="0"/>
              <a:t>Analysis and Visualization </a:t>
            </a:r>
            <a:endParaRPr lang="en-US" sz="2200" dirty="0"/>
          </a:p>
        </p:txBody>
      </p:sp>
      <p:cxnSp>
        <p:nvCxnSpPr>
          <p:cNvPr id="135" name="Straight Connector 13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5" descr="Chart, bar chart&#10;&#10;Description automatically generated">
            <a:extLst>
              <a:ext uri="{FF2B5EF4-FFF2-40B4-BE49-F238E27FC236}">
                <a16:creationId xmlns:a16="http://schemas.microsoft.com/office/drawing/2014/main" id="{56DA7D1B-23B7-6F15-5EAB-DA6ED987CFBE}"/>
              </a:ext>
            </a:extLst>
          </p:cNvPr>
          <p:cNvPicPr>
            <a:picLocks noChangeAspect="1"/>
          </p:cNvPicPr>
          <p:nvPr/>
        </p:nvPicPr>
        <p:blipFill>
          <a:blip r:embed="rId2"/>
          <a:stretch>
            <a:fillRect/>
          </a:stretch>
        </p:blipFill>
        <p:spPr>
          <a:xfrm>
            <a:off x="353684" y="869919"/>
            <a:ext cx="6998897" cy="4384915"/>
          </a:xfrm>
          <a:prstGeom prst="rect">
            <a:avLst/>
          </a:prstGeom>
        </p:spPr>
      </p:pic>
    </p:spTree>
    <p:extLst>
      <p:ext uri="{BB962C8B-B14F-4D97-AF65-F5344CB8AC3E}">
        <p14:creationId xmlns:p14="http://schemas.microsoft.com/office/powerpoint/2010/main" val="323238270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HeadlinesVTI</vt:lpstr>
      <vt:lpstr>TornVTI</vt:lpstr>
      <vt:lpstr>Google Data Analytics Capstone Project </vt:lpstr>
      <vt:lpstr>Cyclistic is a Chicago bike-share company that launched in 2016.  They offer 5,824 bicycles that can be picked up and dropped off at any of their 692 stations across Chicago.  Their large offering of bikes also offers some variety: standard two-wheeled bikes, reclining bikes, hand tricycles, and cargo bikes.   In order to appeal to a large customer base, Cyclistic offers multiple pricing plans: single-ride passes, full-day passes, and annual memberships.  Customers who purchase annual memberships are considered ‘Cyclistic Members’, while those purchasing single and day passes are considered ‘Casual’.   </vt:lpstr>
      <vt:lpstr>I am a junior data analyst working in the marketing analyst team at Cyclistic.  Lily Moreno, the director of marketing believes the company’s success depends on maximizing the number of annual memberships, and has tasked us with discovering insights into how to convert casual riders into Cyclistic Members.  Analyze historical data to determine how casual riders and Cyclistic Members use the service differently, and offer recommendations on how to convert casual riders into Cyclistic Members. </vt:lpstr>
      <vt:lpstr>To begin our analysis, we will begin with a simple comparison of casual rides vs. member rides.  A simple comparison of total rides between the two rider groups shows a significant portion (~57%) of the rides taken in 2021 were by riders with Annual Memberships.   </vt:lpstr>
      <vt:lpstr>A simple comparison of total rides between the two rider groups is shown in 2021. The Total Number of Riders with Annual memberships were 30% more than Casual Riders.   </vt:lpstr>
      <vt:lpstr>The next step in our analysis is to look at these rides at the monthly level.   </vt:lpstr>
      <vt:lpstr>To take this analysis a step further, we will compare ride patterns on a daily level.   </vt:lpstr>
      <vt:lpstr>Ride duration is the next metric to compare.  The plots below show that, on average, casual riders take rides over twice the duration of those that members do. This trend can be seen at a monthly and daily level, further indicating that members are taking more consistent, direct rides to and from work compared to those of casual riders.  </vt:lpstr>
      <vt:lpstr>The next step in our analysis is to look at these rides at the monthly level.   </vt:lpstr>
      <vt:lpstr>The next step in our analysis is to look at these rides at Everyday level.   </vt:lpstr>
      <vt:lpstr>The next step in our analysis is to look at these rides on Type of Bike.   </vt:lpstr>
      <vt:lpstr>The next step in our analysis is to look at these rides on Type of Bike.   </vt:lpstr>
      <vt:lpstr>The next step in our analysis is to look at these rides on Weekdays(Mon-Fri).   </vt:lpstr>
      <vt:lpstr>The next step in our analysis is to look at these rides on Weekends(Sat-Sun).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240</cp:revision>
  <dcterms:created xsi:type="dcterms:W3CDTF">2021-03-08T19:44:30Z</dcterms:created>
  <dcterms:modified xsi:type="dcterms:W3CDTF">2022-10-02T15:24:04Z</dcterms:modified>
</cp:coreProperties>
</file>