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 id="2147483909" r:id="rId2"/>
    <p:sldMasterId id="2147483926" r:id="rId3"/>
  </p:sldMasterIdLst>
  <p:sldIdLst>
    <p:sldId id="256" r:id="rId4"/>
    <p:sldId id="267" r:id="rId5"/>
    <p:sldId id="258" r:id="rId6"/>
    <p:sldId id="261" r:id="rId7"/>
    <p:sldId id="263" r:id="rId8"/>
    <p:sldId id="264" r:id="rId9"/>
    <p:sldId id="281" r:id="rId10"/>
    <p:sldId id="278" r:id="rId11"/>
    <p:sldId id="28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DAE08F-C6C8-466D-8A3E-7A9F8264D553}" v="7" dt="2022-07-17T04:10:31.5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21"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3EA0700-36E6-4E71-AF4B-CAD66525639A}" type="datetimeFigureOut">
              <a:rPr lang="en-IN" smtClean="0"/>
              <a:t>17-07-2023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251443664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EA0700-36E6-4E71-AF4B-CAD66525639A}"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497725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A0700-36E6-4E71-AF4B-CAD66525639A}"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1468079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A0700-36E6-4E71-AF4B-CAD66525639A}"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1317186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A0700-36E6-4E71-AF4B-CAD66525639A}"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2727089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A0700-36E6-4E71-AF4B-CAD66525639A}"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602029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A0700-36E6-4E71-AF4B-CAD66525639A}"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2911275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A0700-36E6-4E71-AF4B-CAD66525639A}"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4203744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A0700-36E6-4E71-AF4B-CAD66525639A}"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1596975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EA0700-36E6-4E71-AF4B-CAD66525639A}"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24001925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A0700-36E6-4E71-AF4B-CAD66525639A}"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2468840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A0700-36E6-4E71-AF4B-CAD66525639A}"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15094082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A0700-36E6-4E71-AF4B-CAD66525639A}"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1070873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EA0700-36E6-4E71-AF4B-CAD66525639A}"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592114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EA0700-36E6-4E71-AF4B-CAD66525639A}" type="datetimeFigureOut">
              <a:rPr lang="en-IN" smtClean="0"/>
              <a:t>17-07-2023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3945999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EA0700-36E6-4E71-AF4B-CAD66525639A}" type="datetimeFigureOut">
              <a:rPr lang="en-IN" smtClean="0"/>
              <a:t>17-07-2023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33557505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A0700-36E6-4E71-AF4B-CAD66525639A}" type="datetimeFigureOut">
              <a:rPr lang="en-IN" smtClean="0"/>
              <a:t>17-07-2023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31758615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EA0700-36E6-4E71-AF4B-CAD66525639A}"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5161082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EA0700-36E6-4E71-AF4B-CAD66525639A}"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14379121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A0700-36E6-4E71-AF4B-CAD66525639A}"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22204158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A0700-36E6-4E71-AF4B-CAD66525639A}"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0B9737-5AED-4390-8C92-FB8F5BDA21F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409438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EA0700-36E6-4E71-AF4B-CAD66525639A}"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3762258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A0700-36E6-4E71-AF4B-CAD66525639A}"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30415939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EA0700-36E6-4E71-AF4B-CAD66525639A}"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0B9737-5AED-4390-8C92-FB8F5BDA21F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52640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EA0700-36E6-4E71-AF4B-CAD66525639A}"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24172673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A0700-36E6-4E71-AF4B-CAD66525639A}"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36262919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A0700-36E6-4E71-AF4B-CAD66525639A}"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18096037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EA0700-36E6-4E71-AF4B-CAD66525639A}"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15701891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3EA0700-36E6-4E71-AF4B-CAD66525639A}"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627656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A0700-36E6-4E71-AF4B-CAD66525639A}"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11244202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EA0700-36E6-4E71-AF4B-CAD66525639A}"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3783514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EA0700-36E6-4E71-AF4B-CAD66525639A}" type="datetimeFigureOut">
              <a:rPr lang="en-IN" smtClean="0"/>
              <a:t>17-07-2023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29495316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3EA0700-36E6-4E71-AF4B-CAD66525639A}" type="datetimeFigureOut">
              <a:rPr lang="en-IN" smtClean="0"/>
              <a:t>17-07-2023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4022285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EA0700-36E6-4E71-AF4B-CAD66525639A}"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42859359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3EA0700-36E6-4E71-AF4B-CAD66525639A}" type="datetimeFigureOut">
              <a:rPr lang="en-IN" smtClean="0"/>
              <a:t>17-07-2023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16864975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3EA0700-36E6-4E71-AF4B-CAD66525639A}" type="datetimeFigureOut">
              <a:rPr lang="en-IN" smtClean="0"/>
              <a:t>17-07-2023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37297409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EA0700-36E6-4E71-AF4B-CAD66525639A}"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13674337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EA0700-36E6-4E71-AF4B-CAD66525639A}"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319380438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EA0700-36E6-4E71-AF4B-CAD66525639A}"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23436562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EA0700-36E6-4E71-AF4B-CAD66525639A}"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9737-5AED-4390-8C92-FB8F5BDA21F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301781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A0700-36E6-4E71-AF4B-CAD66525639A}"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4002726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EA0700-36E6-4E71-AF4B-CAD66525639A}" type="datetimeFigureOut">
              <a:rPr lang="en-IN" smtClean="0"/>
              <a:t>17-07-2023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24121173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EA0700-36E6-4E71-AF4B-CAD66525639A}" type="datetimeFigureOut">
              <a:rPr lang="en-IN" smtClean="0"/>
              <a:t>17-07-2023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19923742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A0700-36E6-4E71-AF4B-CAD66525639A}"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113508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EA0700-36E6-4E71-AF4B-CAD66525639A}" type="datetimeFigureOut">
              <a:rPr lang="en-IN" smtClean="0"/>
              <a:t>17-07-2023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399024165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A0700-36E6-4E71-AF4B-CAD66525639A}"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1999611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EA0700-36E6-4E71-AF4B-CAD66525639A}" type="datetimeFigureOut">
              <a:rPr lang="en-IN" smtClean="0"/>
              <a:t>17-07-2023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2018429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3EA0700-36E6-4E71-AF4B-CAD66525639A}" type="datetimeFigureOut">
              <a:rPr lang="en-IN" smtClean="0"/>
              <a:t>17-07-2023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2968364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EA0700-36E6-4E71-AF4B-CAD66525639A}"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1341458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EA0700-36E6-4E71-AF4B-CAD66525639A}"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0B9737-5AED-4390-8C92-FB8F5BDA21FC}" type="slidenum">
              <a:rPr lang="en-IN" smtClean="0"/>
              <a:t>‹#›</a:t>
            </a:fld>
            <a:endParaRPr lang="en-IN"/>
          </a:p>
        </p:txBody>
      </p:sp>
    </p:spTree>
    <p:extLst>
      <p:ext uri="{BB962C8B-B14F-4D97-AF65-F5344CB8AC3E}">
        <p14:creationId xmlns:p14="http://schemas.microsoft.com/office/powerpoint/2010/main" val="395862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3.xml"/><Relationship Id="rId3" Type="http://schemas.openxmlformats.org/officeDocument/2006/relationships/slideLayout" Target="../slideLayouts/slideLayout36.xml"/><Relationship Id="rId21" Type="http://schemas.openxmlformats.org/officeDocument/2006/relationships/image" Target="../media/image7.png"/><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image" Target="../media/image6.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image" Target="../media/image5.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EA0700-36E6-4E71-AF4B-CAD66525639A}" type="datetimeFigureOut">
              <a:rPr lang="en-IN" smtClean="0"/>
              <a:t>17-07-2023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0B9737-5AED-4390-8C92-FB8F5BDA21FC}" type="slidenum">
              <a:rPr lang="en-IN" smtClean="0"/>
              <a:t>‹#›</a:t>
            </a:fld>
            <a:endParaRPr lang="en-IN"/>
          </a:p>
        </p:txBody>
      </p:sp>
    </p:spTree>
    <p:extLst>
      <p:ext uri="{BB962C8B-B14F-4D97-AF65-F5344CB8AC3E}">
        <p14:creationId xmlns:p14="http://schemas.microsoft.com/office/powerpoint/2010/main" val="2667376555"/>
      </p:ext>
    </p:extLst>
  </p:cSld>
  <p:clrMap bg1="dk1" tx1="lt1" bg2="dk2"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3EA0700-36E6-4E71-AF4B-CAD66525639A}" type="datetimeFigureOut">
              <a:rPr lang="en-IN" smtClean="0"/>
              <a:t>17-07-2023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20B9737-5AED-4390-8C92-FB8F5BDA21FC}" type="slidenum">
              <a:rPr lang="en-IN" smtClean="0"/>
              <a:t>‹#›</a:t>
            </a:fld>
            <a:endParaRPr lang="en-IN"/>
          </a:p>
        </p:txBody>
      </p:sp>
    </p:spTree>
    <p:extLst>
      <p:ext uri="{BB962C8B-B14F-4D97-AF65-F5344CB8AC3E}">
        <p14:creationId xmlns:p14="http://schemas.microsoft.com/office/powerpoint/2010/main" val="3156324695"/>
      </p:ext>
    </p:extLst>
  </p:cSld>
  <p:clrMap bg1="dk1" tx1="lt1" bg2="dk2" tx2="lt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3EA0700-36E6-4E71-AF4B-CAD66525639A}" type="datetimeFigureOut">
              <a:rPr lang="en-IN" smtClean="0"/>
              <a:t>17-07-2023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20B9737-5AED-4390-8C92-FB8F5BDA21FC}" type="slidenum">
              <a:rPr lang="en-IN" smtClean="0"/>
              <a:t>‹#›</a:t>
            </a:fld>
            <a:endParaRPr lang="en-IN"/>
          </a:p>
        </p:txBody>
      </p:sp>
    </p:spTree>
    <p:extLst>
      <p:ext uri="{BB962C8B-B14F-4D97-AF65-F5344CB8AC3E}">
        <p14:creationId xmlns:p14="http://schemas.microsoft.com/office/powerpoint/2010/main" val="2052007639"/>
      </p:ext>
    </p:extLst>
  </p:cSld>
  <p:clrMap bg1="dk1" tx1="lt1" bg2="dk2" tx2="lt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49280-AF88-486C-9233-D29DCACD6B9E}"/>
              </a:ext>
            </a:extLst>
          </p:cNvPr>
          <p:cNvSpPr>
            <a:spLocks noGrp="1"/>
          </p:cNvSpPr>
          <p:nvPr>
            <p:ph type="ctrTitle"/>
          </p:nvPr>
        </p:nvSpPr>
        <p:spPr>
          <a:xfrm>
            <a:off x="1186960" y="637507"/>
            <a:ext cx="5988617" cy="2614144"/>
          </a:xfrm>
        </p:spPr>
        <p:txBody>
          <a:bodyPr>
            <a:normAutofit/>
          </a:bodyPr>
          <a:lstStyle/>
          <a:p>
            <a:pPr algn="ctr"/>
            <a:r>
              <a:rPr lang="en-US" sz="4800" dirty="0" smtClean="0">
                <a:solidFill>
                  <a:srgbClr val="FF0000"/>
                </a:solidFill>
                <a:latin typeface="Aharoni" panose="02010803020104030203" pitchFamily="2" charset="-79"/>
                <a:cs typeface="Aharoni" panose="02010803020104030203" pitchFamily="2" charset="-79"/>
              </a:rPr>
              <a:t>Disease </a:t>
            </a:r>
            <a:r>
              <a:rPr lang="en-US" sz="4800" dirty="0">
                <a:solidFill>
                  <a:srgbClr val="FF0000"/>
                </a:solidFill>
                <a:latin typeface="Aharoni" panose="02010803020104030203" pitchFamily="2" charset="-79"/>
                <a:cs typeface="Aharoni" panose="02010803020104030203" pitchFamily="2" charset="-79"/>
              </a:rPr>
              <a:t>prediction          </a:t>
            </a:r>
            <a:r>
              <a:rPr lang="en-US" sz="4800" dirty="0" smtClean="0">
                <a:solidFill>
                  <a:srgbClr val="FF0000"/>
                </a:solidFill>
                <a:latin typeface="Aharoni" panose="02010803020104030203" pitchFamily="2" charset="-79"/>
                <a:cs typeface="Aharoni" panose="02010803020104030203" pitchFamily="2" charset="-79"/>
              </a:rPr>
              <a:t/>
            </a:r>
            <a:br>
              <a:rPr lang="en-US" sz="4800" dirty="0" smtClean="0">
                <a:solidFill>
                  <a:srgbClr val="FF0000"/>
                </a:solidFill>
                <a:latin typeface="Aharoni" panose="02010803020104030203" pitchFamily="2" charset="-79"/>
                <a:cs typeface="Aharoni" panose="02010803020104030203" pitchFamily="2" charset="-79"/>
              </a:rPr>
            </a:br>
            <a:r>
              <a:rPr lang="en-US" sz="4800" dirty="0" smtClean="0">
                <a:solidFill>
                  <a:srgbClr val="FF0000"/>
                </a:solidFill>
                <a:latin typeface="Aharoni" panose="02010803020104030203" pitchFamily="2" charset="-79"/>
                <a:cs typeface="Aharoni" panose="02010803020104030203" pitchFamily="2" charset="-79"/>
              </a:rPr>
              <a:t> system </a:t>
            </a:r>
            <a:r>
              <a:rPr lang="en-US" sz="4800" dirty="0">
                <a:solidFill>
                  <a:srgbClr val="FF0000"/>
                </a:solidFill>
                <a:latin typeface="Aharoni" panose="02010803020104030203" pitchFamily="2" charset="-79"/>
                <a:cs typeface="Aharoni" panose="02010803020104030203" pitchFamily="2" charset="-79"/>
              </a:rPr>
              <a:t>based on                 </a:t>
            </a:r>
            <a:r>
              <a:rPr lang="en-US" sz="4800" dirty="0" smtClean="0">
                <a:solidFill>
                  <a:srgbClr val="FF0000"/>
                </a:solidFill>
                <a:latin typeface="Aharoni" panose="02010803020104030203" pitchFamily="2" charset="-79"/>
                <a:cs typeface="Aharoni" panose="02010803020104030203" pitchFamily="2" charset="-79"/>
              </a:rPr>
              <a:t>  symptoms </a:t>
            </a:r>
            <a:endParaRPr lang="en-IN" sz="4800" b="1" i="1" u="sng" dirty="0">
              <a:solidFill>
                <a:srgbClr val="FF0000"/>
              </a:solidFill>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F074E10B-65B6-4B87-B35A-8ED2EFC938FE}"/>
              </a:ext>
            </a:extLst>
          </p:cNvPr>
          <p:cNvSpPr>
            <a:spLocks noGrp="1"/>
          </p:cNvSpPr>
          <p:nvPr>
            <p:ph type="subTitle" idx="1"/>
          </p:nvPr>
        </p:nvSpPr>
        <p:spPr>
          <a:xfrm>
            <a:off x="329185" y="3531203"/>
            <a:ext cx="8933688" cy="2614141"/>
          </a:xfrm>
        </p:spPr>
        <p:txBody>
          <a:bodyPr>
            <a:normAutofit fontScale="62500" lnSpcReduction="20000"/>
          </a:bodyPr>
          <a:lstStyle/>
          <a:p>
            <a:pPr>
              <a:lnSpc>
                <a:spcPct val="110000"/>
              </a:lnSpc>
            </a:pPr>
            <a:r>
              <a:rPr lang="en-US" sz="5800" i="1" u="sng" dirty="0">
                <a:solidFill>
                  <a:schemeClr val="accent3">
                    <a:lumMod val="75000"/>
                  </a:schemeClr>
                </a:solidFill>
              </a:rPr>
              <a:t>PRESENTED </a:t>
            </a:r>
            <a:r>
              <a:rPr lang="en-US" sz="5800" i="1" u="sng" dirty="0" smtClean="0">
                <a:solidFill>
                  <a:schemeClr val="accent3">
                    <a:lumMod val="75000"/>
                  </a:schemeClr>
                </a:solidFill>
              </a:rPr>
              <a:t>BY</a:t>
            </a:r>
            <a:r>
              <a:rPr lang="en-US" sz="5800" i="1" u="sng" dirty="0" smtClean="0"/>
              <a:t>- </a:t>
            </a:r>
            <a:r>
              <a:rPr lang="en-US" sz="5800" i="1" u="sng" dirty="0" err="1" smtClean="0">
                <a:cs typeface="Aharoni" panose="02010803020104030203" pitchFamily="2" charset="-79"/>
              </a:rPr>
              <a:t>maninder</a:t>
            </a:r>
            <a:r>
              <a:rPr lang="en-US" sz="5800" i="1" u="sng" dirty="0" smtClean="0">
                <a:cs typeface="Aharoni" panose="02010803020104030203" pitchFamily="2" charset="-79"/>
              </a:rPr>
              <a:t> singh</a:t>
            </a:r>
            <a:endParaRPr lang="en-US" sz="5800" i="1" u="sng" dirty="0">
              <a:latin typeface="Aharoni" panose="02010803020104030203" pitchFamily="2" charset="-79"/>
              <a:cs typeface="Aharoni" panose="02010803020104030203" pitchFamily="2" charset="-79"/>
            </a:endParaRPr>
          </a:p>
          <a:p>
            <a:pPr>
              <a:lnSpc>
                <a:spcPct val="110000"/>
              </a:lnSpc>
            </a:pPr>
            <a:r>
              <a:rPr lang="en-IN" sz="5800" i="1" u="sng" dirty="0">
                <a:solidFill>
                  <a:schemeClr val="accent3">
                    <a:lumMod val="75000"/>
                  </a:schemeClr>
                </a:solidFill>
              </a:rPr>
              <a:t>SECTION</a:t>
            </a:r>
            <a:r>
              <a:rPr lang="en-IN" sz="5800" i="1" u="sng" dirty="0"/>
              <a:t> -</a:t>
            </a:r>
            <a:r>
              <a:rPr lang="en-IN" sz="5800" i="1" u="sng" dirty="0">
                <a:latin typeface="Aharoni" panose="02010803020104030203" pitchFamily="2" charset="-79"/>
                <a:cs typeface="Aharoni" panose="02010803020104030203" pitchFamily="2" charset="-79"/>
              </a:rPr>
              <a:t> </a:t>
            </a:r>
            <a:r>
              <a:rPr lang="en-IN" sz="5800" i="1" u="sng" dirty="0" smtClean="0">
                <a:latin typeface="Aharoni" panose="02010803020104030203" pitchFamily="2" charset="-79"/>
                <a:cs typeface="Aharoni" panose="02010803020104030203" pitchFamily="2" charset="-79"/>
              </a:rPr>
              <a:t>a</a:t>
            </a:r>
            <a:endParaRPr lang="en-IN" sz="5800" i="1" u="sng" dirty="0">
              <a:latin typeface="Aharoni" panose="02010803020104030203" pitchFamily="2" charset="-79"/>
              <a:cs typeface="Aharoni" panose="02010803020104030203" pitchFamily="2" charset="-79"/>
            </a:endParaRPr>
          </a:p>
          <a:p>
            <a:pPr>
              <a:lnSpc>
                <a:spcPct val="110000"/>
              </a:lnSpc>
            </a:pPr>
            <a:r>
              <a:rPr lang="en-IN" sz="5800" dirty="0" err="1">
                <a:solidFill>
                  <a:schemeClr val="accent3">
                    <a:lumMod val="75000"/>
                  </a:schemeClr>
                </a:solidFill>
              </a:rPr>
              <a:t>Roll_no</a:t>
            </a:r>
            <a:r>
              <a:rPr lang="en-IN" sz="5800" dirty="0">
                <a:solidFill>
                  <a:schemeClr val="accent3">
                    <a:lumMod val="75000"/>
                  </a:schemeClr>
                </a:solidFill>
              </a:rPr>
              <a:t>- </a:t>
            </a:r>
            <a:r>
              <a:rPr lang="en-IN" sz="5800" dirty="0" smtClean="0">
                <a:latin typeface="Aharoni" panose="02010803020104030203" pitchFamily="2" charset="-79"/>
                <a:cs typeface="Aharoni" panose="02010803020104030203" pitchFamily="2" charset="-79"/>
              </a:rPr>
              <a:t>2018464</a:t>
            </a:r>
            <a:endParaRPr lang="en-IN" sz="5800" dirty="0">
              <a:latin typeface="Aharoni" panose="02010803020104030203" pitchFamily="2" charset="-79"/>
              <a:cs typeface="Aharoni" panose="02010803020104030203" pitchFamily="2" charset="-79"/>
            </a:endParaRPr>
          </a:p>
          <a:p>
            <a:pPr>
              <a:lnSpc>
                <a:spcPct val="110000"/>
              </a:lnSpc>
            </a:pPr>
            <a:r>
              <a:rPr lang="en-IN" sz="5800" i="1" u="sng" dirty="0">
                <a:solidFill>
                  <a:schemeClr val="accent3">
                    <a:lumMod val="75000"/>
                  </a:schemeClr>
                </a:solidFill>
              </a:rPr>
              <a:t>B.TECH CSE </a:t>
            </a:r>
            <a:r>
              <a:rPr lang="en-IN" sz="5800" i="1" u="sng" dirty="0" smtClean="0">
                <a:solidFill>
                  <a:schemeClr val="accent3">
                    <a:lumMod val="75000"/>
                  </a:schemeClr>
                </a:solidFill>
              </a:rPr>
              <a:t>Vi </a:t>
            </a:r>
            <a:r>
              <a:rPr lang="en-IN" sz="5800" i="1" u="sng" dirty="0">
                <a:solidFill>
                  <a:schemeClr val="accent3">
                    <a:lumMod val="75000"/>
                  </a:schemeClr>
                </a:solidFill>
              </a:rPr>
              <a:t>SEM</a:t>
            </a:r>
          </a:p>
          <a:p>
            <a:pPr>
              <a:lnSpc>
                <a:spcPct val="110000"/>
              </a:lnSpc>
            </a:pPr>
            <a:endParaRPr lang="en-IN" sz="1500" dirty="0"/>
          </a:p>
        </p:txBody>
      </p:sp>
      <p:pic>
        <p:nvPicPr>
          <p:cNvPr id="7" name="Graphic 6" descr="Stethoscope">
            <a:extLst>
              <a:ext uri="{FF2B5EF4-FFF2-40B4-BE49-F238E27FC236}">
                <a16:creationId xmlns:a16="http://schemas.microsoft.com/office/drawing/2014/main" id="{E0E60304-1B57-FD88-C77B-DF1F4ED70A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31238" y="991450"/>
            <a:ext cx="4660762" cy="4660762"/>
          </a:xfrm>
          <a:prstGeom prst="rect">
            <a:avLst/>
          </a:prstGeom>
        </p:spPr>
      </p:pic>
      <p:sp>
        <p:nvSpPr>
          <p:cNvPr id="4" name="TextBox 3">
            <a:extLst>
              <a:ext uri="{FF2B5EF4-FFF2-40B4-BE49-F238E27FC236}">
                <a16:creationId xmlns:a16="http://schemas.microsoft.com/office/drawing/2014/main" id="{E1134078-93C0-378F-7D5E-3846D38E1650}"/>
              </a:ext>
            </a:extLst>
          </p:cNvPr>
          <p:cNvSpPr txBox="1"/>
          <p:nvPr/>
        </p:nvSpPr>
        <p:spPr>
          <a:xfrm>
            <a:off x="-116304" y="283564"/>
            <a:ext cx="11480800" cy="707886"/>
          </a:xfrm>
          <a:prstGeom prst="rect">
            <a:avLst/>
          </a:prstGeom>
          <a:noFill/>
        </p:spPr>
        <p:txBody>
          <a:bodyPr wrap="square" rtlCol="0">
            <a:spAutoFit/>
          </a:bodyPr>
          <a:lstStyle/>
          <a:p>
            <a:r>
              <a:rPr lang="en-IN" sz="4000" dirty="0"/>
              <a:t>------------------</a:t>
            </a:r>
            <a:r>
              <a:rPr lang="en-IN" sz="4000" b="1" u="sng" dirty="0"/>
              <a:t>-</a:t>
            </a:r>
            <a:r>
              <a:rPr lang="en-IN" sz="4000" b="1" u="sng" dirty="0">
                <a:highlight>
                  <a:srgbClr val="FFFF00"/>
                </a:highlight>
              </a:rPr>
              <a:t>TOPIC</a:t>
            </a:r>
            <a:r>
              <a:rPr lang="en-IN" sz="4000" b="1" u="sng" dirty="0"/>
              <a:t>-</a:t>
            </a:r>
            <a:r>
              <a:rPr lang="en-IN" sz="4000" dirty="0"/>
              <a:t>---------------------</a:t>
            </a:r>
          </a:p>
        </p:txBody>
      </p:sp>
    </p:spTree>
    <p:extLst>
      <p:ext uri="{BB962C8B-B14F-4D97-AF65-F5344CB8AC3E}">
        <p14:creationId xmlns:p14="http://schemas.microsoft.com/office/powerpoint/2010/main" val="212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C8451F-B809-40D8-99D5-0B41425A65FB}"/>
              </a:ext>
            </a:extLst>
          </p:cNvPr>
          <p:cNvSpPr>
            <a:spLocks noGrp="1"/>
          </p:cNvSpPr>
          <p:nvPr>
            <p:ph type="title"/>
          </p:nvPr>
        </p:nvSpPr>
        <p:spPr>
          <a:xfrm>
            <a:off x="2231136" y="0"/>
            <a:ext cx="9960864" cy="6966408"/>
          </a:xfrm>
        </p:spPr>
        <p:txBody>
          <a:bodyPr>
            <a:normAutofit fontScale="90000"/>
          </a:bodyPr>
          <a:lstStyle/>
          <a:p>
            <a:pPr marL="6350" marR="1682115" indent="-6350" algn="l">
              <a:lnSpc>
                <a:spcPct val="107000"/>
              </a:lnSpc>
              <a:spcAft>
                <a:spcPts val="130"/>
              </a:spcAft>
            </a:pPr>
            <a:r>
              <a:rPr lang="en-IN" sz="1800" b="1" i="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r>
            <a:br>
              <a:rPr lang="en-IN" sz="1800" b="1" i="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br>
            <a:r>
              <a:rPr lang="en-IN" sz="1800" b="1" i="1" u="sng"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
            </a:r>
            <a:br>
              <a:rPr lang="en-IN" sz="1800" b="1" i="1" u="sng" dirty="0">
                <a:solidFill>
                  <a:schemeClr val="tx1"/>
                </a:solidFill>
                <a:effectLst/>
                <a:uFill>
                  <a:solidFill>
                    <a:srgbClr val="000000"/>
                  </a:solidFill>
                </a:uFill>
                <a:latin typeface="Times New Roman" panose="02020603050405020304" pitchFamily="18" charset="0"/>
                <a:ea typeface="Times New Roman" panose="02020603050405020304" pitchFamily="18" charset="0"/>
              </a:rPr>
            </a:br>
            <a:r>
              <a:rPr lang="en-IN" sz="2700" b="1" i="1" u="sng"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          TABLE OF CONTENTS</a:t>
            </a:r>
            <a:r>
              <a:rPr lang="en-IN" sz="2700" b="1" i="1"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
            </a:r>
            <a:br>
              <a:rPr lang="en-IN" sz="1800" dirty="0">
                <a:solidFill>
                  <a:schemeClr val="tx1"/>
                </a:solidFill>
                <a:effectLst/>
                <a:latin typeface="Times New Roman" panose="02020603050405020304" pitchFamily="18" charset="0"/>
                <a:ea typeface="Times New Roman" panose="02020603050405020304" pitchFamily="18" charset="0"/>
              </a:rPr>
            </a:br>
            <a:r>
              <a:rPr lang="en-IN" sz="1800" b="1" i="1"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
            </a:r>
            <a:br>
              <a:rPr lang="en-IN" sz="1800" dirty="0">
                <a:solidFill>
                  <a:schemeClr val="tx1"/>
                </a:solidFill>
                <a:effectLst/>
                <a:latin typeface="Times New Roman" panose="02020603050405020304" pitchFamily="18" charset="0"/>
                <a:ea typeface="Times New Roman" panose="02020603050405020304" pitchFamily="18" charset="0"/>
              </a:rPr>
            </a:br>
            <a:r>
              <a:rPr lang="en-IN" sz="1800" dirty="0">
                <a:solidFill>
                  <a:schemeClr val="tx1"/>
                </a:solidFill>
                <a:effectLst/>
                <a:latin typeface="Times New Roman" panose="02020603050405020304" pitchFamily="18" charset="0"/>
                <a:ea typeface="Times New Roman" panose="02020603050405020304" pitchFamily="18" charset="0"/>
              </a:rPr>
              <a:t>          </a:t>
            </a:r>
            <a:r>
              <a:rPr lang="en-IN" sz="1800" b="1"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1. INTRODUCTION </a:t>
            </a:r>
            <a:r>
              <a:rPr lang="en-IN" sz="1800" b="1" u="sng"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
            </a:r>
            <a:br>
              <a:rPr lang="en-IN" sz="1800" b="1" u="sng" dirty="0">
                <a:solidFill>
                  <a:schemeClr val="tx1"/>
                </a:solidFill>
                <a:effectLst/>
                <a:uFill>
                  <a:solidFill>
                    <a:srgbClr val="000000"/>
                  </a:solidFill>
                </a:uFill>
                <a:latin typeface="Times New Roman" panose="02020603050405020304" pitchFamily="18" charset="0"/>
                <a:ea typeface="Times New Roman" panose="02020603050405020304" pitchFamily="18" charset="0"/>
              </a:rPr>
            </a:br>
            <a:r>
              <a:rPr lang="en-IN" sz="1800" b="1" u="sng" dirty="0">
                <a:solidFill>
                  <a:schemeClr val="tx1"/>
                </a:solidFill>
                <a:effectLst/>
                <a:uFill>
                  <a:solidFill>
                    <a:srgbClr val="000000"/>
                  </a:solidFill>
                </a:uFill>
                <a:latin typeface="Aharoni" panose="02010803020104030203" pitchFamily="2" charset="-79"/>
                <a:ea typeface="Times New Roman" panose="02020603050405020304" pitchFamily="18" charset="0"/>
                <a:cs typeface="Aharoni" panose="02010803020104030203" pitchFamily="2" charset="-79"/>
              </a:rPr>
              <a:t>           </a:t>
            </a:r>
            <a:r>
              <a:rPr lang="en-IN"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1.1. </a:t>
            </a:r>
            <a:r>
              <a:rPr lang="en-US" sz="2000" dirty="0">
                <a:solidFill>
                  <a:schemeClr val="tx1"/>
                </a:solidFill>
                <a:latin typeface="Arial" panose="020B0604020202020204" pitchFamily="34" charset="0"/>
                <a:cs typeface="Arial" panose="020B0604020202020204" pitchFamily="34" charset="0"/>
              </a:rPr>
              <a:t>About Disease Prediction system </a:t>
            </a: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r>
            <a:b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b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1.2. About Project </a:t>
            </a:r>
            <a:r>
              <a:rPr lang="en-IN" sz="1800" dirty="0">
                <a:solidFill>
                  <a:schemeClr val="tx1"/>
                </a:solidFill>
                <a:effectLst/>
                <a:latin typeface="Times New Roman" panose="02020603050405020304" pitchFamily="18" charset="0"/>
                <a:ea typeface="Times New Roman" panose="02020603050405020304" pitchFamily="18" charset="0"/>
              </a:rPr>
              <a:t/>
            </a:r>
            <a:br>
              <a:rPr lang="en-IN" sz="1800" dirty="0">
                <a:solidFill>
                  <a:schemeClr val="tx1"/>
                </a:solidFill>
                <a:effectLst/>
                <a:latin typeface="Times New Roman" panose="02020603050405020304" pitchFamily="18" charset="0"/>
                <a:ea typeface="Times New Roman" panose="02020603050405020304" pitchFamily="18" charset="0"/>
              </a:rPr>
            </a:br>
            <a:r>
              <a:rPr lang="en-IN" sz="1800" b="1"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
            </a:r>
            <a:br>
              <a:rPr lang="en-IN" sz="1800" dirty="0">
                <a:solidFill>
                  <a:schemeClr val="tx1"/>
                </a:solidFill>
                <a:effectLst/>
                <a:latin typeface="Times New Roman" panose="02020603050405020304" pitchFamily="18" charset="0"/>
                <a:ea typeface="Times New Roman" panose="02020603050405020304" pitchFamily="18" charset="0"/>
              </a:rPr>
            </a:br>
            <a:r>
              <a:rPr lang="en-IN" sz="1800" dirty="0">
                <a:solidFill>
                  <a:schemeClr val="tx1"/>
                </a:solidFill>
                <a:effectLst/>
                <a:latin typeface="Times New Roman" panose="02020603050405020304" pitchFamily="18" charset="0"/>
                <a:ea typeface="Times New Roman" panose="02020603050405020304" pitchFamily="18" charset="0"/>
              </a:rPr>
              <a:t>          </a:t>
            </a:r>
            <a:r>
              <a:rPr lang="en-IN" sz="1800" b="1" i="0" u="none" strike="noStrike" kern="0"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2. REQURIMETS OF PROJECT </a:t>
            </a:r>
            <a:r>
              <a:rPr lang="en-IN" sz="1800" b="1" i="1" u="sng" kern="0"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
            </a:r>
            <a:br>
              <a:rPr lang="en-IN" sz="1800" b="1" i="1" u="sng" kern="0" dirty="0">
                <a:solidFill>
                  <a:schemeClr val="tx1"/>
                </a:solidFill>
                <a:effectLst/>
                <a:uFill>
                  <a:solidFill>
                    <a:srgbClr val="000000"/>
                  </a:solidFill>
                </a:uFill>
                <a:latin typeface="Times New Roman" panose="02020603050405020304" pitchFamily="18" charset="0"/>
                <a:ea typeface="Times New Roman" panose="02020603050405020304" pitchFamily="18" charset="0"/>
              </a:rPr>
            </a:br>
            <a:r>
              <a:rPr lang="en-IN" sz="1800" dirty="0">
                <a:solidFill>
                  <a:schemeClr val="tx1"/>
                </a:solidFill>
                <a:effectLst/>
                <a:latin typeface="Times New Roman" panose="02020603050405020304" pitchFamily="18" charset="0"/>
                <a:ea typeface="Times New Roman" panose="02020603050405020304" pitchFamily="18" charset="0"/>
              </a:rPr>
              <a:t>              2.1. Hardware Requirement </a:t>
            </a:r>
            <a:br>
              <a:rPr lang="en-IN" sz="1800" dirty="0">
                <a:solidFill>
                  <a:schemeClr val="tx1"/>
                </a:solidFill>
                <a:effectLst/>
                <a:latin typeface="Times New Roman" panose="02020603050405020304" pitchFamily="18" charset="0"/>
                <a:ea typeface="Times New Roman" panose="02020603050405020304" pitchFamily="18" charset="0"/>
              </a:rPr>
            </a:br>
            <a:r>
              <a:rPr lang="en-IN" sz="1800" dirty="0">
                <a:solidFill>
                  <a:schemeClr val="tx1"/>
                </a:solidFill>
                <a:effectLst/>
                <a:latin typeface="Times New Roman" panose="02020603050405020304" pitchFamily="18" charset="0"/>
                <a:ea typeface="Times New Roman" panose="02020603050405020304" pitchFamily="18" charset="0"/>
              </a:rPr>
              <a:t>              2.2. Software Requirement </a:t>
            </a:r>
            <a:br>
              <a:rPr lang="en-IN" sz="1800" dirty="0">
                <a:solidFill>
                  <a:schemeClr val="tx1"/>
                </a:solidFill>
                <a:effectLst/>
                <a:latin typeface="Times New Roman" panose="02020603050405020304" pitchFamily="18" charset="0"/>
                <a:ea typeface="Times New Roman" panose="02020603050405020304" pitchFamily="18" charset="0"/>
              </a:rPr>
            </a:br>
            <a:r>
              <a:rPr lang="en-IN" sz="1800" dirty="0">
                <a:solidFill>
                  <a:schemeClr val="tx1"/>
                </a:solidFill>
                <a:effectLst/>
                <a:latin typeface="Times New Roman" panose="02020603050405020304" pitchFamily="18" charset="0"/>
                <a:ea typeface="Times New Roman" panose="02020603050405020304" pitchFamily="18" charset="0"/>
              </a:rPr>
              <a:t>              2.3. Libraries </a:t>
            </a:r>
            <a:br>
              <a:rPr lang="en-IN" sz="1800" dirty="0">
                <a:solidFill>
                  <a:schemeClr val="tx1"/>
                </a:solidFill>
                <a:effectLst/>
                <a:latin typeface="Times New Roman" panose="02020603050405020304" pitchFamily="18" charset="0"/>
                <a:ea typeface="Times New Roman" panose="02020603050405020304" pitchFamily="18" charset="0"/>
              </a:rPr>
            </a:br>
            <a:r>
              <a:rPr lang="en-IN" sz="1800" dirty="0">
                <a:solidFill>
                  <a:schemeClr val="tx1"/>
                </a:solidFill>
                <a:effectLst/>
                <a:latin typeface="Times New Roman" panose="02020603050405020304" pitchFamily="18" charset="0"/>
                <a:ea typeface="Times New Roman" panose="02020603050405020304" pitchFamily="18" charset="0"/>
              </a:rPr>
              <a:t> </a:t>
            </a:r>
            <a:br>
              <a:rPr lang="en-IN" sz="1800" dirty="0">
                <a:solidFill>
                  <a:schemeClr val="tx1"/>
                </a:solidFill>
                <a:effectLst/>
                <a:latin typeface="Times New Roman" panose="02020603050405020304" pitchFamily="18" charset="0"/>
                <a:ea typeface="Times New Roman" panose="02020603050405020304" pitchFamily="18" charset="0"/>
              </a:rPr>
            </a:br>
            <a:r>
              <a:rPr lang="en-IN" sz="1800"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Aharoni" panose="02010803020104030203" pitchFamily="2" charset="-79"/>
                <a:ea typeface="Times New Roman" panose="02020603050405020304" pitchFamily="18" charset="0"/>
                <a:cs typeface="Aharoni" panose="02010803020104030203" pitchFamily="2" charset="-79"/>
              </a:rPr>
              <a:t>ALGORITHM/</a:t>
            </a:r>
            <a:r>
              <a:rPr lang="en-IN" sz="1800" b="1" u="none" strike="noStrike" dirty="0">
                <a:solidFill>
                  <a:schemeClr val="tx1"/>
                </a:solidFill>
                <a:effectLst/>
                <a:uFill>
                  <a:solidFill>
                    <a:srgbClr val="000000"/>
                  </a:solidFill>
                </a:uFill>
                <a:latin typeface="Aharoni" panose="02010803020104030203" pitchFamily="2" charset="-79"/>
                <a:ea typeface="Times New Roman" panose="02020603050405020304" pitchFamily="18" charset="0"/>
                <a:cs typeface="Aharoni" panose="02010803020104030203" pitchFamily="2" charset="-79"/>
              </a:rPr>
              <a:t>MODEL USED FOR DETECTION </a:t>
            </a:r>
            <a:r>
              <a:rPr lang="en-IN" sz="1800" u="none" strike="noStrike" dirty="0">
                <a:solidFill>
                  <a:schemeClr val="tx1"/>
                </a:solidFill>
                <a:effectLst/>
                <a:uFill>
                  <a:solidFill>
                    <a:srgbClr val="000000"/>
                  </a:solidFill>
                </a:uFill>
                <a:latin typeface="Aharoni" panose="02010803020104030203" pitchFamily="2" charset="-79"/>
                <a:ea typeface="Times New Roman" panose="02020603050405020304" pitchFamily="18" charset="0"/>
                <a:cs typeface="Aharoni" panose="02010803020104030203" pitchFamily="2" charset="-79"/>
              </a:rPr>
              <a:t> </a:t>
            </a:r>
            <a:r>
              <a:rPr lang="en-IN" sz="1800"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r>
            <a:br>
              <a:rPr lang="en-IN" sz="1800"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r>
              <a:rPr lang="en-IN" sz="1800" b="1"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
            </a:r>
            <a:br>
              <a:rPr lang="en-IN" sz="1800" dirty="0">
                <a:solidFill>
                  <a:schemeClr val="tx1"/>
                </a:solidFill>
                <a:effectLst/>
                <a:latin typeface="Times New Roman" panose="02020603050405020304" pitchFamily="18" charset="0"/>
                <a:ea typeface="Times New Roman" panose="02020603050405020304" pitchFamily="18" charset="0"/>
              </a:rPr>
            </a:br>
            <a:r>
              <a:rPr lang="en-IN" sz="1800" dirty="0">
                <a:solidFill>
                  <a:schemeClr val="tx1"/>
                </a:solidFill>
                <a:effectLst/>
                <a:latin typeface="Times New Roman" panose="02020603050405020304" pitchFamily="18" charset="0"/>
                <a:ea typeface="Times New Roman" panose="02020603050405020304" pitchFamily="18" charset="0"/>
              </a:rPr>
              <a:t>          </a:t>
            </a:r>
            <a:r>
              <a:rPr lang="en-IN" sz="1800" b="1"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OUTPUT </a:t>
            </a:r>
            <a:r>
              <a:rPr lang="en-IN" sz="1800"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r>
            <a:br>
              <a:rPr lang="en-IN" sz="1800"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r>
              <a:rPr lang="en-IN" sz="1800" b="1"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
            </a:r>
            <a:br>
              <a:rPr lang="en-IN" sz="1800" dirty="0">
                <a:solidFill>
                  <a:schemeClr val="tx1"/>
                </a:solidFill>
                <a:effectLst/>
                <a:latin typeface="Times New Roman" panose="02020603050405020304" pitchFamily="18" charset="0"/>
                <a:ea typeface="Times New Roman" panose="02020603050405020304" pitchFamily="18" charset="0"/>
              </a:rPr>
            </a:br>
            <a:r>
              <a:rPr lang="en-IN" sz="1800" dirty="0">
                <a:solidFill>
                  <a:schemeClr val="tx1"/>
                </a:solidFill>
                <a:effectLst/>
                <a:latin typeface="Times New Roman" panose="02020603050405020304" pitchFamily="18" charset="0"/>
                <a:ea typeface="Times New Roman" panose="02020603050405020304" pitchFamily="18" charset="0"/>
              </a:rPr>
              <a:t>          </a:t>
            </a:r>
            <a:r>
              <a:rPr lang="en-IN" sz="1800" b="1"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CONCLUSION </a:t>
            </a:r>
            <a:r>
              <a:rPr lang="en-IN" sz="1800"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r>
            <a:br>
              <a:rPr lang="en-IN" sz="1800"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
            </a:r>
            <a:br>
              <a:rPr lang="en-IN" sz="1800" dirty="0">
                <a:solidFill>
                  <a:srgbClr val="000000"/>
                </a:solidFill>
                <a:effectLst/>
                <a:latin typeface="Times New Roman" panose="02020603050405020304" pitchFamily="18" charset="0"/>
                <a:ea typeface="Times New Roman" panose="02020603050405020304" pitchFamily="18" charset="0"/>
              </a:rPr>
            </a:b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r>
            <a:b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
            </a:r>
            <a:br>
              <a:rPr lang="en-IN" sz="1800" dirty="0">
                <a:solidFill>
                  <a:srgbClr val="000000"/>
                </a:solidFill>
                <a:effectLst/>
                <a:latin typeface="Times New Roman" panose="02020603050405020304" pitchFamily="18" charset="0"/>
                <a:ea typeface="Times New Roman" panose="02020603050405020304" pitchFamily="18" charset="0"/>
              </a:rPr>
            </a:b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
            </a:r>
            <a:br>
              <a:rPr lang="en-IN" sz="1800" dirty="0">
                <a:solidFill>
                  <a:srgbClr val="000000"/>
                </a:solidFill>
                <a:effectLst/>
                <a:latin typeface="Times New Roman" panose="02020603050405020304" pitchFamily="18" charset="0"/>
                <a:ea typeface="Times New Roman" panose="02020603050405020304" pitchFamily="18" charset="0"/>
              </a:rPr>
            </a:b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
            </a:r>
            <a:br>
              <a:rPr lang="en-IN" sz="1800" dirty="0">
                <a:solidFill>
                  <a:srgbClr val="000000"/>
                </a:solidFill>
                <a:effectLst/>
                <a:latin typeface="Times New Roman" panose="02020603050405020304" pitchFamily="18" charset="0"/>
                <a:ea typeface="Times New Roman" panose="02020603050405020304" pitchFamily="18" charset="0"/>
              </a:rPr>
            </a:br>
            <a:endParaRPr lang="en-IN" sz="1800" dirty="0"/>
          </a:p>
        </p:txBody>
      </p:sp>
    </p:spTree>
    <p:extLst>
      <p:ext uri="{BB962C8B-B14F-4D97-AF65-F5344CB8AC3E}">
        <p14:creationId xmlns:p14="http://schemas.microsoft.com/office/powerpoint/2010/main" val="154196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B0192-F287-4108-A4B9-97D0F92A3F5D}"/>
              </a:ext>
            </a:extLst>
          </p:cNvPr>
          <p:cNvSpPr>
            <a:spLocks noGrp="1"/>
          </p:cNvSpPr>
          <p:nvPr>
            <p:ph type="title"/>
          </p:nvPr>
        </p:nvSpPr>
        <p:spPr/>
        <p:txBody>
          <a:bodyPr/>
          <a:lstStyle/>
          <a:p>
            <a:r>
              <a:rPr lang="en-IN" sz="2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1.1. </a:t>
            </a:r>
            <a:r>
              <a:rPr lang="en-IN" sz="2800" b="1" u="sng" dirty="0">
                <a:solidFill>
                  <a:srgbClr val="000000"/>
                </a:solidFill>
                <a:effectLst/>
                <a:uFill>
                  <a:solidFill>
                    <a:srgbClr val="000000"/>
                  </a:solidFill>
                </a:uFill>
                <a:latin typeface="Aharoni" panose="02010803020104030203" pitchFamily="2" charset="-79"/>
                <a:ea typeface="Times New Roman" panose="02020603050405020304" pitchFamily="18" charset="0"/>
                <a:cs typeface="Aharoni" panose="02010803020104030203" pitchFamily="2" charset="-79"/>
              </a:rPr>
              <a:t>Introduction to </a:t>
            </a:r>
            <a:r>
              <a:rPr lang="en-US" sz="2800" u="sng" dirty="0">
                <a:latin typeface="Aharoni" panose="02010803020104030203" pitchFamily="2" charset="-79"/>
                <a:cs typeface="Aharoni" panose="02010803020104030203" pitchFamily="2" charset="-79"/>
              </a:rPr>
              <a:t>Disease Prediction system </a:t>
            </a:r>
            <a:r>
              <a:rPr lang="en-IN" sz="1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r>
            <a:br>
              <a:rPr lang="en-IN" sz="1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br>
            <a:endParaRPr lang="en-IN" b="1" i="1" u="sng" dirty="0"/>
          </a:p>
        </p:txBody>
      </p:sp>
      <p:sp>
        <p:nvSpPr>
          <p:cNvPr id="3" name="Content Placeholder 2">
            <a:extLst>
              <a:ext uri="{FF2B5EF4-FFF2-40B4-BE49-F238E27FC236}">
                <a16:creationId xmlns:a16="http://schemas.microsoft.com/office/drawing/2014/main" id="{6F6D6B98-42F1-4B60-89DB-1996E363F923}"/>
              </a:ext>
            </a:extLst>
          </p:cNvPr>
          <p:cNvSpPr>
            <a:spLocks noGrp="1"/>
          </p:cNvSpPr>
          <p:nvPr>
            <p:ph idx="1"/>
          </p:nvPr>
        </p:nvSpPr>
        <p:spPr/>
        <p:txBody>
          <a:bodyPr>
            <a:normAutofit fontScale="70000" lnSpcReduction="20000"/>
          </a:bodyPr>
          <a:lstStyle/>
          <a:p>
            <a:pPr marL="0" marR="133985" indent="0">
              <a:lnSpc>
                <a:spcPct val="112000"/>
              </a:lnSpc>
              <a:spcAft>
                <a:spcPts val="25"/>
              </a:spcAft>
              <a:buNone/>
            </a:pPr>
            <a:r>
              <a:rPr lang="en-US" sz="2400" dirty="0"/>
              <a:t>Machine learning is computer programming to optimize performance using sample data or past data. Machine learning is the study of computer systems that learn from data and experience. Prediction system and recommendation system is used to give us the maximum possible accurate output based on computers data. We are using naïve bayes algorithm and theorem in this project. </a:t>
            </a:r>
          </a:p>
          <a:p>
            <a:pPr marL="0" marR="133985" indent="0">
              <a:lnSpc>
                <a:spcPct val="112000"/>
              </a:lnSpc>
              <a:spcAft>
                <a:spcPts val="25"/>
              </a:spcAft>
              <a:buNone/>
            </a:pPr>
            <a:r>
              <a:rPr lang="en-US" sz="2400" dirty="0"/>
              <a:t>                                                                              </a:t>
            </a:r>
            <a:endParaRPr lang="en-US" sz="2400" dirty="0" smtClean="0"/>
          </a:p>
          <a:p>
            <a:pPr marL="0" marR="133985" indent="0">
              <a:lnSpc>
                <a:spcPct val="112000"/>
              </a:lnSpc>
              <a:spcAft>
                <a:spcPts val="25"/>
              </a:spcAft>
              <a:buNone/>
            </a:pPr>
            <a:r>
              <a:rPr lang="en-US" sz="2400" dirty="0" smtClean="0"/>
              <a:t>   </a:t>
            </a:r>
            <a:r>
              <a:rPr lang="en-US" sz="2400" dirty="0"/>
              <a:t>The machine-learning algorithm has two parts: training, testing. Predict disease using symptoms and patient history Machine learning technology has been striving for decades. Machine learning technology provides an immeasurable platform in the medical field for health issues to be effectively resolved. We apply machine learning to keep complete hospital data. </a:t>
            </a:r>
            <a:endParaRPr lang="en-IN" dirty="0"/>
          </a:p>
        </p:txBody>
      </p:sp>
    </p:spTree>
    <p:extLst>
      <p:ext uri="{BB962C8B-B14F-4D97-AF65-F5344CB8AC3E}">
        <p14:creationId xmlns:p14="http://schemas.microsoft.com/office/powerpoint/2010/main" val="173532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082-778D-4203-85A7-FC6640614418}"/>
              </a:ext>
            </a:extLst>
          </p:cNvPr>
          <p:cNvSpPr>
            <a:spLocks noGrp="1"/>
          </p:cNvSpPr>
          <p:nvPr>
            <p:ph type="title"/>
          </p:nvPr>
        </p:nvSpPr>
        <p:spPr>
          <a:xfrm>
            <a:off x="556181" y="609600"/>
            <a:ext cx="11133056" cy="1643406"/>
          </a:xfrm>
        </p:spPr>
        <p:txBody>
          <a:bodyPr>
            <a:normAutofit/>
          </a:bodyPr>
          <a:lstStyle/>
          <a:p>
            <a:pPr marL="6350" indent="-6350">
              <a:lnSpc>
                <a:spcPct val="107000"/>
              </a:lnSpc>
            </a:pPr>
            <a:r>
              <a:rPr lang="en-IN" sz="2800" b="1"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1.3.</a:t>
            </a:r>
            <a:r>
              <a:rPr lang="en-IN" sz="2800" b="1" u="sng"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 About Project</a:t>
            </a:r>
            <a:r>
              <a:rPr lang="en-IN" sz="2800" b="1"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 </a:t>
            </a:r>
            <a:r>
              <a:rPr lang="en-IN" sz="1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r>
            <a:br>
              <a:rPr lang="en-IN" sz="1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br>
            <a:r>
              <a:rPr lang="en-IN" sz="1800" dirty="0">
                <a:solidFill>
                  <a:srgbClr val="000000"/>
                </a:solidFill>
                <a:effectLst/>
                <a:latin typeface="Times New Roman" panose="02020603050405020304" pitchFamily="18" charset="0"/>
                <a:ea typeface="Times New Roman" panose="02020603050405020304" pitchFamily="18" charset="0"/>
              </a:rPr>
              <a:t> </a:t>
            </a:r>
            <a:br>
              <a:rPr lang="en-IN" sz="1800" dirty="0">
                <a:solidFill>
                  <a:srgbClr val="000000"/>
                </a:solidFill>
                <a:effectLst/>
                <a:latin typeface="Times New Roman" panose="02020603050405020304" pitchFamily="18" charset="0"/>
                <a:ea typeface="Times New Roman" panose="02020603050405020304" pitchFamily="18" charset="0"/>
              </a:rPr>
            </a:br>
            <a:endParaRPr lang="en-IN" b="1" i="1" u="sng" dirty="0"/>
          </a:p>
        </p:txBody>
      </p:sp>
      <p:sp>
        <p:nvSpPr>
          <p:cNvPr id="3" name="Content Placeholder 2">
            <a:extLst>
              <a:ext uri="{FF2B5EF4-FFF2-40B4-BE49-F238E27FC236}">
                <a16:creationId xmlns:a16="http://schemas.microsoft.com/office/drawing/2014/main" id="{DDCC8BC0-861E-490A-9055-B9D4F8247397}"/>
              </a:ext>
            </a:extLst>
          </p:cNvPr>
          <p:cNvSpPr>
            <a:spLocks noGrp="1"/>
          </p:cNvSpPr>
          <p:nvPr>
            <p:ph idx="1"/>
          </p:nvPr>
        </p:nvSpPr>
        <p:spPr>
          <a:xfrm>
            <a:off x="1141413" y="1337912"/>
            <a:ext cx="9905998" cy="4910487"/>
          </a:xfrm>
        </p:spPr>
        <p:txBody>
          <a:bodyPr>
            <a:normAutofit/>
          </a:bodyPr>
          <a:lstStyle/>
          <a:p>
            <a:pPr>
              <a:buFont typeface="Wingdings" panose="05000000000000000000" pitchFamily="2" charset="2"/>
              <a:buChar char="v"/>
            </a:pPr>
            <a:r>
              <a:rPr lang="en-US" dirty="0"/>
              <a:t>As the name suggest, Disease prediction System provides us opportunity to check or detect the various diseases based Symptoms given in datasets . It is a Machine Learning project in which we develop an algorithm which takes the different inputs in the form of symptoms and retrieve us the approximate accurate disease. </a:t>
            </a:r>
          </a:p>
          <a:p>
            <a:pPr>
              <a:buFont typeface="Wingdings" panose="05000000000000000000" pitchFamily="2" charset="2"/>
              <a:buChar char="v"/>
            </a:pPr>
            <a:endParaRPr lang="en-US" dirty="0"/>
          </a:p>
          <a:p>
            <a:pPr>
              <a:buFont typeface="Wingdings" panose="05000000000000000000" pitchFamily="2" charset="2"/>
              <a:buChar char="v"/>
            </a:pPr>
            <a:r>
              <a:rPr lang="en-US" dirty="0"/>
              <a:t>This project takes place in various steps which are given as follows:</a:t>
            </a:r>
          </a:p>
          <a:p>
            <a:pPr marL="0" indent="0">
              <a:buNone/>
            </a:pPr>
            <a:r>
              <a:rPr lang="en-US" dirty="0"/>
              <a:t>       1.Try to find datasets for this machine leaning project (from </a:t>
            </a:r>
            <a:r>
              <a:rPr lang="en-US" dirty="0" err="1"/>
              <a:t>Kaggle,google</a:t>
            </a:r>
            <a:r>
              <a:rPr lang="en-US" dirty="0"/>
              <a:t> dataset search </a:t>
            </a:r>
            <a:r>
              <a:rPr lang="en-US" dirty="0" err="1"/>
              <a:t>etc</a:t>
            </a:r>
            <a:r>
              <a:rPr lang="en-US" dirty="0"/>
              <a:t>) which will have data about various symptoms and diseases.</a:t>
            </a:r>
          </a:p>
          <a:p>
            <a:pPr marL="0" indent="0">
              <a:buNone/>
            </a:pPr>
            <a:r>
              <a:rPr lang="en-US" dirty="0"/>
              <a:t>        2.Next step is about import python libraries such as </a:t>
            </a:r>
            <a:r>
              <a:rPr lang="en-US" dirty="0" err="1"/>
              <a:t>tkinter,numpy,pandas</a:t>
            </a:r>
            <a:r>
              <a:rPr lang="en-US" dirty="0"/>
              <a:t> and some GUI based libraries. </a:t>
            </a:r>
          </a:p>
          <a:p>
            <a:pPr marL="0" indent="0">
              <a:buNone/>
            </a:pPr>
            <a:r>
              <a:rPr lang="en-US" dirty="0"/>
              <a:t>         3.Applying machine leaning algorithm and built and model.</a:t>
            </a:r>
            <a:endParaRPr lang="en-IN" dirty="0"/>
          </a:p>
        </p:txBody>
      </p:sp>
    </p:spTree>
    <p:extLst>
      <p:ext uri="{BB962C8B-B14F-4D97-AF65-F5344CB8AC3E}">
        <p14:creationId xmlns:p14="http://schemas.microsoft.com/office/powerpoint/2010/main" val="267884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0090D6-B25A-46EC-95AF-BB6062314323}"/>
              </a:ext>
            </a:extLst>
          </p:cNvPr>
          <p:cNvSpPr>
            <a:spLocks noGrp="1"/>
          </p:cNvSpPr>
          <p:nvPr>
            <p:ph idx="1"/>
          </p:nvPr>
        </p:nvSpPr>
        <p:spPr>
          <a:xfrm>
            <a:off x="1915427" y="394637"/>
            <a:ext cx="8981170" cy="5481232"/>
          </a:xfrm>
        </p:spPr>
        <p:txBody>
          <a:bodyPr>
            <a:normAutofit fontScale="25000" lnSpcReduction="20000"/>
          </a:bodyPr>
          <a:lstStyle/>
          <a:p>
            <a:pPr marL="6350" indent="-6350">
              <a:lnSpc>
                <a:spcPct val="107000"/>
              </a:lnSpc>
            </a:pPr>
            <a:r>
              <a:rPr lang="en-IN" sz="4400" b="1" u="sng"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2.1. Hardware Requirement</a:t>
            </a:r>
            <a:r>
              <a:rPr lang="en-IN" sz="4400" b="1" i="1"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 </a:t>
            </a:r>
            <a:endParaRPr lang="en-IN" sz="4400" b="1" u="sng" dirty="0">
              <a:solidFill>
                <a:schemeClr val="tx1"/>
              </a:solidFill>
              <a:effectLst/>
              <a:uFill>
                <a:solidFill>
                  <a:srgbClr val="000000"/>
                </a:solidFill>
              </a:uFill>
              <a:latin typeface="Times New Roman" panose="02020603050405020304" pitchFamily="18" charset="0"/>
              <a:ea typeface="Times New Roman" panose="02020603050405020304" pitchFamily="18" charset="0"/>
            </a:endParaRPr>
          </a:p>
          <a:p>
            <a:pPr marL="6350" marR="133985" indent="-6350">
              <a:lnSpc>
                <a:spcPct val="107000"/>
              </a:lnSpc>
              <a:spcAft>
                <a:spcPts val="270"/>
              </a:spcAft>
            </a:pPr>
            <a:r>
              <a:rPr lang="en-IN" sz="4400" dirty="0">
                <a:solidFill>
                  <a:schemeClr val="tx1"/>
                </a:solidFill>
                <a:effectLst/>
                <a:latin typeface="Times New Roman" panose="02020603050405020304" pitchFamily="18" charset="0"/>
                <a:ea typeface="Times New Roman" panose="02020603050405020304" pitchFamily="18" charset="0"/>
              </a:rPr>
              <a:t> </a:t>
            </a:r>
          </a:p>
          <a:p>
            <a:pPr marL="6350" marR="133985" indent="-6350">
              <a:lnSpc>
                <a:spcPct val="107000"/>
              </a:lnSpc>
              <a:spcAft>
                <a:spcPts val="80"/>
              </a:spcAft>
            </a:pPr>
            <a:r>
              <a:rPr lang="en-IN" sz="4400" u="sng"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Device Specifications:</a:t>
            </a:r>
            <a:r>
              <a:rPr lang="en-IN" sz="4400" dirty="0">
                <a:solidFill>
                  <a:schemeClr val="tx1"/>
                </a:solidFill>
                <a:effectLst/>
                <a:latin typeface="Times New Roman" panose="02020603050405020304" pitchFamily="18" charset="0"/>
                <a:ea typeface="Times New Roman" panose="02020603050405020304" pitchFamily="18" charset="0"/>
              </a:rPr>
              <a:t> </a:t>
            </a:r>
          </a:p>
          <a:p>
            <a:pPr marL="342900" marR="133985" lvl="0" indent="-342900" fontAlgn="base">
              <a:lnSpc>
                <a:spcPct val="112000"/>
              </a:lnSpc>
              <a:spcAft>
                <a:spcPts val="170"/>
              </a:spcAft>
              <a:buClr>
                <a:srgbClr val="000000"/>
              </a:buClr>
              <a:buSzPts val="1400"/>
              <a:buFont typeface="Arial" panose="020B0604020202020204" pitchFamily="34" charset="0"/>
              <a:buChar char="•"/>
            </a:pPr>
            <a:r>
              <a:rPr lang="en-IN" sz="4400" u="none" strike="noStrike" dirty="0">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Processor: Intel(R) Core(TM) i5-1135G7 @ 2.40GHz   2.42 GHz </a:t>
            </a:r>
          </a:p>
          <a:p>
            <a:pPr marL="342900" marR="133985" lvl="0" indent="-342900" fontAlgn="base">
              <a:lnSpc>
                <a:spcPct val="112000"/>
              </a:lnSpc>
              <a:spcAft>
                <a:spcPts val="25"/>
              </a:spcAft>
              <a:buClr>
                <a:srgbClr val="000000"/>
              </a:buClr>
              <a:buSzPts val="1400"/>
              <a:buFont typeface="Arial" panose="020B0604020202020204" pitchFamily="34" charset="0"/>
              <a:buChar char="•"/>
            </a:pPr>
            <a:r>
              <a:rPr lang="en-IN" sz="4400" u="none" strike="noStrike" dirty="0">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Installed RAM: 8.00 GB  </a:t>
            </a:r>
          </a:p>
          <a:p>
            <a:pPr marL="342900" marR="133985" lvl="0" indent="-342900" fontAlgn="base">
              <a:lnSpc>
                <a:spcPct val="112000"/>
              </a:lnSpc>
              <a:spcAft>
                <a:spcPts val="25"/>
              </a:spcAft>
              <a:buClr>
                <a:srgbClr val="000000"/>
              </a:buClr>
              <a:buSzPts val="1400"/>
              <a:buFont typeface="Arial" panose="020B0604020202020204" pitchFamily="34" charset="0"/>
              <a:buChar char="•"/>
            </a:pPr>
            <a:r>
              <a:rPr lang="en-IN" sz="4400" u="none" strike="noStrike" dirty="0">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System type: 64-bit operating system, x64-based processor </a:t>
            </a:r>
          </a:p>
          <a:p>
            <a:pPr marL="6350" marR="133985" indent="-6350">
              <a:lnSpc>
                <a:spcPct val="107000"/>
              </a:lnSpc>
              <a:spcAft>
                <a:spcPts val="270"/>
              </a:spcAft>
            </a:pPr>
            <a:r>
              <a:rPr lang="en-IN" sz="4400" dirty="0">
                <a:solidFill>
                  <a:schemeClr val="tx1"/>
                </a:solidFill>
                <a:effectLst/>
                <a:latin typeface="Times New Roman" panose="02020603050405020304" pitchFamily="18" charset="0"/>
                <a:ea typeface="Times New Roman" panose="02020603050405020304" pitchFamily="18" charset="0"/>
              </a:rPr>
              <a:t> </a:t>
            </a:r>
          </a:p>
          <a:p>
            <a:pPr marL="6350" marR="133985" indent="-6350">
              <a:lnSpc>
                <a:spcPct val="107000"/>
              </a:lnSpc>
              <a:spcAft>
                <a:spcPts val="80"/>
              </a:spcAft>
            </a:pPr>
            <a:r>
              <a:rPr lang="en-IN" sz="4400" u="sng"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Window Specifications:</a:t>
            </a:r>
            <a:r>
              <a:rPr lang="en-IN" sz="4400" dirty="0">
                <a:solidFill>
                  <a:schemeClr val="tx1"/>
                </a:solidFill>
                <a:effectLst/>
                <a:latin typeface="Times New Roman" panose="02020603050405020304" pitchFamily="18" charset="0"/>
                <a:ea typeface="Times New Roman" panose="02020603050405020304" pitchFamily="18" charset="0"/>
              </a:rPr>
              <a:t> </a:t>
            </a:r>
          </a:p>
          <a:p>
            <a:pPr marL="342900" marR="133985" lvl="0" indent="-342900" fontAlgn="base">
              <a:lnSpc>
                <a:spcPct val="112000"/>
              </a:lnSpc>
              <a:spcAft>
                <a:spcPts val="25"/>
              </a:spcAft>
              <a:buClr>
                <a:srgbClr val="000000"/>
              </a:buClr>
              <a:buSzPts val="1400"/>
              <a:buFont typeface="Arial" panose="020B0604020202020204" pitchFamily="34" charset="0"/>
              <a:buChar char="•"/>
            </a:pPr>
            <a:r>
              <a:rPr lang="en-IN" sz="4400" u="none" strike="noStrike" dirty="0">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Edition 	Windows 10 Home Single Language </a:t>
            </a:r>
          </a:p>
          <a:p>
            <a:pPr marL="342900" marR="133985" lvl="0" indent="-342900" fontAlgn="base">
              <a:lnSpc>
                <a:spcPct val="112000"/>
              </a:lnSpc>
              <a:spcAft>
                <a:spcPts val="25"/>
              </a:spcAft>
              <a:buClr>
                <a:srgbClr val="000000"/>
              </a:buClr>
              <a:buSzPts val="1400"/>
              <a:buFont typeface="Arial" panose="020B0604020202020204" pitchFamily="34" charset="0"/>
              <a:buChar char="•"/>
            </a:pPr>
            <a:r>
              <a:rPr lang="en-IN" sz="4400" u="none" strike="noStrike" dirty="0">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Version 	20H2 </a:t>
            </a:r>
          </a:p>
          <a:p>
            <a:pPr marL="342900" marR="133985" lvl="0" indent="-342900" fontAlgn="base">
              <a:lnSpc>
                <a:spcPct val="112000"/>
              </a:lnSpc>
              <a:spcAft>
                <a:spcPts val="25"/>
              </a:spcAft>
              <a:buClr>
                <a:srgbClr val="000000"/>
              </a:buClr>
              <a:buSzPts val="1400"/>
              <a:buFont typeface="Arial" panose="020B0604020202020204" pitchFamily="34" charset="0"/>
              <a:buChar char="•"/>
            </a:pPr>
            <a:r>
              <a:rPr lang="en-IN" sz="4400" u="none" strike="noStrike" dirty="0">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OS build 	19042.1469 </a:t>
            </a:r>
          </a:p>
          <a:p>
            <a:pPr marL="0" marR="133985" indent="0">
              <a:lnSpc>
                <a:spcPct val="107000"/>
              </a:lnSpc>
              <a:spcAft>
                <a:spcPts val="25"/>
              </a:spcAft>
              <a:buNone/>
            </a:pPr>
            <a:endParaRPr lang="en-IN" sz="4400" dirty="0">
              <a:solidFill>
                <a:schemeClr val="tx1"/>
              </a:solidFill>
              <a:effectLst/>
              <a:latin typeface="Times New Roman" panose="02020603050405020304" pitchFamily="18" charset="0"/>
              <a:ea typeface="Times New Roman" panose="02020603050405020304" pitchFamily="18" charset="0"/>
            </a:endParaRPr>
          </a:p>
          <a:p>
            <a:pPr marL="0" marR="133985" indent="0">
              <a:lnSpc>
                <a:spcPct val="107000"/>
              </a:lnSpc>
              <a:spcAft>
                <a:spcPts val="465"/>
              </a:spcAft>
              <a:buNone/>
            </a:pPr>
            <a:endParaRPr lang="en-IN" sz="4400" dirty="0">
              <a:solidFill>
                <a:schemeClr val="tx1"/>
              </a:solidFill>
              <a:effectLst/>
              <a:latin typeface="Times New Roman" panose="02020603050405020304" pitchFamily="18" charset="0"/>
              <a:ea typeface="Times New Roman" panose="02020603050405020304" pitchFamily="18" charset="0"/>
            </a:endParaRPr>
          </a:p>
          <a:p>
            <a:pPr marL="6350" indent="-6350">
              <a:lnSpc>
                <a:spcPct val="107000"/>
              </a:lnSpc>
            </a:pPr>
            <a:r>
              <a:rPr lang="en-IN" sz="4400" b="1" u="sng"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2.2. Software Requirement</a:t>
            </a:r>
            <a:r>
              <a:rPr lang="en-IN" sz="4400" b="1"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 </a:t>
            </a:r>
            <a:endParaRPr lang="en-IN" sz="4400" b="1" u="sng" dirty="0">
              <a:solidFill>
                <a:schemeClr val="tx1"/>
              </a:solidFill>
              <a:effectLst/>
              <a:uFill>
                <a:solidFill>
                  <a:srgbClr val="000000"/>
                </a:solidFill>
              </a:uFill>
              <a:latin typeface="Times New Roman" panose="02020603050405020304" pitchFamily="18" charset="0"/>
              <a:ea typeface="Times New Roman" panose="02020603050405020304" pitchFamily="18" charset="0"/>
            </a:endParaRPr>
          </a:p>
          <a:p>
            <a:pPr marL="0" marR="133985" indent="0">
              <a:lnSpc>
                <a:spcPct val="107000"/>
              </a:lnSpc>
              <a:spcAft>
                <a:spcPts val="230"/>
              </a:spcAft>
              <a:buNone/>
            </a:pPr>
            <a:endParaRPr lang="en-IN" sz="4400" dirty="0">
              <a:solidFill>
                <a:schemeClr val="tx1"/>
              </a:solidFill>
              <a:effectLst/>
              <a:latin typeface="Times New Roman" panose="02020603050405020304" pitchFamily="18" charset="0"/>
              <a:ea typeface="Times New Roman" panose="02020603050405020304" pitchFamily="18" charset="0"/>
            </a:endParaRPr>
          </a:p>
          <a:p>
            <a:pPr marL="342900" marR="133985" lvl="0" indent="-342900" fontAlgn="base">
              <a:lnSpc>
                <a:spcPct val="112000"/>
              </a:lnSpc>
              <a:spcAft>
                <a:spcPts val="25"/>
              </a:spcAft>
              <a:buClr>
                <a:srgbClr val="000000"/>
              </a:buClr>
              <a:buSzPts val="1400"/>
              <a:buFont typeface="Arial" panose="020B0604020202020204" pitchFamily="34" charset="0"/>
              <a:buChar char="•"/>
            </a:pPr>
            <a:r>
              <a:rPr lang="en-IN" sz="4400" u="none" strike="noStrike" dirty="0">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Latest Version of Python installed </a:t>
            </a:r>
          </a:p>
          <a:p>
            <a:pPr marL="342900" marR="133985" lvl="0" indent="-342900" fontAlgn="base">
              <a:lnSpc>
                <a:spcPct val="112000"/>
              </a:lnSpc>
              <a:spcAft>
                <a:spcPts val="25"/>
              </a:spcAft>
              <a:buClr>
                <a:srgbClr val="000000"/>
              </a:buClr>
              <a:buSzPts val="1400"/>
              <a:buFont typeface="Arial" panose="020B0604020202020204" pitchFamily="34" charset="0"/>
              <a:buChar char="•"/>
            </a:pPr>
            <a:r>
              <a:rPr lang="en-IN" sz="4400" u="none" strike="noStrike" dirty="0">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Have </a:t>
            </a:r>
            <a:r>
              <a:rPr lang="en-IN" sz="4400" u="none" strike="noStrike" dirty="0" err="1">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Py</a:t>
            </a:r>
            <a:r>
              <a:rPr lang="en-IN" sz="4400" u="none" strike="noStrike" dirty="0">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charm installed on your computer </a:t>
            </a:r>
            <a:r>
              <a:rPr lang="en-IN" sz="4400" dirty="0">
                <a:solidFill>
                  <a:schemeClr val="tx1"/>
                </a:solidFill>
                <a:effectLst/>
                <a:latin typeface="Times New Roman" panose="02020603050405020304" pitchFamily="18" charset="0"/>
                <a:ea typeface="Times New Roman" panose="02020603050405020304" pitchFamily="18" charset="0"/>
              </a:rPr>
              <a:t> </a:t>
            </a:r>
          </a:p>
          <a:p>
            <a:pPr marL="6350" indent="-6350">
              <a:lnSpc>
                <a:spcPct val="107000"/>
              </a:lnSpc>
              <a:spcAft>
                <a:spcPts val="135"/>
              </a:spcAft>
            </a:pPr>
            <a:r>
              <a:rPr lang="en-IN" sz="4400" b="1" u="sng"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2.3. Libraries</a:t>
            </a:r>
            <a:r>
              <a:rPr lang="en-IN" sz="4400" b="1"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 </a:t>
            </a:r>
            <a:endParaRPr lang="en-IN" sz="4400" b="1" u="sng" dirty="0">
              <a:solidFill>
                <a:schemeClr val="tx1"/>
              </a:solidFill>
              <a:effectLst/>
              <a:uFill>
                <a:solidFill>
                  <a:srgbClr val="000000"/>
                </a:solidFill>
              </a:uFill>
              <a:latin typeface="Times New Roman" panose="02020603050405020304" pitchFamily="18" charset="0"/>
              <a:ea typeface="Times New Roman" panose="02020603050405020304" pitchFamily="18" charset="0"/>
            </a:endParaRPr>
          </a:p>
          <a:p>
            <a:pPr marL="6350" marR="133985" indent="-6350">
              <a:lnSpc>
                <a:spcPct val="107000"/>
              </a:lnSpc>
              <a:spcAft>
                <a:spcPts val="25"/>
              </a:spcAft>
            </a:pPr>
            <a:r>
              <a:rPr lang="en-IN" sz="4400" b="1" dirty="0">
                <a:solidFill>
                  <a:schemeClr val="tx1"/>
                </a:solidFill>
                <a:effectLst/>
                <a:latin typeface="Times New Roman" panose="02020603050405020304" pitchFamily="18" charset="0"/>
                <a:ea typeface="Times New Roman" panose="02020603050405020304" pitchFamily="18" charset="0"/>
              </a:rPr>
              <a:t> </a:t>
            </a:r>
            <a:endParaRPr lang="en-IN" sz="4400" dirty="0">
              <a:solidFill>
                <a:schemeClr val="tx1"/>
              </a:solidFill>
              <a:effectLst/>
              <a:latin typeface="Times New Roman" panose="02020603050405020304" pitchFamily="18" charset="0"/>
              <a:ea typeface="Times New Roman" panose="02020603050405020304" pitchFamily="18" charset="0"/>
            </a:endParaRPr>
          </a:p>
          <a:p>
            <a:pPr marL="342900" marR="133985" lvl="0" indent="-342900" fontAlgn="base">
              <a:lnSpc>
                <a:spcPct val="112000"/>
              </a:lnSpc>
              <a:spcAft>
                <a:spcPts val="25"/>
              </a:spcAft>
              <a:buClr>
                <a:srgbClr val="000000"/>
              </a:buClr>
              <a:buSzPts val="1400"/>
              <a:buFont typeface="Arial" panose="020B0604020202020204" pitchFamily="34" charset="0"/>
              <a:buChar char="•"/>
            </a:pPr>
            <a:r>
              <a:rPr lang="en-IN" sz="4400" u="none" strike="noStrike" dirty="0">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Scikit-Learn (pip install scikit) </a:t>
            </a:r>
          </a:p>
          <a:p>
            <a:pPr marL="342900" marR="133985" lvl="0" indent="-342900" fontAlgn="base">
              <a:lnSpc>
                <a:spcPct val="112000"/>
              </a:lnSpc>
              <a:spcAft>
                <a:spcPts val="25"/>
              </a:spcAft>
              <a:buClr>
                <a:srgbClr val="000000"/>
              </a:buClr>
              <a:buSzPts val="1400"/>
              <a:buFont typeface="Arial" panose="020B0604020202020204" pitchFamily="34" charset="0"/>
              <a:buChar char="•"/>
            </a:pPr>
            <a:r>
              <a:rPr lang="en-IN" sz="4400" u="none" strike="noStrike" dirty="0" err="1">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numpy</a:t>
            </a:r>
            <a:endParaRPr lang="en-IN" sz="4400" u="none" strike="noStrike" dirty="0">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133985" lvl="0" indent="-342900" fontAlgn="base">
              <a:lnSpc>
                <a:spcPct val="112000"/>
              </a:lnSpc>
              <a:spcAft>
                <a:spcPts val="25"/>
              </a:spcAft>
              <a:buClr>
                <a:srgbClr val="000000"/>
              </a:buClr>
              <a:buSzPts val="1400"/>
              <a:buFont typeface="Arial" panose="020B0604020202020204" pitchFamily="34" charset="0"/>
              <a:buChar char="•"/>
            </a:pPr>
            <a:r>
              <a:rPr lang="en-IN" sz="4400" u="none" strike="noStrike" dirty="0" err="1">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tkinter</a:t>
            </a:r>
            <a:endParaRPr lang="en-IN" sz="4400" u="none" strike="noStrike" dirty="0">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indent="0" algn="ctr">
              <a:buNone/>
            </a:pPr>
            <a:endParaRPr lang="en-IN" dirty="0"/>
          </a:p>
        </p:txBody>
      </p:sp>
    </p:spTree>
    <p:extLst>
      <p:ext uri="{BB962C8B-B14F-4D97-AF65-F5344CB8AC3E}">
        <p14:creationId xmlns:p14="http://schemas.microsoft.com/office/powerpoint/2010/main" val="309662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FB0106-43E8-42CC-8490-458470E2106A}"/>
              </a:ext>
            </a:extLst>
          </p:cNvPr>
          <p:cNvSpPr>
            <a:spLocks noGrp="1"/>
          </p:cNvSpPr>
          <p:nvPr>
            <p:ph type="title"/>
          </p:nvPr>
        </p:nvSpPr>
        <p:spPr>
          <a:xfrm>
            <a:off x="1652954" y="87923"/>
            <a:ext cx="10292612" cy="7032723"/>
          </a:xfrm>
        </p:spPr>
        <p:txBody>
          <a:bodyPr>
            <a:noAutofit/>
          </a:bodyPr>
          <a:lstStyle/>
          <a:p>
            <a:pPr marL="6350" indent="-6350">
              <a:lnSpc>
                <a:spcPct val="107000"/>
              </a:lnSpc>
            </a:pPr>
            <a:r>
              <a:rPr lang="en-US" sz="3600" b="1" u="sng"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r>
              <a:rPr lang="en-US" sz="3600" b="1" u="sng" dirty="0" smtClean="0">
                <a:solidFill>
                  <a:schemeClr val="tx1"/>
                </a:solidFill>
                <a:effectLst/>
                <a:uFill>
                  <a:solidFill>
                    <a:srgbClr val="000000"/>
                  </a:solidFill>
                </a:uFill>
                <a:latin typeface="Times New Roman" panose="02020603050405020304" pitchFamily="18" charset="0"/>
                <a:ea typeface="Times New Roman" panose="02020603050405020304" pitchFamily="18" charset="0"/>
              </a:rPr>
              <a:t> </a:t>
            </a:r>
            <a:r>
              <a:rPr lang="en-IN" sz="3600" b="1" u="sng"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Algorithm</a:t>
            </a:r>
            <a:r>
              <a:rPr lang="en-IN" sz="3600" b="1"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 </a:t>
            </a:r>
            <a:r>
              <a:rPr lang="en-IN" sz="1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r>
            <a:br>
              <a:rPr lang="en-IN" sz="1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br>
            <a:r>
              <a:rPr lang="en-IN" sz="1800" b="1" dirty="0">
                <a:solidFill>
                  <a:srgbClr val="000000"/>
                </a:solidFill>
                <a:effectLst/>
                <a:latin typeface="Times New Roman" panose="02020603050405020304" pitchFamily="18" charset="0"/>
                <a:ea typeface="Times New Roman" panose="02020603050405020304" pitchFamily="18" charset="0"/>
              </a:rPr>
              <a:t> </a:t>
            </a:r>
            <a:r>
              <a:rPr lang="en-US" sz="2000" dirty="0"/>
              <a:t>Medical disease System consists of three main modules: </a:t>
            </a:r>
            <a:br>
              <a:rPr lang="en-US" sz="2000" dirty="0"/>
            </a:br>
            <a:r>
              <a:rPr lang="en-US" sz="2000" dirty="0"/>
              <a:t>*Dataset searching and fetching </a:t>
            </a:r>
            <a:br>
              <a:rPr lang="en-US" sz="2000" dirty="0"/>
            </a:br>
            <a:r>
              <a:rPr lang="en-US" sz="2000" dirty="0"/>
              <a:t>* Working on python </a:t>
            </a:r>
            <a:br>
              <a:rPr lang="en-US" sz="2000" dirty="0"/>
            </a:br>
            <a:r>
              <a:rPr lang="en-US" sz="2000" dirty="0"/>
              <a:t> *Applying naïve bayes algorithm.</a:t>
            </a:r>
            <a:br>
              <a:rPr lang="en-US" sz="2000" dirty="0"/>
            </a:br>
            <a:r>
              <a:rPr lang="en-US" sz="2000" dirty="0"/>
              <a:t/>
            </a:r>
            <a:br>
              <a:rPr lang="en-US" sz="2000" dirty="0"/>
            </a:br>
            <a:r>
              <a:rPr lang="en-US" sz="2000" dirty="0"/>
              <a:t/>
            </a:r>
            <a:br>
              <a:rPr lang="en-US" sz="2000" dirty="0"/>
            </a:br>
            <a:r>
              <a:rPr lang="en-US" sz="2000" dirty="0">
                <a:solidFill>
                  <a:schemeClr val="accent5">
                    <a:lumMod val="75000"/>
                  </a:schemeClr>
                </a:solidFill>
                <a:latin typeface="Algerian" panose="04020705040A02060702" pitchFamily="82" charset="0"/>
              </a:rPr>
              <a:t>Naïve Bayes Classifier Algorithm</a:t>
            </a:r>
            <a:br>
              <a:rPr lang="en-US" sz="2000" dirty="0">
                <a:solidFill>
                  <a:schemeClr val="accent5">
                    <a:lumMod val="75000"/>
                  </a:schemeClr>
                </a:solidFill>
                <a:latin typeface="Algerian" panose="04020705040A02060702" pitchFamily="82" charset="0"/>
              </a:rPr>
            </a:br>
            <a:r>
              <a:rPr lang="en-US" sz="2000" dirty="0">
                <a:solidFill>
                  <a:schemeClr val="accent5">
                    <a:lumMod val="75000"/>
                  </a:schemeClr>
                </a:solidFill>
                <a:latin typeface="Algerian" panose="04020705040A02060702" pitchFamily="82" charset="0"/>
              </a:rPr>
              <a:t>  </a:t>
            </a:r>
            <a:br>
              <a:rPr lang="en-US" sz="2000" dirty="0">
                <a:solidFill>
                  <a:schemeClr val="accent5">
                    <a:lumMod val="75000"/>
                  </a:schemeClr>
                </a:solidFill>
                <a:latin typeface="Algerian" panose="04020705040A02060702" pitchFamily="82" charset="0"/>
              </a:rPr>
            </a:br>
            <a:r>
              <a:rPr lang="en-US" sz="2000" dirty="0">
                <a:solidFill>
                  <a:schemeClr val="accent5">
                    <a:lumMod val="75000"/>
                  </a:schemeClr>
                </a:solidFill>
                <a:latin typeface="Algerian" panose="04020705040A02060702" pitchFamily="82" charset="0"/>
              </a:rPr>
              <a:t>*</a:t>
            </a:r>
            <a:r>
              <a:rPr lang="en-US" sz="2000" dirty="0"/>
              <a:t>Naïve Bayes algorithm is a supervised learning algorithm, which is based on Bayes theorem and used for solving classification problems.</a:t>
            </a:r>
            <a:br>
              <a:rPr lang="en-US" sz="2000" dirty="0"/>
            </a:br>
            <a:r>
              <a:rPr lang="en-US" sz="2000" dirty="0"/>
              <a:t> </a:t>
            </a:r>
            <a:br>
              <a:rPr lang="en-US" sz="2000" dirty="0"/>
            </a:br>
            <a:r>
              <a:rPr lang="en-US" sz="2000" dirty="0"/>
              <a:t>*It is mainly used in text classification that includes a high-dimensional training dataset. </a:t>
            </a:r>
            <a:br>
              <a:rPr lang="en-US" sz="2000" dirty="0"/>
            </a:br>
            <a:r>
              <a:rPr lang="en-US" sz="2000" dirty="0"/>
              <a:t/>
            </a:r>
            <a:br>
              <a:rPr lang="en-US" sz="2000" dirty="0"/>
            </a:br>
            <a:r>
              <a:rPr lang="en-US" sz="2000" dirty="0"/>
              <a:t> *Naïve Bayes Classifier is one of the simple and most effective Classification algorithms which helps in building the fast machine learning models that can make quick predictions</a:t>
            </a: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r>
            <a:b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
            </a:r>
            <a:br>
              <a:rPr lang="en-IN" sz="1800" dirty="0">
                <a:solidFill>
                  <a:srgbClr val="000000"/>
                </a:solidFill>
                <a:effectLst/>
                <a:latin typeface="Times New Roman" panose="02020603050405020304" pitchFamily="18" charset="0"/>
                <a:ea typeface="Times New Roman" panose="02020603050405020304" pitchFamily="18" charset="0"/>
              </a:rPr>
            </a:br>
            <a:endParaRPr lang="en-IN" sz="1800" dirty="0"/>
          </a:p>
        </p:txBody>
      </p:sp>
    </p:spTree>
    <p:extLst>
      <p:ext uri="{BB962C8B-B14F-4D97-AF65-F5344CB8AC3E}">
        <p14:creationId xmlns:p14="http://schemas.microsoft.com/office/powerpoint/2010/main" val="2905423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E563D-FB1E-47B8-989C-662DC505F4A0}"/>
              </a:ext>
            </a:extLst>
          </p:cNvPr>
          <p:cNvSpPr>
            <a:spLocks noGrp="1"/>
          </p:cNvSpPr>
          <p:nvPr>
            <p:ph type="title"/>
          </p:nvPr>
        </p:nvSpPr>
        <p:spPr>
          <a:xfrm rot="19610292">
            <a:off x="2251918" y="402840"/>
            <a:ext cx="5031859" cy="1524000"/>
          </a:xfrm>
        </p:spPr>
        <p:txBody>
          <a:bodyPr>
            <a:normAutofit/>
          </a:bodyPr>
          <a:lstStyle/>
          <a:p>
            <a:r>
              <a:rPr lang="en-US" sz="4400" b="1" i="1" u="sng" dirty="0">
                <a:solidFill>
                  <a:schemeClr val="accent5">
                    <a:lumMod val="75000"/>
                  </a:schemeClr>
                </a:solidFill>
                <a:highlight>
                  <a:srgbClr val="C0C0C0"/>
                </a:highlight>
                <a:latin typeface="Aharoni" panose="02010803020104030203" pitchFamily="2" charset="-79"/>
                <a:cs typeface="Aharoni" panose="02010803020104030203" pitchFamily="2" charset="-79"/>
              </a:rPr>
              <a:t>OUTPUT</a:t>
            </a:r>
            <a:endParaRPr lang="en-IN" sz="4400" b="1" i="1" u="sng" dirty="0">
              <a:solidFill>
                <a:schemeClr val="accent5">
                  <a:lumMod val="75000"/>
                </a:schemeClr>
              </a:solidFill>
              <a:highlight>
                <a:srgbClr val="C0C0C0"/>
              </a:highlight>
              <a:latin typeface="Aharoni" panose="02010803020104030203" pitchFamily="2" charset="-79"/>
              <a:cs typeface="Aharoni" panose="02010803020104030203" pitchFamily="2" charset="-79"/>
            </a:endParaRPr>
          </a:p>
        </p:txBody>
      </p:sp>
      <p:pic>
        <p:nvPicPr>
          <p:cNvPr id="4" name="Content Placeholder 3">
            <a:extLst>
              <a:ext uri="{FF2B5EF4-FFF2-40B4-BE49-F238E27FC236}">
                <a16:creationId xmlns:a16="http://schemas.microsoft.com/office/drawing/2014/main" id="{7D0448BC-DB6F-7DB3-1405-92D1FEB566B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67847" y="212449"/>
            <a:ext cx="6878721" cy="5773665"/>
          </a:xfrm>
        </p:spPr>
      </p:pic>
      <p:sp>
        <p:nvSpPr>
          <p:cNvPr id="10" name="Rectangle 9">
            <a:extLst>
              <a:ext uri="{FF2B5EF4-FFF2-40B4-BE49-F238E27FC236}">
                <a16:creationId xmlns:a16="http://schemas.microsoft.com/office/drawing/2014/main" id="{6F916009-79BB-4CF6-AAA8-3AEE88966159}"/>
              </a:ext>
            </a:extLst>
          </p:cNvPr>
          <p:cNvSpPr>
            <a:spLocks noChangeArrowheads="1"/>
          </p:cNvSpPr>
          <p:nvPr/>
        </p:nvSpPr>
        <p:spPr bwMode="auto">
          <a:xfrm>
            <a:off x="4385596" y="22373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703673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9C4ADD-7056-44C2-9D1E-B7EEC67F69C8}"/>
              </a:ext>
            </a:extLst>
          </p:cNvPr>
          <p:cNvSpPr>
            <a:spLocks noGrp="1"/>
          </p:cNvSpPr>
          <p:nvPr>
            <p:ph type="title"/>
          </p:nvPr>
        </p:nvSpPr>
        <p:spPr>
          <a:xfrm>
            <a:off x="694944" y="-292608"/>
            <a:ext cx="10354055" cy="6842075"/>
          </a:xfrm>
        </p:spPr>
        <p:txBody>
          <a:bodyPr>
            <a:normAutofit/>
          </a:bodyPr>
          <a:lstStyle/>
          <a:p>
            <a:pPr>
              <a:lnSpc>
                <a:spcPct val="107000"/>
              </a:lnSpc>
            </a:pPr>
            <a:r>
              <a:rPr lang="en-IN" sz="60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Conclusion</a:t>
            </a:r>
            <a:r>
              <a:rPr lang="en-IN" sz="6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r>
              <a:rPr lang="en-IN" sz="1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r>
            <a:br>
              <a:rPr lang="en-IN" sz="1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br>
            <a:r>
              <a:rPr lang="en-IN" sz="2000" b="1"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
            </a:r>
            <a:br>
              <a:rPr lang="en-IN" sz="2000" dirty="0">
                <a:solidFill>
                  <a:srgbClr val="000000"/>
                </a:solidFill>
                <a:effectLst/>
                <a:latin typeface="Times New Roman" panose="02020603050405020304" pitchFamily="18" charset="0"/>
                <a:ea typeface="Times New Roman" panose="02020603050405020304" pitchFamily="18" charset="0"/>
              </a:rPr>
            </a:br>
            <a:r>
              <a:rPr lang="en-US" sz="2000" b="1" dirty="0">
                <a:solidFill>
                  <a:schemeClr val="bg1">
                    <a:lumMod val="95000"/>
                    <a:lumOff val="5000"/>
                  </a:schemeClr>
                </a:solidFill>
              </a:rPr>
              <a:t>We have now have all the skills required to create a program that detects and recognizes the disease based on symptoms and we have successfully created our Machine Learning project that is Disease Prediction/recommendation system based on symptoms.</a:t>
            </a:r>
            <a:br>
              <a:rPr lang="en-US" sz="2000" b="1" dirty="0">
                <a:solidFill>
                  <a:schemeClr val="bg1">
                    <a:lumMod val="95000"/>
                    <a:lumOff val="5000"/>
                  </a:schemeClr>
                </a:solidFill>
              </a:rPr>
            </a:br>
            <a:r>
              <a:rPr lang="en-US" sz="2000" b="1" dirty="0">
                <a:solidFill>
                  <a:schemeClr val="bg1">
                    <a:lumMod val="95000"/>
                    <a:lumOff val="5000"/>
                  </a:schemeClr>
                </a:solidFill>
              </a:rPr>
              <a:t>                                              We have successfully developed an algorithm which is working accurately and effectively in </a:t>
            </a:r>
            <a:r>
              <a:rPr lang="en-US" sz="2000" b="1" dirty="0" err="1">
                <a:solidFill>
                  <a:schemeClr val="bg1">
                    <a:lumMod val="95000"/>
                    <a:lumOff val="5000"/>
                  </a:schemeClr>
                </a:solidFill>
              </a:rPr>
              <a:t>recognising</a:t>
            </a:r>
            <a:r>
              <a:rPr lang="en-US" sz="2000" b="1" dirty="0">
                <a:solidFill>
                  <a:schemeClr val="bg1">
                    <a:lumMod val="95000"/>
                    <a:lumOff val="5000"/>
                  </a:schemeClr>
                </a:solidFill>
              </a:rPr>
              <a:t> a disease. </a:t>
            </a:r>
            <a:br>
              <a:rPr lang="en-US" sz="2000" b="1" dirty="0">
                <a:solidFill>
                  <a:schemeClr val="bg1">
                    <a:lumMod val="95000"/>
                    <a:lumOff val="5000"/>
                  </a:schemeClr>
                </a:solidFill>
              </a:rPr>
            </a:br>
            <a:r>
              <a:rPr lang="en-US" sz="2000" dirty="0"/>
              <a:t/>
            </a:r>
            <a:br>
              <a:rPr lang="en-US" sz="2000" dirty="0"/>
            </a:br>
            <a:r>
              <a:rPr lang="en-IN" sz="1800" b="1" dirty="0">
                <a:solidFill>
                  <a:schemeClr val="accent2">
                    <a:lumMod val="40000"/>
                    <a:lumOff val="60000"/>
                  </a:schemeClr>
                </a:solidFill>
                <a:effectLst/>
                <a:latin typeface="Times New Roman" panose="02020603050405020304" pitchFamily="18" charset="0"/>
                <a:ea typeface="Times New Roman" panose="02020603050405020304" pitchFamily="18" charset="0"/>
              </a:rPr>
              <a:t> </a:t>
            </a:r>
            <a:r>
              <a:rPr lang="en-US" sz="2000" b="1" dirty="0">
                <a:solidFill>
                  <a:schemeClr val="accent2">
                    <a:lumMod val="40000"/>
                    <a:lumOff val="60000"/>
                  </a:schemeClr>
                </a:solidFill>
                <a:latin typeface="Aharoni" panose="02010803020104030203" pitchFamily="2" charset="-79"/>
                <a:cs typeface="Aharoni" panose="02010803020104030203" pitchFamily="2" charset="-79"/>
              </a:rPr>
              <a:t>Under this project we learn various aspects such as:</a:t>
            </a:r>
            <a:r>
              <a:rPr lang="en-IN" sz="2000" b="1" dirty="0">
                <a:solidFill>
                  <a:schemeClr val="accent2">
                    <a:lumMod val="40000"/>
                    <a:lumOff val="60000"/>
                  </a:schemeClr>
                </a:solidFill>
                <a:effectLst/>
                <a:latin typeface="Aharoni" panose="02010803020104030203" pitchFamily="2" charset="-79"/>
                <a:ea typeface="Times New Roman" panose="02020603050405020304" pitchFamily="18" charset="0"/>
                <a:cs typeface="Aharoni" panose="02010803020104030203" pitchFamily="2" charset="-79"/>
              </a:rPr>
              <a:t> </a:t>
            </a:r>
            <a:br>
              <a:rPr lang="en-IN" sz="2000" b="1" dirty="0">
                <a:solidFill>
                  <a:schemeClr val="accent2">
                    <a:lumMod val="40000"/>
                    <a:lumOff val="60000"/>
                  </a:schemeClr>
                </a:solidFill>
                <a:effectLst/>
                <a:latin typeface="Aharoni" panose="02010803020104030203" pitchFamily="2" charset="-79"/>
                <a:ea typeface="Times New Roman" panose="02020603050405020304" pitchFamily="18" charset="0"/>
                <a:cs typeface="Aharoni" panose="02010803020104030203" pitchFamily="2" charset="-79"/>
              </a:rPr>
            </a:br>
            <a:r>
              <a:rPr lang="en-IN" sz="2000" b="1" dirty="0">
                <a:solidFill>
                  <a:schemeClr val="accent2">
                    <a:lumMod val="40000"/>
                    <a:lumOff val="60000"/>
                  </a:schemeClr>
                </a:solidFill>
                <a:effectLst/>
                <a:latin typeface="Aharoni" panose="02010803020104030203" pitchFamily="2" charset="-79"/>
                <a:ea typeface="Times New Roman" panose="02020603050405020304" pitchFamily="18" charset="0"/>
                <a:cs typeface="Aharoni" panose="02010803020104030203" pitchFamily="2" charset="-79"/>
              </a:rPr>
              <a:t/>
            </a:r>
            <a:br>
              <a:rPr lang="en-IN" sz="2000" b="1" dirty="0">
                <a:solidFill>
                  <a:schemeClr val="accent2">
                    <a:lumMod val="40000"/>
                    <a:lumOff val="60000"/>
                  </a:schemeClr>
                </a:solidFill>
                <a:effectLst/>
                <a:latin typeface="Aharoni" panose="02010803020104030203" pitchFamily="2" charset="-79"/>
                <a:ea typeface="Times New Roman" panose="02020603050405020304" pitchFamily="18" charset="0"/>
                <a:cs typeface="Aharoni" panose="02010803020104030203" pitchFamily="2" charset="-79"/>
              </a:rPr>
            </a:br>
            <a:r>
              <a:rPr lang="en-US" sz="2000" b="1" dirty="0">
                <a:solidFill>
                  <a:schemeClr val="accent2">
                    <a:lumMod val="40000"/>
                    <a:lumOff val="60000"/>
                  </a:schemeClr>
                </a:solidFill>
                <a:latin typeface="Aharoni" panose="02010803020104030203" pitchFamily="2" charset="-79"/>
                <a:cs typeface="Aharoni" panose="02010803020104030203" pitchFamily="2" charset="-79"/>
              </a:rPr>
              <a:t>1]How to work on datasets for machine learning projects. </a:t>
            </a:r>
            <a:br>
              <a:rPr lang="en-US" sz="2000" b="1" dirty="0">
                <a:solidFill>
                  <a:schemeClr val="accent2">
                    <a:lumMod val="40000"/>
                    <a:lumOff val="60000"/>
                  </a:schemeClr>
                </a:solidFill>
                <a:latin typeface="Aharoni" panose="02010803020104030203" pitchFamily="2" charset="-79"/>
                <a:cs typeface="Aharoni" panose="02010803020104030203" pitchFamily="2" charset="-79"/>
              </a:rPr>
            </a:br>
            <a:r>
              <a:rPr lang="en-US" sz="2000" b="1" dirty="0">
                <a:solidFill>
                  <a:schemeClr val="accent2">
                    <a:lumMod val="40000"/>
                    <a:lumOff val="60000"/>
                  </a:schemeClr>
                </a:solidFill>
                <a:latin typeface="Aharoni" panose="02010803020104030203" pitchFamily="2" charset="-79"/>
                <a:cs typeface="Aharoni" panose="02010803020104030203" pitchFamily="2" charset="-79"/>
              </a:rPr>
              <a:t>2]Model Building and use of various libraries in python.</a:t>
            </a:r>
            <a:br>
              <a:rPr lang="en-US" sz="2000" b="1" dirty="0">
                <a:solidFill>
                  <a:schemeClr val="accent2">
                    <a:lumMod val="40000"/>
                    <a:lumOff val="60000"/>
                  </a:schemeClr>
                </a:solidFill>
                <a:latin typeface="Aharoni" panose="02010803020104030203" pitchFamily="2" charset="-79"/>
                <a:cs typeface="Aharoni" panose="02010803020104030203" pitchFamily="2" charset="-79"/>
              </a:rPr>
            </a:br>
            <a:r>
              <a:rPr lang="en-US" sz="2000" b="1" dirty="0">
                <a:solidFill>
                  <a:schemeClr val="accent2">
                    <a:lumMod val="40000"/>
                    <a:lumOff val="60000"/>
                  </a:schemeClr>
                </a:solidFill>
                <a:latin typeface="Aharoni" panose="02010803020104030203" pitchFamily="2" charset="-79"/>
                <a:cs typeface="Aharoni" panose="02010803020104030203" pitchFamily="2" charset="-79"/>
              </a:rPr>
              <a:t> 3]Expansion in knowledge about machine leaning.</a:t>
            </a:r>
            <a:br>
              <a:rPr lang="en-US" sz="2000" b="1" dirty="0">
                <a:solidFill>
                  <a:schemeClr val="accent2">
                    <a:lumMod val="40000"/>
                    <a:lumOff val="60000"/>
                  </a:schemeClr>
                </a:solidFill>
                <a:latin typeface="Aharoni" panose="02010803020104030203" pitchFamily="2" charset="-79"/>
                <a:cs typeface="Aharoni" panose="02010803020104030203" pitchFamily="2" charset="-79"/>
              </a:rPr>
            </a:br>
            <a:r>
              <a:rPr lang="en-US" sz="2000" b="1" dirty="0">
                <a:solidFill>
                  <a:schemeClr val="accent2">
                    <a:lumMod val="40000"/>
                    <a:lumOff val="60000"/>
                  </a:schemeClr>
                </a:solidFill>
                <a:latin typeface="Aharoni" panose="02010803020104030203" pitchFamily="2" charset="-79"/>
                <a:cs typeface="Aharoni" panose="02010803020104030203" pitchFamily="2" charset="-79"/>
              </a:rPr>
              <a:t> 4]Knowledge of various algorithms like naïve bayes algorithm. </a:t>
            </a:r>
            <a:br>
              <a:rPr lang="en-US" sz="2000" b="1" dirty="0">
                <a:solidFill>
                  <a:schemeClr val="accent2">
                    <a:lumMod val="40000"/>
                    <a:lumOff val="60000"/>
                  </a:schemeClr>
                </a:solidFill>
                <a:latin typeface="Aharoni" panose="02010803020104030203" pitchFamily="2" charset="-79"/>
                <a:cs typeface="Aharoni" panose="02010803020104030203" pitchFamily="2" charset="-79"/>
              </a:rPr>
            </a:br>
            <a:r>
              <a:rPr lang="en-US" sz="2000" b="1" dirty="0">
                <a:solidFill>
                  <a:schemeClr val="accent2">
                    <a:lumMod val="40000"/>
                    <a:lumOff val="60000"/>
                  </a:schemeClr>
                </a:solidFill>
                <a:latin typeface="Aharoni" panose="02010803020104030203" pitchFamily="2" charset="-79"/>
                <a:cs typeface="Aharoni" panose="02010803020104030203" pitchFamily="2" charset="-79"/>
              </a:rPr>
              <a:t>5]First time working on python GUI part</a:t>
            </a:r>
            <a:r>
              <a:rPr lang="en-IN" sz="2000" dirty="0">
                <a:solidFill>
                  <a:srgbClr val="000000"/>
                </a:solidFill>
                <a:effectLst/>
                <a:latin typeface="Aharoni" panose="02010803020104030203" pitchFamily="2" charset="-79"/>
                <a:ea typeface="Times New Roman" panose="02020603050405020304" pitchFamily="18" charset="0"/>
                <a:cs typeface="Aharoni" panose="02010803020104030203" pitchFamily="2" charset="-79"/>
              </a:rPr>
              <a:t/>
            </a:r>
            <a:br>
              <a:rPr lang="en-IN" sz="2000" dirty="0">
                <a:solidFill>
                  <a:srgbClr val="000000"/>
                </a:solidFill>
                <a:effectLst/>
                <a:latin typeface="Aharoni" panose="02010803020104030203" pitchFamily="2" charset="-79"/>
                <a:ea typeface="Times New Roman" panose="02020603050405020304" pitchFamily="18" charset="0"/>
                <a:cs typeface="Aharoni" panose="02010803020104030203" pitchFamily="2" charset="-79"/>
              </a:rPr>
            </a:br>
            <a:endParaRPr lang="en-IN" sz="2000" b="1" i="1" u="sng"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73945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E31E6D-0DFF-41BE-91C9-2335E4E280A2}"/>
              </a:ext>
            </a:extLst>
          </p:cNvPr>
          <p:cNvSpPr>
            <a:spLocks noGrp="1"/>
          </p:cNvSpPr>
          <p:nvPr>
            <p:ph type="title"/>
          </p:nvPr>
        </p:nvSpPr>
        <p:spPr/>
        <p:txBody>
          <a:bodyPr>
            <a:normAutofit fontScale="90000"/>
          </a:bodyPr>
          <a:lstStyle/>
          <a:p>
            <a:pPr algn="ctr"/>
            <a:r>
              <a:rPr lang="en-US" sz="6600" b="1" i="1" u="sng" dirty="0"/>
              <a:t/>
            </a:r>
            <a:br>
              <a:rPr lang="en-US" sz="6600" b="1" i="1" u="sng" dirty="0"/>
            </a:br>
            <a:r>
              <a:rPr lang="en-US" sz="6600" b="1" i="1" u="sng" dirty="0"/>
              <a:t/>
            </a:r>
            <a:br>
              <a:rPr lang="en-US" sz="6600" b="1" i="1" u="sng" dirty="0"/>
            </a:br>
            <a:r>
              <a:rPr lang="en-US" sz="6600" b="1" i="1" u="sng" dirty="0"/>
              <a:t/>
            </a:r>
            <a:br>
              <a:rPr lang="en-US" sz="6600" b="1" i="1" u="sng" dirty="0"/>
            </a:br>
            <a:r>
              <a:rPr lang="en-US" sz="6600" b="1" i="1" u="sng" dirty="0"/>
              <a:t/>
            </a:r>
            <a:br>
              <a:rPr lang="en-US" sz="6600" b="1" i="1" u="sng" dirty="0"/>
            </a:br>
            <a:r>
              <a:rPr lang="en-US" sz="6600" b="1" i="1" u="sng" dirty="0"/>
              <a:t>Thank you</a:t>
            </a:r>
            <a:endParaRPr lang="en-IN" sz="6600" b="1" i="1" u="sng" dirty="0"/>
          </a:p>
        </p:txBody>
      </p:sp>
    </p:spTree>
    <p:extLst>
      <p:ext uri="{BB962C8B-B14F-4D97-AF65-F5344CB8AC3E}">
        <p14:creationId xmlns:p14="http://schemas.microsoft.com/office/powerpoint/2010/main" val="3490865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Gallery</Template>
  <TotalTime>645</TotalTime>
  <Words>312</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9</vt:i4>
      </vt:variant>
    </vt:vector>
  </HeadingPairs>
  <TitlesOfParts>
    <vt:vector size="21" baseType="lpstr">
      <vt:lpstr>Aharoni</vt:lpstr>
      <vt:lpstr>Algerian</vt:lpstr>
      <vt:lpstr>Arial</vt:lpstr>
      <vt:lpstr>Calibri</vt:lpstr>
      <vt:lpstr>Calibri Light</vt:lpstr>
      <vt:lpstr>Century Gothic</vt:lpstr>
      <vt:lpstr>Times New Roman</vt:lpstr>
      <vt:lpstr>Wingdings</vt:lpstr>
      <vt:lpstr>Wingdings 3</vt:lpstr>
      <vt:lpstr>Celestial</vt:lpstr>
      <vt:lpstr>Wisp</vt:lpstr>
      <vt:lpstr>Ion</vt:lpstr>
      <vt:lpstr>Disease prediction            system based on                   symptoms </vt:lpstr>
      <vt:lpstr>            TABLE OF CONTENTS              1. INTRODUCTION             1.1. About Disease Prediction system             1.2. About Project              2. REQURIMETS OF PROJECT                2.1. Hardware Requirement                2.2. Software Requirement                2.3. Libraries              ALGORITHM/MODEL USED FOR DETECTION               OUTPUT              CONCLUSION                     </vt:lpstr>
      <vt:lpstr>1.1. Introduction to Disease Prediction system  </vt:lpstr>
      <vt:lpstr>1.3. About Project    </vt:lpstr>
      <vt:lpstr>PowerPoint Presentation</vt:lpstr>
      <vt:lpstr>   Algorithm   Medical disease System consists of three main modules:  *Dataset searching and fetching  * Working on python   *Applying naïve bayes algorithm.   Naïve Bayes Classifier Algorithm    *Naïve Bayes algorithm is a supervised learning algorithm, which is based on Bayes theorem and used for solving classification problems.   *It is mainly used in text classification that includes a high-dimensional training dataset.    *Naïve Bayes Classifier is one of the simple and most effective Classification algorithms which helps in building the fast machine learning models that can make quick predictions   </vt:lpstr>
      <vt:lpstr>OUTPUT</vt:lpstr>
      <vt:lpstr>Conclusion    We have now have all the skills required to create a program that detects and recognizes the disease based on symptoms and we have successfully created our Machine Learning project that is Disease Prediction/recommendation system based on symptoms.                                               We have successfully developed an algorithm which is working accurately and effectively in recognising a disease.    Under this project we learn various aspects such as:   1]How to work on datasets for machine learning projects.  2]Model Building and use of various libraries in python.  3]Expansion in knowledge about machine leaning.  4]Knowledge of various algorithms like naïve bayes algorithm.  5]First time working on python GUI part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MACHINE LEARNING</dc:title>
  <dc:creator>Vaibhav Kapriyal</dc:creator>
  <cp:lastModifiedBy>user</cp:lastModifiedBy>
  <cp:revision>48</cp:revision>
  <dcterms:created xsi:type="dcterms:W3CDTF">2021-12-17T08:37:48Z</dcterms:created>
  <dcterms:modified xsi:type="dcterms:W3CDTF">2023-07-17T10:14:21Z</dcterms:modified>
</cp:coreProperties>
</file>