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93" r:id="rId3"/>
    <p:sldId id="257" r:id="rId4"/>
    <p:sldId id="263" r:id="rId5"/>
    <p:sldId id="302" r:id="rId6"/>
    <p:sldId id="264" r:id="rId7"/>
    <p:sldId id="265" r:id="rId8"/>
    <p:sldId id="266" r:id="rId9"/>
    <p:sldId id="296" r:id="rId10"/>
    <p:sldId id="267" r:id="rId11"/>
    <p:sldId id="268" r:id="rId12"/>
    <p:sldId id="297" r:id="rId13"/>
    <p:sldId id="269" r:id="rId14"/>
    <p:sldId id="270" r:id="rId15"/>
    <p:sldId id="271" r:id="rId16"/>
    <p:sldId id="272" r:id="rId17"/>
    <p:sldId id="298" r:id="rId18"/>
    <p:sldId id="273" r:id="rId19"/>
    <p:sldId id="292" r:id="rId20"/>
    <p:sldId id="274" r:id="rId21"/>
    <p:sldId id="276" r:id="rId22"/>
    <p:sldId id="277" r:id="rId23"/>
    <p:sldId id="278" r:id="rId24"/>
    <p:sldId id="279" r:id="rId25"/>
    <p:sldId id="275" r:id="rId26"/>
    <p:sldId id="306" r:id="rId27"/>
    <p:sldId id="280" r:id="rId28"/>
    <p:sldId id="281" r:id="rId29"/>
    <p:sldId id="305" r:id="rId30"/>
    <p:sldId id="294" r:id="rId31"/>
    <p:sldId id="295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7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91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8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09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62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3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8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2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1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BCBFE4-5BE9-4B39-B860-ED2441424D1C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8061397-239F-4BA4-B79B-6E587148C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5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5E01-B24F-494D-9504-22C9B20B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925" y="1652131"/>
            <a:ext cx="9144000" cy="1641490"/>
          </a:xfrm>
        </p:spPr>
        <p:txBody>
          <a:bodyPr>
            <a:normAutofit/>
          </a:bodyPr>
          <a:lstStyle/>
          <a:p>
            <a:r>
              <a:rPr lang="en-IN" sz="7200" dirty="0"/>
              <a:t>Online Shopper Intention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D6C0C-2DCE-4277-BFFB-3FFBC16F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306" y="2674975"/>
            <a:ext cx="8094279" cy="75402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 Analysis &amp; Predictive Model Project</a:t>
            </a:r>
          </a:p>
        </p:txBody>
      </p:sp>
    </p:spTree>
    <p:extLst>
      <p:ext uri="{BB962C8B-B14F-4D97-AF65-F5344CB8AC3E}">
        <p14:creationId xmlns:p14="http://schemas.microsoft.com/office/powerpoint/2010/main" val="95209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12E4CFD1-185E-489C-90AD-7924665C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" y="31531"/>
            <a:ext cx="8650015" cy="33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F4ABA757-E37A-473B-BE21-2DE5C587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" y="3447818"/>
            <a:ext cx="8660525" cy="33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4F1046-F36D-4DFE-A539-E30BE37A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271" y="147559"/>
            <a:ext cx="3145626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Informational Page vs Duration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887E49-4457-4523-905D-11ACC7265FFD}"/>
              </a:ext>
            </a:extLst>
          </p:cNvPr>
          <p:cNvSpPr txBox="1">
            <a:spLocks/>
          </p:cNvSpPr>
          <p:nvPr/>
        </p:nvSpPr>
        <p:spPr>
          <a:xfrm>
            <a:off x="8820402" y="3447818"/>
            <a:ext cx="3145626" cy="787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Informational Page vs </a:t>
            </a:r>
            <a:r>
              <a:rPr lang="en-IN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PageValues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6F5651-6063-47FA-837D-0939AB1966F5}"/>
              </a:ext>
            </a:extLst>
          </p:cNvPr>
          <p:cNvSpPr txBox="1">
            <a:spLocks/>
          </p:cNvSpPr>
          <p:nvPr/>
        </p:nvSpPr>
        <p:spPr>
          <a:xfrm>
            <a:off x="8820402" y="1102549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duration is increasing as page number is increasing. Top 3 pages are 24, 13 and 12.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FDA0DC-09BF-4579-B4CA-3EB560DB27A6}"/>
              </a:ext>
            </a:extLst>
          </p:cNvPr>
          <p:cNvSpPr txBox="1">
            <a:spLocks/>
          </p:cNvSpPr>
          <p:nvPr/>
        </p:nvSpPr>
        <p:spPr>
          <a:xfrm>
            <a:off x="8820402" y="4402809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Page value for page 14 and 8 is high among other pages.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B77E18E-536D-4460-8455-BD88E460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-7837"/>
            <a:ext cx="8782269" cy="33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BAF0491-BC3F-4DAF-B442-C0D57D13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431647"/>
            <a:ext cx="8782270" cy="33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29B86C-907D-4640-9F36-A216AD66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5" y="234187"/>
            <a:ext cx="3145626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Informational Page vs Bounce Rate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47D893-D946-4E01-8800-326757D1B129}"/>
              </a:ext>
            </a:extLst>
          </p:cNvPr>
          <p:cNvSpPr txBox="1">
            <a:spLocks/>
          </p:cNvSpPr>
          <p:nvPr/>
        </p:nvSpPr>
        <p:spPr>
          <a:xfrm>
            <a:off x="114905" y="3350600"/>
            <a:ext cx="3145626" cy="787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Informational Page vs Exit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F08FD7-EC60-494D-9989-429535827483}"/>
              </a:ext>
            </a:extLst>
          </p:cNvPr>
          <p:cNvSpPr txBox="1">
            <a:spLocks/>
          </p:cNvSpPr>
          <p:nvPr/>
        </p:nvSpPr>
        <p:spPr>
          <a:xfrm>
            <a:off x="173740" y="1250860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Bounce rate is decreasing as the page number is increasing.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8DE8E7-6CD1-4152-8BA5-A59537AB9F06}"/>
              </a:ext>
            </a:extLst>
          </p:cNvPr>
          <p:cNvSpPr txBox="1">
            <a:spLocks/>
          </p:cNvSpPr>
          <p:nvPr/>
        </p:nvSpPr>
        <p:spPr>
          <a:xfrm>
            <a:off x="114905" y="4138462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clear relation.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4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82FB-0D3C-4AA5-A8A1-136F86CF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065" y="2766218"/>
            <a:ext cx="8883869" cy="1325563"/>
          </a:xfrm>
        </p:spPr>
        <p:txBody>
          <a:bodyPr/>
          <a:lstStyle/>
          <a:p>
            <a:r>
              <a:rPr lang="en-IN" dirty="0"/>
              <a:t>Product related Page Analysis</a:t>
            </a:r>
          </a:p>
        </p:txBody>
      </p:sp>
    </p:spTree>
    <p:extLst>
      <p:ext uri="{BB962C8B-B14F-4D97-AF65-F5344CB8AC3E}">
        <p14:creationId xmlns:p14="http://schemas.microsoft.com/office/powerpoint/2010/main" val="307655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E9A7DB9-8B1C-42A6-B3D5-5E53CAFECC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" y="31531"/>
            <a:ext cx="8744608" cy="333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21AB783-B0B7-49F6-B07F-535A6C74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" y="3442306"/>
            <a:ext cx="8744608" cy="338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B6375E2-791B-4131-BC4E-0B700F35E6C5}"/>
              </a:ext>
            </a:extLst>
          </p:cNvPr>
          <p:cNvSpPr txBox="1">
            <a:spLocks/>
          </p:cNvSpPr>
          <p:nvPr/>
        </p:nvSpPr>
        <p:spPr>
          <a:xfrm>
            <a:off x="8466083" y="-23622"/>
            <a:ext cx="4004441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solidFill>
                  <a:srgbClr val="92D050"/>
                </a:solidFill>
              </a:rPr>
              <a:t>Top 25 Product Related Page vs Duration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6D264B-4D5E-4C03-B9CA-F266775A1E78}"/>
              </a:ext>
            </a:extLst>
          </p:cNvPr>
          <p:cNvSpPr txBox="1">
            <a:spLocks/>
          </p:cNvSpPr>
          <p:nvPr/>
        </p:nvSpPr>
        <p:spPr>
          <a:xfrm>
            <a:off x="8594834" y="3270408"/>
            <a:ext cx="3746938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solidFill>
                  <a:srgbClr val="92D050"/>
                </a:solidFill>
              </a:rPr>
              <a:t>Top 25 Product Related Page vs Page Values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FCFB59-EF4F-4C8D-99A5-7BF7B05EDCDD}"/>
              </a:ext>
            </a:extLst>
          </p:cNvPr>
          <p:cNvSpPr txBox="1">
            <a:spLocks/>
          </p:cNvSpPr>
          <p:nvPr/>
        </p:nvSpPr>
        <p:spPr>
          <a:xfrm>
            <a:off x="8980887" y="1092268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Time Spent on Product pages are much higher than Admin or informational pages.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8BB5B7-2228-493E-B5AC-71DF2F68E000}"/>
              </a:ext>
            </a:extLst>
          </p:cNvPr>
          <p:cNvSpPr txBox="1">
            <a:spLocks/>
          </p:cNvSpPr>
          <p:nvPr/>
        </p:nvSpPr>
        <p:spPr>
          <a:xfrm>
            <a:off x="8895490" y="4334153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page 205 has the highest average Page value.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3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7C63D1D-E2EF-47AE-94EB-7D2ED904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16" y="1"/>
            <a:ext cx="8894683" cy="34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7D4E34F-3CE3-42AC-942B-0626D04B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16" y="3456574"/>
            <a:ext cx="8894684" cy="34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BA6225-FC13-43A0-9289-874D8A0292C3}"/>
              </a:ext>
            </a:extLst>
          </p:cNvPr>
          <p:cNvSpPr txBox="1">
            <a:spLocks/>
          </p:cNvSpPr>
          <p:nvPr/>
        </p:nvSpPr>
        <p:spPr>
          <a:xfrm>
            <a:off x="-147146" y="0"/>
            <a:ext cx="3575839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600" dirty="0">
                <a:solidFill>
                  <a:srgbClr val="92D050"/>
                </a:solidFill>
              </a:rPr>
              <a:t>Top 25 Product Related Page vs Bounce Rate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E2839-2A1B-40F3-91F0-CAF8CA7EA504}"/>
              </a:ext>
            </a:extLst>
          </p:cNvPr>
          <p:cNvSpPr txBox="1">
            <a:spLocks/>
          </p:cNvSpPr>
          <p:nvPr/>
        </p:nvSpPr>
        <p:spPr>
          <a:xfrm>
            <a:off x="-147146" y="3401426"/>
            <a:ext cx="3575839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600" dirty="0">
                <a:solidFill>
                  <a:srgbClr val="92D050"/>
                </a:solidFill>
              </a:rPr>
              <a:t>Top 25 Product Related Page vs Bounce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020429-88FA-45F2-BF5D-A98A70A9FB27}"/>
              </a:ext>
            </a:extLst>
          </p:cNvPr>
          <p:cNvSpPr txBox="1">
            <a:spLocks/>
          </p:cNvSpPr>
          <p:nvPr/>
        </p:nvSpPr>
        <p:spPr>
          <a:xfrm>
            <a:off x="67960" y="1063745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average Bounce rate pages are initial pages 1, 2 and 3.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78CC-D6F4-49ED-9E7D-0ECA37FF56D7}"/>
              </a:ext>
            </a:extLst>
          </p:cNvPr>
          <p:cNvSpPr txBox="1">
            <a:spLocks/>
          </p:cNvSpPr>
          <p:nvPr/>
        </p:nvSpPr>
        <p:spPr>
          <a:xfrm>
            <a:off x="67960" y="4465171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average Exit rate pages are initial pages 1, 2 and 3.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7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63E79EC-5AD1-44B4-836C-B5F8F797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5" y="807162"/>
            <a:ext cx="9601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484470-761D-4C37-A076-87B343ED4CAC}"/>
              </a:ext>
            </a:extLst>
          </p:cNvPr>
          <p:cNvSpPr txBox="1">
            <a:spLocks/>
          </p:cNvSpPr>
          <p:nvPr/>
        </p:nvSpPr>
        <p:spPr>
          <a:xfrm>
            <a:off x="1823545" y="-65197"/>
            <a:ext cx="8308427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Bottom 25 -  Product Related Page vs Duration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E3B3D-EEA3-49D5-8B22-45C75E13FA3B}"/>
              </a:ext>
            </a:extLst>
          </p:cNvPr>
          <p:cNvSpPr txBox="1">
            <a:spLocks/>
          </p:cNvSpPr>
          <p:nvPr/>
        </p:nvSpPr>
        <p:spPr>
          <a:xfrm>
            <a:off x="534044" y="4711394"/>
            <a:ext cx="11123911" cy="1889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related page and spent duration have strong Positive relation.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pages 1,2 and 3 have the least spent duration and they high bounce and exit rate.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product pages have generated zero revenue in spite of having visitors.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3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3D536F50-936B-49AC-B5B6-4D56EF861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" y="3512839"/>
            <a:ext cx="8665103" cy="33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9EE782F4-65C3-45D0-92B9-62AFFB26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" y="31530"/>
            <a:ext cx="8665102" cy="329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77CA6F-E3A7-4524-A5E3-3F32D390567D}"/>
              </a:ext>
            </a:extLst>
          </p:cNvPr>
          <p:cNvSpPr txBox="1">
            <a:spLocks/>
          </p:cNvSpPr>
          <p:nvPr/>
        </p:nvSpPr>
        <p:spPr>
          <a:xfrm>
            <a:off x="8696633" y="31530"/>
            <a:ext cx="3575839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Bottom 25 Product Related Page vs Bounce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D80B62-8A7E-4D5C-BDDF-9B2679C86B7C}"/>
              </a:ext>
            </a:extLst>
          </p:cNvPr>
          <p:cNvSpPr txBox="1">
            <a:spLocks/>
          </p:cNvSpPr>
          <p:nvPr/>
        </p:nvSpPr>
        <p:spPr>
          <a:xfrm>
            <a:off x="8616161" y="3400191"/>
            <a:ext cx="3575839" cy="1063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Bottom 25 Product Related Page vs Exit Rate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C2BA59-1354-4D4E-ADA9-9674395F979A}"/>
              </a:ext>
            </a:extLst>
          </p:cNvPr>
          <p:cNvSpPr txBox="1">
            <a:spLocks/>
          </p:cNvSpPr>
          <p:nvPr/>
        </p:nvSpPr>
        <p:spPr>
          <a:xfrm>
            <a:off x="8871503" y="1118039"/>
            <a:ext cx="3145626" cy="231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223, 470, 240 and 256 have almost zero average bounce rate.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296507-65D2-43E2-80BA-4079DA81A4C8}"/>
              </a:ext>
            </a:extLst>
          </p:cNvPr>
          <p:cNvSpPr txBox="1">
            <a:spLocks/>
          </p:cNvSpPr>
          <p:nvPr/>
        </p:nvSpPr>
        <p:spPr>
          <a:xfrm>
            <a:off x="8831266" y="4494331"/>
            <a:ext cx="3329203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240 have the least exit rate.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Page 240 is also in Top 25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PageValue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71CB-7959-4BBE-B592-02F4CBB6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96" y="2286999"/>
            <a:ext cx="8211208" cy="22840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Revenue Analysis </a:t>
            </a:r>
            <a:br>
              <a:rPr lang="en-IN" dirty="0"/>
            </a:br>
            <a:r>
              <a:rPr lang="en-IN" dirty="0"/>
              <a:t>with </a:t>
            </a:r>
            <a:br>
              <a:rPr lang="en-IN" dirty="0"/>
            </a:br>
            <a:r>
              <a:rPr lang="en-IN" dirty="0"/>
              <a:t>Different Category</a:t>
            </a:r>
          </a:p>
        </p:txBody>
      </p:sp>
    </p:spTree>
    <p:extLst>
      <p:ext uri="{BB962C8B-B14F-4D97-AF65-F5344CB8AC3E}">
        <p14:creationId xmlns:p14="http://schemas.microsoft.com/office/powerpoint/2010/main" val="179883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>
            <a:extLst>
              <a:ext uri="{FF2B5EF4-FFF2-40B4-BE49-F238E27FC236}">
                <a16:creationId xmlns:a16="http://schemas.microsoft.com/office/drawing/2014/main" id="{8F35957C-9032-4AC5-A9A5-E17CA775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30" y="3459030"/>
            <a:ext cx="8749339" cy="34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2A5982-1904-4098-9F49-46723FCB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03" y="31530"/>
            <a:ext cx="3374337" cy="95969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Special 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26F209-7363-4EF2-B8CB-39CD31F81229}"/>
              </a:ext>
            </a:extLst>
          </p:cNvPr>
          <p:cNvSpPr txBox="1">
            <a:spLocks/>
          </p:cNvSpPr>
          <p:nvPr/>
        </p:nvSpPr>
        <p:spPr>
          <a:xfrm>
            <a:off x="123608" y="991229"/>
            <a:ext cx="3145626" cy="3083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visitors came on normal days.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having less visitors on Special days, revenue is almost same.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are more buying on Special days. May be because of sales and festive.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1EAD57C-C5BE-4ABE-9C02-9F529435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67" y="31530"/>
            <a:ext cx="8748403" cy="33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4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F56835-4F64-41FF-B7D9-4CFE0B39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663" y="31530"/>
            <a:ext cx="3374337" cy="95969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Month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58A5B-0C7F-42C6-A5E1-BD8171C4AC71}"/>
              </a:ext>
            </a:extLst>
          </p:cNvPr>
          <p:cNvSpPr txBox="1">
            <a:spLocks/>
          </p:cNvSpPr>
          <p:nvPr/>
        </p:nvSpPr>
        <p:spPr>
          <a:xfrm>
            <a:off x="8984952" y="861848"/>
            <a:ext cx="3145626" cy="5129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vistors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coming in Top 4 months May, Nov, Mar and Dec. It may be because of festival sale and zero visitors in Jan and Apr.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Dec, May, Mar, Oct among top contributor to revenue.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5CF6ADF-7B5A-4110-B2B6-719DDB340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2007"/>
            <a:ext cx="8756241" cy="34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81F89B3-8585-4D59-B646-CB7DBDB8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" y="0"/>
            <a:ext cx="8741352" cy="335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32F-C4B0-40FE-8145-2CEE4F14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69" y="51674"/>
            <a:ext cx="6805448" cy="80152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2D1A-EBCA-4AD0-A4FB-4EC77894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3" y="798239"/>
            <a:ext cx="11487807" cy="2630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 – 12330 rows * 18 Columns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had 125 duplicated rows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Missing value found in dataset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removing duplicated rows final structure – 12205 rows * 18 columns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duplicated value were from Non-revenue generating Visitors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BC79F-44A2-4E54-9BBE-97437D175EB6}"/>
              </a:ext>
            </a:extLst>
          </p:cNvPr>
          <p:cNvSpPr txBox="1">
            <a:spLocks/>
          </p:cNvSpPr>
          <p:nvPr/>
        </p:nvSpPr>
        <p:spPr>
          <a:xfrm>
            <a:off x="352093" y="3564596"/>
            <a:ext cx="10515600" cy="42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Features :</a:t>
            </a:r>
          </a:p>
          <a:p>
            <a:endParaRPr lang="en-IN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150130-C078-41B6-BF20-8606247BB1D1}"/>
              </a:ext>
            </a:extLst>
          </p:cNvPr>
          <p:cNvSpPr txBox="1">
            <a:spLocks/>
          </p:cNvSpPr>
          <p:nvPr/>
        </p:nvSpPr>
        <p:spPr>
          <a:xfrm>
            <a:off x="268011" y="3774803"/>
            <a:ext cx="11487807" cy="3083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Target/ Dependent Variable  -  Revenue  (Binary class)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Variables</a:t>
            </a:r>
          </a:p>
          <a:p>
            <a:pPr lvl="1">
              <a:lnSpc>
                <a:spcPct val="100000"/>
              </a:lnSpc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Numerical Features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'Administrative', 'Informational',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ProductRelated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lnSpc>
                <a:spcPct val="100000"/>
              </a:lnSpc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Numerical Features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Administrative_Duration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Informational_Duration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ProductRelated_Duration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BounceRates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%',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ExitRates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% 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PageValues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SpecialDay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(probability)’</a:t>
            </a:r>
          </a:p>
          <a:p>
            <a:pPr lvl="1">
              <a:lnSpc>
                <a:spcPct val="100000"/>
              </a:lnSpc>
            </a:pP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'Month',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VisitorType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'Weekend',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OperatingSystems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'Browser', 'Region', '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6163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4B3A1C83-8592-4A38-8E7D-5E9467BE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" y="3437894"/>
            <a:ext cx="8681546" cy="33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305238-C1F7-4303-AE74-C67A347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663" y="31530"/>
            <a:ext cx="3374337" cy="95969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Visitor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2FA4B-523E-4F30-B50A-C28C540BE61F}"/>
              </a:ext>
            </a:extLst>
          </p:cNvPr>
          <p:cNvSpPr txBox="1">
            <a:spLocks/>
          </p:cNvSpPr>
          <p:nvPr/>
        </p:nvSpPr>
        <p:spPr>
          <a:xfrm>
            <a:off x="8817663" y="974846"/>
            <a:ext cx="3145626" cy="4926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Returning visitor type is 85%, which is a good thing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type visitor has max revenue and returning visitor has least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coupon or offer based on revenue, so people visit again.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E0C93C7-34C8-48B9-9717-620E9238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" y="31530"/>
            <a:ext cx="8681545" cy="33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7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7747C064-0242-4650-9BF0-9DF85047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83" y="3445726"/>
            <a:ext cx="8770481" cy="340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6F8131-E870-45B9-A347-A82E956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765" y="0"/>
            <a:ext cx="3374337" cy="11876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Operating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281B15-5720-4DD8-BD8E-62E6D41DB68F}"/>
              </a:ext>
            </a:extLst>
          </p:cNvPr>
          <p:cNvSpPr txBox="1">
            <a:spLocks/>
          </p:cNvSpPr>
          <p:nvPr/>
        </p:nvSpPr>
        <p:spPr>
          <a:xfrm>
            <a:off x="23147" y="1187669"/>
            <a:ext cx="3374335" cy="4456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95% visitors used operating system 1,2 and 3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 type operating system visitor have max contribution and 7 type has least.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website for Top 3 operating system and no. 8.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BC99F7D-5E7A-48DC-A26D-B5026BD0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85" y="25090"/>
            <a:ext cx="8770480" cy="33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2E97F766-F956-4DC7-AE09-7765AB31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32" y="3437380"/>
            <a:ext cx="8757338" cy="33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A0D57E-2636-4F9A-9064-95D0D691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765" y="0"/>
            <a:ext cx="3374337" cy="87235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Browser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7A36F9-07AE-40B9-8BEB-CB45C8DC02A5}"/>
              </a:ext>
            </a:extLst>
          </p:cNvPr>
          <p:cNvSpPr txBox="1">
            <a:spLocks/>
          </p:cNvSpPr>
          <p:nvPr/>
        </p:nvSpPr>
        <p:spPr>
          <a:xfrm>
            <a:off x="28796" y="714704"/>
            <a:ext cx="3374336" cy="4403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85% visitors are using browser 1 and 2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 no. Browser has most contribution and 9 has least. otherwise for other browser revenue is almost uniform.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website for Top 3 browser and 13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3D9B03B-2F54-40D5-BD6A-21AA2360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32" y="31531"/>
            <a:ext cx="8757337" cy="33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5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>
            <a:extLst>
              <a:ext uri="{FF2B5EF4-FFF2-40B4-BE49-F238E27FC236}">
                <a16:creationId xmlns:a16="http://schemas.microsoft.com/office/drawing/2014/main" id="{45900FFA-5736-4359-BAF9-DBE43348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" y="3429531"/>
            <a:ext cx="8707401" cy="33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77D4E0-0FF6-4307-BF67-955C25AE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663" y="31530"/>
            <a:ext cx="3374337" cy="87235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Region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AF9B5D-AA8B-4BE2-9BC7-7844927FFE7C}"/>
              </a:ext>
            </a:extLst>
          </p:cNvPr>
          <p:cNvSpPr txBox="1">
            <a:spLocks/>
          </p:cNvSpPr>
          <p:nvPr/>
        </p:nvSpPr>
        <p:spPr>
          <a:xfrm>
            <a:off x="8932018" y="935419"/>
            <a:ext cx="3259982" cy="553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83% of visitors are from top 5 regions 1,3,4,2 and 6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from region 5 and 9 has top revenue generation for other region it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amlost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provide recommend region specific deals and products.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B71A1C8-5881-4611-8AED-2D288C2C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" y="31530"/>
            <a:ext cx="8707400" cy="334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4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>
            <a:extLst>
              <a:ext uri="{FF2B5EF4-FFF2-40B4-BE49-F238E27FC236}">
                <a16:creationId xmlns:a16="http://schemas.microsoft.com/office/drawing/2014/main" id="{DD59DDA0-72B4-4EEA-844A-10646A596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8045"/>
            <a:ext cx="8817662" cy="343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3F51B8-E769-4B66-A210-FE1DFE57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663" y="31530"/>
            <a:ext cx="3374337" cy="87235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Traffic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C0787-C4C4-475D-97A9-18DB4D1172D1}"/>
              </a:ext>
            </a:extLst>
          </p:cNvPr>
          <p:cNvSpPr txBox="1">
            <a:spLocks/>
          </p:cNvSpPr>
          <p:nvPr/>
        </p:nvSpPr>
        <p:spPr>
          <a:xfrm>
            <a:off x="8932017" y="903889"/>
            <a:ext cx="3259981" cy="3083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82% visitors came from Top 5 Traffic type 1,2,3,4 and 13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 and 20 traffic type generating most average revenue on the other hand traffic from 12, 15, 16,17 and 18 are not generating any.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investment in 19 and 20 Traffic type.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5A10010-2856-43B7-8069-BBB2498AC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531"/>
            <a:ext cx="8817662" cy="334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6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B1542A7A-72F8-47D6-82B9-6E2C0AAA9A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22" y="3438094"/>
            <a:ext cx="8685447" cy="33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818093-09FF-4DC5-8CF7-E53AD46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25" y="136633"/>
            <a:ext cx="3374337" cy="87235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Weekend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0AEBE-9E0C-456A-9EC5-5E83ED999F16}"/>
              </a:ext>
            </a:extLst>
          </p:cNvPr>
          <p:cNvSpPr txBox="1">
            <a:spLocks/>
          </p:cNvSpPr>
          <p:nvPr/>
        </p:nvSpPr>
        <p:spPr>
          <a:xfrm>
            <a:off x="100686" y="1008992"/>
            <a:ext cx="3374336" cy="355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23% visitors are on weekend, so website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equally visited irrespective of days.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weekdays and Weekend revenue is almost same.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303CAF4-27AE-46E1-8AD8-F240A67D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23" y="31531"/>
            <a:ext cx="8685446" cy="33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D2836DC-6797-40A3-9A7C-D6C8740C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6442"/>
            <a:ext cx="12192000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32B2847-AD63-40FC-BB11-C13919D5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823" y="0"/>
            <a:ext cx="7222508" cy="872359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Visitor Type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DC8579-1865-457B-9E93-E06AF7A0D285}"/>
              </a:ext>
            </a:extLst>
          </p:cNvPr>
          <p:cNvSpPr txBox="1">
            <a:spLocks/>
          </p:cNvSpPr>
          <p:nvPr/>
        </p:nvSpPr>
        <p:spPr>
          <a:xfrm>
            <a:off x="132216" y="5188388"/>
            <a:ext cx="12059784" cy="1580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New Visitor are using operating system no. 2 and browser 2.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New Visitor are coming from Region 1.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Type 2 is successful in getting New Visitors.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9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52CD-B60B-46FA-9B39-994AEEF4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686" y="2766218"/>
            <a:ext cx="7622627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Predictive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15068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AF3F95-38BF-4B7D-A744-1DF226210DE4}"/>
              </a:ext>
            </a:extLst>
          </p:cNvPr>
          <p:cNvSpPr txBox="1">
            <a:spLocks/>
          </p:cNvSpPr>
          <p:nvPr/>
        </p:nvSpPr>
        <p:spPr>
          <a:xfrm>
            <a:off x="107700" y="269340"/>
            <a:ext cx="6888693" cy="2883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build 7 different machine learning model to classify intention of visitor. By comparing different metrics its clear Random Forest is performing best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1D0DCD-01B1-4BD3-8937-4C665FC3271D}"/>
              </a:ext>
            </a:extLst>
          </p:cNvPr>
          <p:cNvSpPr txBox="1">
            <a:spLocks/>
          </p:cNvSpPr>
          <p:nvPr/>
        </p:nvSpPr>
        <p:spPr>
          <a:xfrm>
            <a:off x="61756" y="3153102"/>
            <a:ext cx="3374336" cy="355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9B06C3-3D6E-4F0A-8533-4407A2535C3C}"/>
              </a:ext>
            </a:extLst>
          </p:cNvPr>
          <p:cNvSpPr txBox="1">
            <a:spLocks/>
          </p:cNvSpPr>
          <p:nvPr/>
        </p:nvSpPr>
        <p:spPr>
          <a:xfrm>
            <a:off x="7477208" y="3974238"/>
            <a:ext cx="4438477" cy="2883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 - ROC curve is a model selection metric for class classification problems.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have highest area under Curve.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A6C4563-284F-4105-9135-BA60022C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752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6907DE-04B9-4D70-82D5-AB4D9DEE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93" y="0"/>
            <a:ext cx="5195607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A12D63-A151-4D26-97E3-68595E7B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1" y="0"/>
            <a:ext cx="10515600" cy="64386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Feature Importance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65D10D9-542B-4795-9CAC-472673D3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3" y="643869"/>
            <a:ext cx="94964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3CA6C5-A9D2-47F7-BA18-15F87C3EA1EF}"/>
              </a:ext>
            </a:extLst>
          </p:cNvPr>
          <p:cNvSpPr txBox="1">
            <a:spLocks/>
          </p:cNvSpPr>
          <p:nvPr/>
        </p:nvSpPr>
        <p:spPr>
          <a:xfrm>
            <a:off x="0" y="5997478"/>
            <a:ext cx="12097407" cy="64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PageValues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 has highest importance score because it has moderate relation with Revenue feature.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7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AC17-F54A-43F1-A0EE-222DC2D3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Revenue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2FA1B3-2559-4FF3-B0BA-E416DBD5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2" y="1452017"/>
            <a:ext cx="4975965" cy="52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D2BA2B-ACF0-4AC3-BD59-6ECED016B307}"/>
              </a:ext>
            </a:extLst>
          </p:cNvPr>
          <p:cNvSpPr txBox="1">
            <a:spLocks/>
          </p:cNvSpPr>
          <p:nvPr/>
        </p:nvSpPr>
        <p:spPr>
          <a:xfrm>
            <a:off x="5237393" y="1452017"/>
            <a:ext cx="5766938" cy="308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12205 visitors, only 15% of visitors are purchasing.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is highly imbalanced. Built model will be biased.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oversample the minority class to create a balanced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61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6C37-8E95-43CF-BCDD-53BCE655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62" y="19695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Key Analysis Points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0150C6-1C0A-4209-B155-F1F77E9D8B6C}"/>
              </a:ext>
            </a:extLst>
          </p:cNvPr>
          <p:cNvSpPr txBox="1">
            <a:spLocks/>
          </p:cNvSpPr>
          <p:nvPr/>
        </p:nvSpPr>
        <p:spPr>
          <a:xfrm>
            <a:off x="153238" y="1387364"/>
            <a:ext cx="11649880" cy="5370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Pages have high average Bounce and Exit rate and less average duration spent. Optimize initial pages so visitor spent more time.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Product Pages have low average Bounce and exit rate but have good average Page Value. We can analyze these pages to improve other pages.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 Product pages are generating zero revenue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having visitors, we can analyze further to remove these pages or optimize. These pages are following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(144, 158, 174, 180, 188, 191, 204, 207, 210, 211, 217, 231, 232, 235, 246, 247, 250, 251, 254, 256, 260, 262, 272, 274, 275, 281, 283, 286, 290, 305, 309, 311, 315, 326, 330, 337, 339, 340, 343, 358, 362, 377, 378, 385, 449, 486, 518)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analyze why there are no visitors in Jan and April month.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website for better experience on Top 3 operating system and browser based on average revenue.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72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874C44-DAA5-4619-ACC1-4A90A4B9444C}"/>
              </a:ext>
            </a:extLst>
          </p:cNvPr>
          <p:cNvSpPr txBox="1">
            <a:spLocks/>
          </p:cNvSpPr>
          <p:nvPr/>
        </p:nvSpPr>
        <p:spPr>
          <a:xfrm>
            <a:off x="271060" y="399391"/>
            <a:ext cx="11649880" cy="184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 region specific products and offer to region which have less visitor but have good average Page Value.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investment in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TrafficType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have less visitors but have good page values like 19 and 20 traffic type and generating New visitor like Traffic type 2.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BC835E-AFA2-4450-8361-2ECEBFCD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9" y="210343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6CB7A-A359-418B-B108-A6111650ACF7}"/>
              </a:ext>
            </a:extLst>
          </p:cNvPr>
          <p:cNvSpPr txBox="1">
            <a:spLocks/>
          </p:cNvSpPr>
          <p:nvPr/>
        </p:nvSpPr>
        <p:spPr>
          <a:xfrm>
            <a:off x="271060" y="3168867"/>
            <a:ext cx="11649880" cy="3505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used ‘Online Shoppers Intention’ dataset to analyze and build models that can classify website visitor, and predict which of them is likely going to make a purchase on the website. 7 different classifiers were built, and the best classification performance is by Random Forest model, followed by Gradient Boost model.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classification performance: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93%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 0.93</a:t>
            </a:r>
          </a:p>
        </p:txBody>
      </p:sp>
    </p:spTree>
    <p:extLst>
      <p:ext uri="{BB962C8B-B14F-4D97-AF65-F5344CB8AC3E}">
        <p14:creationId xmlns:p14="http://schemas.microsoft.com/office/powerpoint/2010/main" val="275229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C058-DF83-40D7-9287-F4FCAD66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45" y="2498725"/>
            <a:ext cx="3481552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58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0DAFF2-CF43-4F28-AFCD-FE1C4E0C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556" y="-54097"/>
            <a:ext cx="8201102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Distribution of different Pages and their duration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CE4C78-C7B8-4470-9DB8-42C42D4B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" y="835578"/>
            <a:ext cx="9186041" cy="480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0518A7-37DB-4BEE-B9FB-F3038AD5F288}"/>
              </a:ext>
            </a:extLst>
          </p:cNvPr>
          <p:cNvSpPr txBox="1">
            <a:spLocks/>
          </p:cNvSpPr>
          <p:nvPr/>
        </p:nvSpPr>
        <p:spPr>
          <a:xfrm>
            <a:off x="9201845" y="865150"/>
            <a:ext cx="3145626" cy="4505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visitors have visited initial pages.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visitors have visited for less duration.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not Normal distributed.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4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0DAFF2-CF43-4F28-AFCD-FE1C4E0C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374" y="-90677"/>
            <a:ext cx="8201102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Page Metrics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EBA1C8-F6EB-437D-92F9-5046EAD0FECB}"/>
              </a:ext>
            </a:extLst>
          </p:cNvPr>
          <p:cNvSpPr txBox="1">
            <a:spLocks/>
          </p:cNvSpPr>
          <p:nvPr/>
        </p:nvSpPr>
        <p:spPr>
          <a:xfrm>
            <a:off x="7490843" y="1177159"/>
            <a:ext cx="4657838" cy="4046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 data points, bounce rate are below .05, it means visitors are visiting multiple pages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50% data point of exit rate are below 0.05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right skewed and have outliers.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Bounce and Exit rate is low which is good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C2D6F95-26EE-4061-9F27-D0DD60AC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" y="697185"/>
            <a:ext cx="7310890" cy="55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5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C785-DE82-448C-A37A-76F6C4EF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796" y="2766218"/>
            <a:ext cx="7906407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Administrative Page Analysis</a:t>
            </a:r>
          </a:p>
        </p:txBody>
      </p:sp>
    </p:spTree>
    <p:extLst>
      <p:ext uri="{BB962C8B-B14F-4D97-AF65-F5344CB8AC3E}">
        <p14:creationId xmlns:p14="http://schemas.microsoft.com/office/powerpoint/2010/main" val="4494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1006-05DF-4704-B25B-18CF063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271" y="147559"/>
            <a:ext cx="3145626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Administrative Page vs Duration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5B2EDE-1D55-4CBE-A7F9-4AB8CD43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" y="30500"/>
            <a:ext cx="8710042" cy="33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49C54EA-2F5F-4481-A216-D9EFCCAB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" y="3456714"/>
            <a:ext cx="8710042" cy="33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A2C03D-DE75-4DC1-8FC2-7C9DD53C1636}"/>
              </a:ext>
            </a:extLst>
          </p:cNvPr>
          <p:cNvSpPr txBox="1">
            <a:spLocks/>
          </p:cNvSpPr>
          <p:nvPr/>
        </p:nvSpPr>
        <p:spPr>
          <a:xfrm>
            <a:off x="8941271" y="3456714"/>
            <a:ext cx="3145626" cy="787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Administrative Page vs </a:t>
            </a:r>
            <a:r>
              <a:rPr lang="en-IN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PageValues</a:t>
            </a:r>
            <a:endParaRPr lang="en-IN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334A96-389F-4F98-AC79-9E627BE58F56}"/>
              </a:ext>
            </a:extLst>
          </p:cNvPr>
          <p:cNvSpPr txBox="1">
            <a:spLocks/>
          </p:cNvSpPr>
          <p:nvPr/>
        </p:nvSpPr>
        <p:spPr>
          <a:xfrm>
            <a:off x="8941271" y="1030014"/>
            <a:ext cx="3145626" cy="3083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spent time is increasing as Administrative page no. is increasing. Page 26, 22 and 27 are in Top 3.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6E429E-8130-44A4-B4EB-5EF6C0379A2A}"/>
              </a:ext>
            </a:extLst>
          </p:cNvPr>
          <p:cNvSpPr txBox="1">
            <a:spLocks/>
          </p:cNvSpPr>
          <p:nvPr/>
        </p:nvSpPr>
        <p:spPr>
          <a:xfrm>
            <a:off x="8941271" y="4361771"/>
            <a:ext cx="3145626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Page value is high for page 22. rest pages have mostly uniform value.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3DAB2F3-99CD-434D-AA98-3218CDB1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36" y="3468270"/>
            <a:ext cx="8744607" cy="33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8F6358E-E0E0-4436-A07F-02F1771F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36" y="30931"/>
            <a:ext cx="8744607" cy="33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9E90F6-766E-47E4-A02B-C099675D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1" y="168579"/>
            <a:ext cx="3313790" cy="78786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Administrative Page vs Bounce Rate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85BC3D-B332-46EB-A118-5B487BE01F71}"/>
              </a:ext>
            </a:extLst>
          </p:cNvPr>
          <p:cNvSpPr txBox="1">
            <a:spLocks/>
          </p:cNvSpPr>
          <p:nvPr/>
        </p:nvSpPr>
        <p:spPr>
          <a:xfrm>
            <a:off x="112581" y="3429000"/>
            <a:ext cx="3145626" cy="787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Administrative Page vs Exit Rate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7FC1A1-9C67-4F4D-8D02-B38D2C8CB22C}"/>
              </a:ext>
            </a:extLst>
          </p:cNvPr>
          <p:cNvSpPr txBox="1">
            <a:spLocks/>
          </p:cNvSpPr>
          <p:nvPr/>
        </p:nvSpPr>
        <p:spPr>
          <a:xfrm>
            <a:off x="112581" y="956441"/>
            <a:ext cx="3313790" cy="217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Bounce rate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uniform. Those visitor who doesn't have visited any Administrative page bounce rate is high.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0E3E1A-DEDC-4C2B-BDF5-DDCE393751A5}"/>
              </a:ext>
            </a:extLst>
          </p:cNvPr>
          <p:cNvSpPr txBox="1">
            <a:spLocks/>
          </p:cNvSpPr>
          <p:nvPr/>
        </p:nvSpPr>
        <p:spPr>
          <a:xfrm>
            <a:off x="112581" y="4322509"/>
            <a:ext cx="3145626" cy="228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Exit rate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C02A-0703-41D2-8949-FA70AFE7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955" y="2766218"/>
            <a:ext cx="8600089" cy="1325563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Informational Page Analysis</a:t>
            </a:r>
          </a:p>
        </p:txBody>
      </p:sp>
    </p:spTree>
    <p:extLst>
      <p:ext uri="{BB962C8B-B14F-4D97-AF65-F5344CB8AC3E}">
        <p14:creationId xmlns:p14="http://schemas.microsoft.com/office/powerpoint/2010/main" val="17420928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434</TotalTime>
  <Words>1356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Depth</vt:lpstr>
      <vt:lpstr>Online Shopper Intention Data</vt:lpstr>
      <vt:lpstr>Exploratory Data Analysis</vt:lpstr>
      <vt:lpstr>Revenue </vt:lpstr>
      <vt:lpstr>Distribution of different Pages and their duration</vt:lpstr>
      <vt:lpstr>Page Metrics Analysis</vt:lpstr>
      <vt:lpstr>Administrative Page Analysis</vt:lpstr>
      <vt:lpstr>Administrative Page vs Duration</vt:lpstr>
      <vt:lpstr>Administrative Page vs Bounce Rate</vt:lpstr>
      <vt:lpstr>Informational Page Analysis</vt:lpstr>
      <vt:lpstr>Informational Page vs Duration</vt:lpstr>
      <vt:lpstr>Informational Page vs Bounce Rate</vt:lpstr>
      <vt:lpstr>Product related Page Analysis</vt:lpstr>
      <vt:lpstr>PowerPoint Presentation</vt:lpstr>
      <vt:lpstr>PowerPoint Presentation</vt:lpstr>
      <vt:lpstr>PowerPoint Presentation</vt:lpstr>
      <vt:lpstr>PowerPoint Presentation</vt:lpstr>
      <vt:lpstr>Revenue Analysis  with  Different Category</vt:lpstr>
      <vt:lpstr>Special Day</vt:lpstr>
      <vt:lpstr>Month</vt:lpstr>
      <vt:lpstr>Visitor Type</vt:lpstr>
      <vt:lpstr>Operating System</vt:lpstr>
      <vt:lpstr>Browser</vt:lpstr>
      <vt:lpstr>Region</vt:lpstr>
      <vt:lpstr>Traffic Type</vt:lpstr>
      <vt:lpstr>Weekend</vt:lpstr>
      <vt:lpstr>Visitor Type Analysis</vt:lpstr>
      <vt:lpstr>Predictive Model building</vt:lpstr>
      <vt:lpstr>PowerPoint Presentation</vt:lpstr>
      <vt:lpstr>Feature Importance</vt:lpstr>
      <vt:lpstr>Key Analysis Points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panesar.mani@gmail.com</dc:creator>
  <cp:lastModifiedBy>panesar.mani@gmail.com</cp:lastModifiedBy>
  <cp:revision>76</cp:revision>
  <dcterms:created xsi:type="dcterms:W3CDTF">2023-05-23T10:13:15Z</dcterms:created>
  <dcterms:modified xsi:type="dcterms:W3CDTF">2023-05-28T15:43:49Z</dcterms:modified>
</cp:coreProperties>
</file>