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68" r:id="rId4"/>
    <p:sldId id="267" r:id="rId5"/>
    <p:sldId id="259" r:id="rId6"/>
    <p:sldId id="260" r:id="rId7"/>
    <p:sldId id="261" r:id="rId8"/>
    <p:sldId id="269" r:id="rId9"/>
    <p:sldId id="270" r:id="rId10"/>
    <p:sldId id="271" r:id="rId11"/>
    <p:sldId id="272" r:id="rId12"/>
    <p:sldId id="273" r:id="rId13"/>
    <p:sldId id="274" r:id="rId14"/>
    <p:sldId id="286" r:id="rId15"/>
    <p:sldId id="287" r:id="rId16"/>
    <p:sldId id="288" r:id="rId17"/>
    <p:sldId id="275" r:id="rId18"/>
    <p:sldId id="276" r:id="rId19"/>
    <p:sldId id="277" r:id="rId20"/>
    <p:sldId id="281" r:id="rId21"/>
    <p:sldId id="285" r:id="rId22"/>
    <p:sldId id="289" r:id="rId23"/>
    <p:sldId id="290" r:id="rId24"/>
    <p:sldId id="291" r:id="rId25"/>
    <p:sldId id="294" r:id="rId26"/>
    <p:sldId id="283" r:id="rId27"/>
    <p:sldId id="299" r:id="rId28"/>
    <p:sldId id="292" r:id="rId29"/>
    <p:sldId id="284" r:id="rId30"/>
    <p:sldId id="293" r:id="rId31"/>
    <p:sldId id="295" r:id="rId32"/>
    <p:sldId id="300" r:id="rId33"/>
    <p:sldId id="296" r:id="rId34"/>
    <p:sldId id="298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3690" autoAdjust="0"/>
  </p:normalViewPr>
  <p:slideViewPr>
    <p:cSldViewPr snapToGrid="0">
      <p:cViewPr varScale="1">
        <p:scale>
          <a:sx n="61" d="100"/>
          <a:sy n="61" d="100"/>
        </p:scale>
        <p:origin x="860" y="28"/>
      </p:cViewPr>
      <p:guideLst/>
    </p:cSldViewPr>
  </p:slideViewPr>
  <p:outlineViewPr>
    <p:cViewPr>
      <p:scale>
        <a:sx n="33" d="100"/>
        <a:sy n="33" d="100"/>
      </p:scale>
      <p:origin x="0" y="-788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3202F-0411-4A9C-A8AC-5DBB9611E3F4}" type="datetimeFigureOut">
              <a:rPr lang="en-IN" smtClean="0"/>
              <a:t>04-07-2023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25A4D-CB7F-4FE3-BF71-0FCE4582A0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0937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3202F-0411-4A9C-A8AC-5DBB9611E3F4}" type="datetimeFigureOut">
              <a:rPr lang="en-IN" smtClean="0"/>
              <a:t>04-07-2023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25A4D-CB7F-4FE3-BF71-0FCE4582A0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5626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3202F-0411-4A9C-A8AC-5DBB9611E3F4}" type="datetimeFigureOut">
              <a:rPr lang="en-IN" smtClean="0"/>
              <a:t>04-07-2023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25A4D-CB7F-4FE3-BF71-0FCE4582A0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79056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3202F-0411-4A9C-A8AC-5DBB9611E3F4}" type="datetimeFigureOut">
              <a:rPr lang="en-IN" smtClean="0"/>
              <a:t>04-07-2023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25A4D-CB7F-4FE3-BF71-0FCE4582A0E8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465168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3202F-0411-4A9C-A8AC-5DBB9611E3F4}" type="datetimeFigureOut">
              <a:rPr lang="en-IN" smtClean="0"/>
              <a:t>04-07-2023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25A4D-CB7F-4FE3-BF71-0FCE4582A0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67358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3202F-0411-4A9C-A8AC-5DBB9611E3F4}" type="datetimeFigureOut">
              <a:rPr lang="en-IN" smtClean="0"/>
              <a:t>04-07-2023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25A4D-CB7F-4FE3-BF71-0FCE4582A0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04356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3202F-0411-4A9C-A8AC-5DBB9611E3F4}" type="datetimeFigureOut">
              <a:rPr lang="en-IN" smtClean="0"/>
              <a:t>04-07-2023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25A4D-CB7F-4FE3-BF71-0FCE4582A0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72849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3202F-0411-4A9C-A8AC-5DBB9611E3F4}" type="datetimeFigureOut">
              <a:rPr lang="en-IN" smtClean="0"/>
              <a:t>04-07-2023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25A4D-CB7F-4FE3-BF71-0FCE4582A0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02560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3202F-0411-4A9C-A8AC-5DBB9611E3F4}" type="datetimeFigureOut">
              <a:rPr lang="en-IN" smtClean="0"/>
              <a:t>04-07-2023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25A4D-CB7F-4FE3-BF71-0FCE4582A0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5153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3202F-0411-4A9C-A8AC-5DBB9611E3F4}" type="datetimeFigureOut">
              <a:rPr lang="en-IN" smtClean="0"/>
              <a:t>04-07-2023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25A4D-CB7F-4FE3-BF71-0FCE4582A0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7106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3202F-0411-4A9C-A8AC-5DBB9611E3F4}" type="datetimeFigureOut">
              <a:rPr lang="en-IN" smtClean="0"/>
              <a:t>04-07-2023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25A4D-CB7F-4FE3-BF71-0FCE4582A0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7170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3202F-0411-4A9C-A8AC-5DBB9611E3F4}" type="datetimeFigureOut">
              <a:rPr lang="en-IN" smtClean="0"/>
              <a:t>04-07-2023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25A4D-CB7F-4FE3-BF71-0FCE4582A0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9653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3202F-0411-4A9C-A8AC-5DBB9611E3F4}" type="datetimeFigureOut">
              <a:rPr lang="en-IN" smtClean="0"/>
              <a:t>04-07-2023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25A4D-CB7F-4FE3-BF71-0FCE4582A0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3851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3202F-0411-4A9C-A8AC-5DBB9611E3F4}" type="datetimeFigureOut">
              <a:rPr lang="en-IN" smtClean="0"/>
              <a:t>04-07-2023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25A4D-CB7F-4FE3-BF71-0FCE4582A0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4065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3202F-0411-4A9C-A8AC-5DBB9611E3F4}" type="datetimeFigureOut">
              <a:rPr lang="en-IN" smtClean="0"/>
              <a:t>04-07-2023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25A4D-CB7F-4FE3-BF71-0FCE4582A0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3669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3202F-0411-4A9C-A8AC-5DBB9611E3F4}" type="datetimeFigureOut">
              <a:rPr lang="en-IN" smtClean="0"/>
              <a:t>04-07-2023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25A4D-CB7F-4FE3-BF71-0FCE4582A0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0736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3202F-0411-4A9C-A8AC-5DBB9611E3F4}" type="datetimeFigureOut">
              <a:rPr lang="en-IN" smtClean="0"/>
              <a:t>04-07-2023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25A4D-CB7F-4FE3-BF71-0FCE4582A0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8576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3202F-0411-4A9C-A8AC-5DBB9611E3F4}" type="datetimeFigureOut">
              <a:rPr lang="en-IN" smtClean="0"/>
              <a:t>04-07-2023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25A4D-CB7F-4FE3-BF71-0FCE4582A0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6127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BCB05-A4C5-45A4-832A-70352EAFB9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0212" y="807054"/>
            <a:ext cx="8791575" cy="2387600"/>
          </a:xfrm>
        </p:spPr>
        <p:txBody>
          <a:bodyPr>
            <a:normAutofit/>
          </a:bodyPr>
          <a:lstStyle/>
          <a:p>
            <a:pPr algn="ctr"/>
            <a:r>
              <a:rPr lang="en-US" sz="5400" dirty="0" err="1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Black" panose="020B0A04020102020204" pitchFamily="34" charset="0"/>
              </a:rPr>
              <a:t>In_drive</a:t>
            </a:r>
            <a:br>
              <a:rPr lang="en-US" sz="54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Black" panose="020B0A04020102020204" pitchFamily="34" charset="0"/>
              </a:rPr>
            </a:br>
            <a:r>
              <a:rPr lang="en-US" sz="54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Black" panose="020B0A04020102020204" pitchFamily="34" charset="0"/>
              </a:rPr>
              <a:t>Coupon Recommendation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22D3C8-27CB-4972-A4E9-F65634367C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51035" y="3194654"/>
            <a:ext cx="9848193" cy="1655762"/>
          </a:xfrm>
        </p:spPr>
        <p:txBody>
          <a:bodyPr>
            <a:normAutofit/>
          </a:bodyPr>
          <a:lstStyle/>
          <a:p>
            <a:r>
              <a:rPr lang="en-IN" sz="3200" dirty="0"/>
              <a:t>Data analysis and predictive model project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DE9601ED-8738-40D2-8135-293DD5BF68D4}"/>
              </a:ext>
            </a:extLst>
          </p:cNvPr>
          <p:cNvSpPr txBox="1">
            <a:spLocks/>
          </p:cNvSpPr>
          <p:nvPr/>
        </p:nvSpPr>
        <p:spPr>
          <a:xfrm>
            <a:off x="8681872" y="5751211"/>
            <a:ext cx="3793907" cy="57845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dirty="0" err="1"/>
              <a:t>Manindra</a:t>
            </a:r>
            <a:r>
              <a:rPr lang="en-IN" sz="3200" dirty="0"/>
              <a:t> </a:t>
            </a:r>
            <a:r>
              <a:rPr lang="en-IN" sz="3200" dirty="0" err="1"/>
              <a:t>singh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42685728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BB3FA-C9D0-4832-8328-6C26B58B4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-259521"/>
            <a:ext cx="10353761" cy="1326321"/>
          </a:xfrm>
        </p:spPr>
        <p:txBody>
          <a:bodyPr/>
          <a:lstStyle/>
          <a:p>
            <a:r>
              <a:rPr lang="en-IN" dirty="0"/>
              <a:t>Age and gender feature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099912-4B71-4E51-AC89-C08BD3FE35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479004"/>
            <a:ext cx="12076387" cy="132632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400" dirty="0"/>
              <a:t>56% of the travelers are in 21 to 31 age group.</a:t>
            </a:r>
          </a:p>
          <a:p>
            <a:pPr>
              <a:lnSpc>
                <a:spcPct val="100000"/>
              </a:lnSpc>
            </a:pPr>
            <a:r>
              <a:rPr lang="en-US" sz="1400" dirty="0"/>
              <a:t>user with age below 21 have high coupon acceptance ratio.</a:t>
            </a:r>
          </a:p>
          <a:p>
            <a:pPr>
              <a:lnSpc>
                <a:spcPct val="100000"/>
              </a:lnSpc>
            </a:pPr>
            <a:r>
              <a:rPr lang="en-US" sz="1400" dirty="0"/>
              <a:t> people of age above 50 have 50% chances of accepting a coupon.</a:t>
            </a:r>
          </a:p>
          <a:p>
            <a:pPr>
              <a:lnSpc>
                <a:spcPct val="100000"/>
              </a:lnSpc>
            </a:pPr>
            <a:r>
              <a:rPr lang="en-US" sz="1400" dirty="0"/>
              <a:t> Male travelers have slightly higher chances of accepting a coupon than female traveler.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D877D7-5115-4626-9D19-42CFBE0F88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2557" y="911009"/>
            <a:ext cx="8426883" cy="4153113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40092744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BB3FA-C9D0-4832-8328-6C26B58B4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096" y="-248003"/>
            <a:ext cx="11703805" cy="1326321"/>
          </a:xfrm>
        </p:spPr>
        <p:txBody>
          <a:bodyPr/>
          <a:lstStyle/>
          <a:p>
            <a:r>
              <a:rPr lang="en-IN" dirty="0"/>
              <a:t>Martial Status and has children feature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099912-4B71-4E51-AC89-C08BD3FE35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707117"/>
            <a:ext cx="12076387" cy="109820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400" dirty="0"/>
              <a:t>most users are single or married.</a:t>
            </a:r>
          </a:p>
          <a:p>
            <a:pPr>
              <a:lnSpc>
                <a:spcPct val="100000"/>
              </a:lnSpc>
            </a:pPr>
            <a:r>
              <a:rPr lang="en-US" sz="1400" dirty="0"/>
              <a:t>Single user have high acceptance ratio.</a:t>
            </a:r>
          </a:p>
          <a:p>
            <a:pPr>
              <a:lnSpc>
                <a:spcPct val="100000"/>
              </a:lnSpc>
            </a:pPr>
            <a:r>
              <a:rPr lang="en-US" sz="1400" dirty="0"/>
              <a:t> most users </a:t>
            </a:r>
            <a:r>
              <a:rPr lang="en-US" sz="1400" dirty="0" err="1"/>
              <a:t>dont</a:t>
            </a:r>
            <a:r>
              <a:rPr lang="en-US" sz="1400" dirty="0"/>
              <a:t> have children and have high acceptance ratio.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1C68318-59C1-45BD-ADC4-F27F68C103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7555" y="854399"/>
            <a:ext cx="7556888" cy="4413477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2672965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BB3FA-C9D0-4832-8328-6C26B58B4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-259521"/>
            <a:ext cx="10353761" cy="1326321"/>
          </a:xfrm>
        </p:spPr>
        <p:txBody>
          <a:bodyPr/>
          <a:lstStyle/>
          <a:p>
            <a:r>
              <a:rPr lang="en-IN" dirty="0"/>
              <a:t>education and income feature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099912-4B71-4E51-AC89-C08BD3FE35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479004"/>
            <a:ext cx="12076387" cy="132632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400" dirty="0"/>
              <a:t>most user have Bachelors Degree or Some college -No degree.</a:t>
            </a:r>
          </a:p>
          <a:p>
            <a:pPr>
              <a:lnSpc>
                <a:spcPct val="100000"/>
              </a:lnSpc>
            </a:pPr>
            <a:r>
              <a:rPr lang="en-US" sz="1400" dirty="0"/>
              <a:t>very few user have some high school education but they have highest acceptance ratio.</a:t>
            </a:r>
          </a:p>
          <a:p>
            <a:pPr>
              <a:lnSpc>
                <a:spcPct val="100000"/>
              </a:lnSpc>
            </a:pPr>
            <a:r>
              <a:rPr lang="en-US" sz="1400" dirty="0"/>
              <a:t>45% users income is in  between 25000-49999.</a:t>
            </a:r>
          </a:p>
          <a:p>
            <a:pPr>
              <a:lnSpc>
                <a:spcPct val="100000"/>
              </a:lnSpc>
            </a:pPr>
            <a:r>
              <a:rPr lang="en-US" sz="1400" dirty="0"/>
              <a:t>people with low income or high income accepts more coupons.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6F4B4F6-73B0-4881-A705-B558D41446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6902" y="876405"/>
            <a:ext cx="7442582" cy="443252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331641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BB3FA-C9D0-4832-8328-6C26B58B4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-259521"/>
            <a:ext cx="10353761" cy="1326321"/>
          </a:xfrm>
        </p:spPr>
        <p:txBody>
          <a:bodyPr/>
          <a:lstStyle/>
          <a:p>
            <a:r>
              <a:rPr lang="en-IN" dirty="0"/>
              <a:t>Occupation feature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099912-4B71-4E51-AC89-C08BD3FE35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558" y="1066800"/>
            <a:ext cx="3917731" cy="290611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400" dirty="0"/>
              <a:t>most users in this data are students or unemployed.</a:t>
            </a:r>
          </a:p>
          <a:p>
            <a:pPr>
              <a:lnSpc>
                <a:spcPct val="100000"/>
              </a:lnSpc>
            </a:pPr>
            <a:r>
              <a:rPr lang="en-US" sz="1400" dirty="0"/>
              <a:t>students have high acceptance ration than unemployed person.</a:t>
            </a:r>
          </a:p>
          <a:p>
            <a:pPr>
              <a:lnSpc>
                <a:spcPct val="100000"/>
              </a:lnSpc>
            </a:pPr>
            <a:r>
              <a:rPr lang="en-US" sz="1400" dirty="0"/>
              <a:t>suer who works in Healthcare support and construction &amp; extraction have highest acceptance ratio.</a:t>
            </a:r>
          </a:p>
          <a:p>
            <a:pPr>
              <a:lnSpc>
                <a:spcPct val="100000"/>
              </a:lnSpc>
            </a:pPr>
            <a:r>
              <a:rPr lang="en-US" sz="1400" dirty="0"/>
              <a:t>retired user have least acceptance ratio.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2D7EAAF-BC00-4F6D-8B7D-1FF86A3801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10" y="760672"/>
            <a:ext cx="7838090" cy="5898201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6977333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BB3FA-C9D0-4832-8328-6C26B58B4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-259521"/>
            <a:ext cx="10353761" cy="1326321"/>
          </a:xfrm>
        </p:spPr>
        <p:txBody>
          <a:bodyPr/>
          <a:lstStyle/>
          <a:p>
            <a:r>
              <a:rPr lang="en-IN" dirty="0"/>
              <a:t>Bar and Coffee house feature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099912-4B71-4E51-AC89-C08BD3FE35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391807"/>
            <a:ext cx="12076387" cy="262691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400" dirty="0"/>
              <a:t>most users in this data have never visited Bar and have less chance of accepting a coupon.</a:t>
            </a:r>
          </a:p>
          <a:p>
            <a:pPr>
              <a:lnSpc>
                <a:spcPct val="100000"/>
              </a:lnSpc>
            </a:pPr>
            <a:r>
              <a:rPr lang="en-US" sz="1400" dirty="0"/>
              <a:t>very few user visits bar more than 8 time in a month.</a:t>
            </a:r>
          </a:p>
          <a:p>
            <a:pPr>
              <a:lnSpc>
                <a:spcPct val="100000"/>
              </a:lnSpc>
            </a:pPr>
            <a:r>
              <a:rPr lang="en-US" sz="1400" dirty="0"/>
              <a:t>most user in this data visits coffee house less than 1 time a month on average.</a:t>
            </a:r>
          </a:p>
          <a:p>
            <a:pPr>
              <a:lnSpc>
                <a:spcPct val="100000"/>
              </a:lnSpc>
            </a:pPr>
            <a:r>
              <a:rPr lang="en-US" sz="1400" dirty="0"/>
              <a:t>people who never visited coffee house have least acceptance ratio.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297139-DC4B-4315-AE62-7CFFE115A4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0571" y="898634"/>
            <a:ext cx="8730857" cy="435653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41930567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BB3FA-C9D0-4832-8328-6C26B58B4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7" y="-164928"/>
            <a:ext cx="10353761" cy="1326321"/>
          </a:xfrm>
        </p:spPr>
        <p:txBody>
          <a:bodyPr/>
          <a:lstStyle/>
          <a:p>
            <a:r>
              <a:rPr lang="en-IN" dirty="0"/>
              <a:t>Restaurant &lt;20 and restaurant 20to50 feature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099912-4B71-4E51-AC89-C08BD3FE35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391807"/>
            <a:ext cx="12076387" cy="156604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400" dirty="0"/>
              <a:t>most users, visits ReastaurantLessThan20 1-3 time in a month on average.</a:t>
            </a:r>
          </a:p>
          <a:p>
            <a:pPr>
              <a:lnSpc>
                <a:spcPct val="100000"/>
              </a:lnSpc>
            </a:pPr>
            <a:r>
              <a:rPr lang="en-US" sz="1400" dirty="0"/>
              <a:t>very few users have never visited ReastaurantLessThan20.</a:t>
            </a:r>
          </a:p>
          <a:p>
            <a:pPr>
              <a:lnSpc>
                <a:spcPct val="100000"/>
              </a:lnSpc>
            </a:pPr>
            <a:r>
              <a:rPr lang="en-US" sz="1400" dirty="0"/>
              <a:t>people who visits ReastaurantLessThan20 more than 9 times in month have high acceptance rate.</a:t>
            </a:r>
          </a:p>
          <a:p>
            <a:pPr>
              <a:lnSpc>
                <a:spcPct val="100000"/>
              </a:lnSpc>
            </a:pPr>
            <a:r>
              <a:rPr lang="en-US" sz="1400" dirty="0"/>
              <a:t>most user in this data visits Reastaurant20to50 less than 1 time a month on </a:t>
            </a:r>
            <a:r>
              <a:rPr lang="en-US" sz="1400" dirty="0" err="1"/>
              <a:t>avergae</a:t>
            </a:r>
            <a:r>
              <a:rPr lang="en-US" sz="1400" dirty="0"/>
              <a:t>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A7987E7-C603-401B-AA1F-9EDC9767B7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9967" y="1041867"/>
            <a:ext cx="8392059" cy="417886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6429111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BB3FA-C9D0-4832-8328-6C26B58B4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497" y="-101866"/>
            <a:ext cx="11399002" cy="1326321"/>
          </a:xfrm>
        </p:spPr>
        <p:txBody>
          <a:bodyPr/>
          <a:lstStyle/>
          <a:p>
            <a:r>
              <a:rPr lang="en-IN" dirty="0"/>
              <a:t>Carry away and </a:t>
            </a:r>
            <a:r>
              <a:rPr lang="en-IN" dirty="0" err="1"/>
              <a:t>direction_same</a:t>
            </a:r>
            <a:r>
              <a:rPr lang="en-IN" dirty="0"/>
              <a:t> feature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099912-4B71-4E51-AC89-C08BD3FE35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391807"/>
            <a:ext cx="12076387" cy="156604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400" dirty="0"/>
              <a:t>most of travelers visited 1-3 times </a:t>
            </a:r>
            <a:r>
              <a:rPr lang="en-US" sz="1400" dirty="0" err="1"/>
              <a:t>Carrayaway</a:t>
            </a:r>
            <a:r>
              <a:rPr lang="en-US" sz="1400" dirty="0"/>
              <a:t> in a month.</a:t>
            </a:r>
          </a:p>
          <a:p>
            <a:pPr>
              <a:lnSpc>
                <a:spcPct val="100000"/>
              </a:lnSpc>
            </a:pPr>
            <a:r>
              <a:rPr lang="en-US" sz="1400" dirty="0"/>
              <a:t>very few users never visits </a:t>
            </a:r>
            <a:r>
              <a:rPr lang="en-US" sz="1400" dirty="0" err="1"/>
              <a:t>carrayaway</a:t>
            </a:r>
            <a:r>
              <a:rPr lang="en-US" sz="1400" dirty="0"/>
              <a:t>.</a:t>
            </a:r>
          </a:p>
          <a:p>
            <a:pPr>
              <a:lnSpc>
                <a:spcPct val="100000"/>
              </a:lnSpc>
            </a:pPr>
            <a:r>
              <a:rPr lang="en-US" sz="1400" dirty="0"/>
              <a:t>78% traveler are travelling in opposite direction.</a:t>
            </a:r>
          </a:p>
          <a:p>
            <a:pPr>
              <a:lnSpc>
                <a:spcPct val="100000"/>
              </a:lnSpc>
            </a:pPr>
            <a:r>
              <a:rPr lang="en-US" sz="1400" dirty="0"/>
              <a:t>coupon acceptance ratio is almost same irrespective of direction. direction has no effect on coupon acceptance.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74C118-8C87-4FFE-B14D-BEA6351370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4839" y="1064420"/>
            <a:ext cx="8115679" cy="4033097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5064774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BB3FA-C9D0-4832-8328-6C26B58B4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497" y="-57808"/>
            <a:ext cx="11571890" cy="1326321"/>
          </a:xfrm>
        </p:spPr>
        <p:txBody>
          <a:bodyPr/>
          <a:lstStyle/>
          <a:p>
            <a:r>
              <a:rPr lang="en-IN" dirty="0"/>
              <a:t>Tocoupon_geq15min and Tocoupon_geq25min feature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099912-4B71-4E51-AC89-C08BD3FE35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479004"/>
            <a:ext cx="12076387" cy="132632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400" dirty="0"/>
              <a:t>56% coupons outlet is more than 15min distance from traveler.</a:t>
            </a:r>
          </a:p>
          <a:p>
            <a:pPr>
              <a:lnSpc>
                <a:spcPct val="100000"/>
              </a:lnSpc>
            </a:pPr>
            <a:r>
              <a:rPr lang="en-US" sz="1400" dirty="0"/>
              <a:t>if coupon outlet is within 15min from traveler, chances of accepting are higher.</a:t>
            </a:r>
          </a:p>
          <a:p>
            <a:pPr>
              <a:lnSpc>
                <a:spcPct val="100000"/>
              </a:lnSpc>
            </a:pPr>
            <a:r>
              <a:rPr lang="en-US" sz="1400" dirty="0"/>
              <a:t>88% coupons offers have a outlet within 25min distance from traveler.</a:t>
            </a:r>
          </a:p>
          <a:p>
            <a:pPr>
              <a:lnSpc>
                <a:spcPct val="100000"/>
              </a:lnSpc>
            </a:pPr>
            <a:r>
              <a:rPr lang="en-US" sz="1400" dirty="0"/>
              <a:t>if coupon outlet is within 25min distance, we have high chances that traveler will accept the coupon.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1E6473-C87A-4EF4-94A1-DC8B601858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9589" y="1245385"/>
            <a:ext cx="8192822" cy="4055033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2838415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24A90-F763-4260-8183-37C838795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401" y="1786759"/>
            <a:ext cx="10353761" cy="2535009"/>
          </a:xfrm>
        </p:spPr>
        <p:txBody>
          <a:bodyPr>
            <a:normAutofit/>
          </a:bodyPr>
          <a:lstStyle/>
          <a:p>
            <a:r>
              <a:rPr lang="en-IN" sz="4000" dirty="0"/>
              <a:t>Bivariate analysis</a:t>
            </a:r>
          </a:p>
        </p:txBody>
      </p:sp>
    </p:spTree>
    <p:extLst>
      <p:ext uri="{BB962C8B-B14F-4D97-AF65-F5344CB8AC3E}">
        <p14:creationId xmlns:p14="http://schemas.microsoft.com/office/powerpoint/2010/main" val="18337419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BB3FA-C9D0-4832-8328-6C26B58B4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-259521"/>
            <a:ext cx="10353761" cy="1326321"/>
          </a:xfrm>
        </p:spPr>
        <p:txBody>
          <a:bodyPr/>
          <a:lstStyle/>
          <a:p>
            <a:r>
              <a:rPr lang="en-IN" dirty="0"/>
              <a:t>Destination vs </a:t>
            </a:r>
            <a:r>
              <a:rPr lang="en-IN" dirty="0" err="1"/>
              <a:t>passanger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099912-4B71-4E51-AC89-C08BD3FE35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479004"/>
            <a:ext cx="12076387" cy="132632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400" dirty="0"/>
              <a:t>most of the user are travelling Alone either to work or home.</a:t>
            </a:r>
          </a:p>
          <a:p>
            <a:pPr>
              <a:lnSpc>
                <a:spcPct val="100000"/>
              </a:lnSpc>
            </a:pPr>
            <a:r>
              <a:rPr lang="en-US" sz="1400" dirty="0"/>
              <a:t>25% travelers are going out with friend to no urgent place.</a:t>
            </a:r>
          </a:p>
          <a:p>
            <a:pPr>
              <a:lnSpc>
                <a:spcPct val="100000"/>
              </a:lnSpc>
            </a:pPr>
            <a:r>
              <a:rPr lang="en-US" sz="1400" dirty="0"/>
              <a:t> with friend, user only go to no urgent place.</a:t>
            </a:r>
          </a:p>
          <a:p>
            <a:pPr>
              <a:lnSpc>
                <a:spcPct val="100000"/>
              </a:lnSpc>
            </a:pPr>
            <a:r>
              <a:rPr lang="en-US" sz="1400" dirty="0"/>
              <a:t> very less travelers are travelling with kids.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C6422F-1D37-429A-BA51-54FF829B6A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9371" y="814550"/>
            <a:ext cx="6973257" cy="4529143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934756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8BD89-819A-4C9E-9D0B-CB5D8950B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541279" y="-49163"/>
            <a:ext cx="9905998" cy="1478570"/>
          </a:xfrm>
        </p:spPr>
        <p:txBody>
          <a:bodyPr/>
          <a:lstStyle/>
          <a:p>
            <a:r>
              <a:rPr lang="en-IN" dirty="0"/>
              <a:t>Exploratory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AE0A4-AF42-4F5E-AFC0-9D46B22F2A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6028" y="1429407"/>
            <a:ext cx="8376743" cy="5002924"/>
          </a:xfrm>
        </p:spPr>
        <p:txBody>
          <a:bodyPr>
            <a:normAutofit fontScale="92500"/>
          </a:bodyPr>
          <a:lstStyle/>
          <a:p>
            <a:r>
              <a:rPr lang="en-IN" sz="2400" dirty="0"/>
              <a:t>Data Structure – 12684 rows * 25 columns</a:t>
            </a:r>
          </a:p>
          <a:p>
            <a:r>
              <a:rPr lang="en-IN" sz="2400" b="1" dirty="0"/>
              <a:t>Duplicated records?</a:t>
            </a:r>
          </a:p>
          <a:p>
            <a:r>
              <a:rPr lang="en-IN" sz="2400" dirty="0"/>
              <a:t>After removing duplicated values:</a:t>
            </a:r>
          </a:p>
          <a:p>
            <a:pPr lvl="1"/>
            <a:r>
              <a:rPr lang="en-IN" sz="2400" dirty="0"/>
              <a:t>Data Structure – 12393 rows * 25 Columns	</a:t>
            </a:r>
          </a:p>
          <a:p>
            <a:pPr lvl="1"/>
            <a:endParaRPr lang="en-IN" sz="2400" dirty="0"/>
          </a:p>
          <a:p>
            <a:r>
              <a:rPr lang="en-IN" sz="2400" dirty="0"/>
              <a:t>Every feature in the dataset has categorical unique values.</a:t>
            </a:r>
          </a:p>
          <a:p>
            <a:pPr marL="0" indent="0">
              <a:buNone/>
            </a:pPr>
            <a:endParaRPr lang="en-IN" sz="2400" dirty="0"/>
          </a:p>
          <a:p>
            <a:r>
              <a:rPr lang="en-IN" sz="2400" dirty="0"/>
              <a:t>Feature ‘toCoupon_GEQ5min’ has single value.</a:t>
            </a:r>
          </a:p>
          <a:p>
            <a:r>
              <a:rPr lang="en-IN" sz="2400" dirty="0"/>
              <a:t>It will not add value to the model. Removed these feature.</a:t>
            </a:r>
          </a:p>
          <a:p>
            <a:endParaRPr lang="en-IN" sz="2400" dirty="0"/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D4DCD475-EB3B-4E63-942F-F4AB7CEFA83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33689546"/>
              </p:ext>
            </p:extLst>
          </p:nvPr>
        </p:nvGraphicFramePr>
        <p:xfrm>
          <a:off x="9477676" y="270338"/>
          <a:ext cx="2596055" cy="6514708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1817238">
                  <a:extLst>
                    <a:ext uri="{9D8B030D-6E8A-4147-A177-3AD203B41FA5}">
                      <a16:colId xmlns:a16="http://schemas.microsoft.com/office/drawing/2014/main" val="905186557"/>
                    </a:ext>
                  </a:extLst>
                </a:gridCol>
                <a:gridCol w="778817">
                  <a:extLst>
                    <a:ext uri="{9D8B030D-6E8A-4147-A177-3AD203B41FA5}">
                      <a16:colId xmlns:a16="http://schemas.microsoft.com/office/drawing/2014/main" val="4143238952"/>
                    </a:ext>
                  </a:extLst>
                </a:gridCol>
              </a:tblGrid>
              <a:tr h="21781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Feature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Unique</a:t>
                      </a:r>
                      <a:r>
                        <a:rPr lang="en-IN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IN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value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1292334"/>
                  </a:ext>
                </a:extLst>
              </a:tr>
              <a:tr h="23535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destination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72466425"/>
                  </a:ext>
                </a:extLst>
              </a:tr>
              <a:tr h="23535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passanger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127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531345647"/>
                  </a:ext>
                </a:extLst>
              </a:tr>
              <a:tr h="23535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weather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217082171"/>
                  </a:ext>
                </a:extLst>
              </a:tr>
              <a:tr h="23535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temperature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763291235"/>
                  </a:ext>
                </a:extLst>
              </a:tr>
              <a:tr h="23535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coupon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476091387"/>
                  </a:ext>
                </a:extLst>
              </a:tr>
              <a:tr h="23535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expiration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31019333"/>
                  </a:ext>
                </a:extLst>
              </a:tr>
              <a:tr h="23535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gender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440681206"/>
                  </a:ext>
                </a:extLst>
              </a:tr>
              <a:tr h="23535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age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8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992404192"/>
                  </a:ext>
                </a:extLst>
              </a:tr>
              <a:tr h="23535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maritalStatus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15882576"/>
                  </a:ext>
                </a:extLst>
              </a:tr>
              <a:tr h="23535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has_children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372122114"/>
                  </a:ext>
                </a:extLst>
              </a:tr>
              <a:tr h="23535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education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812793177"/>
                  </a:ext>
                </a:extLst>
              </a:tr>
              <a:tr h="23535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occupation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25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702534677"/>
                  </a:ext>
                </a:extLst>
              </a:tr>
              <a:tr h="23535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income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9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435015615"/>
                  </a:ext>
                </a:extLst>
              </a:tr>
              <a:tr h="23535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car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884945216"/>
                  </a:ext>
                </a:extLst>
              </a:tr>
              <a:tr h="23535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Bar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202189195"/>
                  </a:ext>
                </a:extLst>
              </a:tr>
              <a:tr h="23535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CoffeeHouse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862473756"/>
                  </a:ext>
                </a:extLst>
              </a:tr>
              <a:tr h="23535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CarryAway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89140529"/>
                  </a:ext>
                </a:extLst>
              </a:tr>
              <a:tr h="23535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RestaurantLessThan20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668010945"/>
                  </a:ext>
                </a:extLst>
              </a:tr>
              <a:tr h="23535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Restaurant20To50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205634837"/>
                  </a:ext>
                </a:extLst>
              </a:tr>
              <a:tr h="23535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toCoupon_GEQ5min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201016675"/>
                  </a:ext>
                </a:extLst>
              </a:tr>
              <a:tr h="23535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toCoupon_GEQ15min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054075241"/>
                  </a:ext>
                </a:extLst>
              </a:tr>
              <a:tr h="23535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toCoupon_GEQ25min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620371508"/>
                  </a:ext>
                </a:extLst>
              </a:tr>
              <a:tr h="23535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direction_same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734358845"/>
                  </a:ext>
                </a:extLst>
              </a:tr>
              <a:tr h="23535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direction_opp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836997898"/>
                  </a:ext>
                </a:extLst>
              </a:tr>
              <a:tr h="23535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Accept(Y/N?)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374617828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BB5D5B97-C675-4BE9-B878-CE4CCD6DE8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710" b="16816"/>
          <a:stretch/>
        </p:blipFill>
        <p:spPr>
          <a:xfrm>
            <a:off x="3833153" y="2040834"/>
            <a:ext cx="4642335" cy="32582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75EDA9FE-DAE1-4E52-82FC-96EA9BFB7CAC}"/>
              </a:ext>
            </a:extLst>
          </p:cNvPr>
          <p:cNvSpPr/>
          <p:nvPr/>
        </p:nvSpPr>
        <p:spPr>
          <a:xfrm>
            <a:off x="8448107" y="3996315"/>
            <a:ext cx="889227" cy="403177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AF9EF2C-2C61-4E3F-B7D7-0EE9E3FC9927}"/>
              </a:ext>
            </a:extLst>
          </p:cNvPr>
          <p:cNvCxnSpPr>
            <a:cxnSpLocks/>
          </p:cNvCxnSpPr>
          <p:nvPr/>
        </p:nvCxnSpPr>
        <p:spPr>
          <a:xfrm>
            <a:off x="6920564" y="5303520"/>
            <a:ext cx="2646948" cy="1540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65136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BB3FA-C9D0-4832-8328-6C26B58B4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160411" y="-7273"/>
            <a:ext cx="10353761" cy="1326321"/>
          </a:xfrm>
        </p:spPr>
        <p:txBody>
          <a:bodyPr>
            <a:normAutofit/>
          </a:bodyPr>
          <a:lstStyle/>
          <a:p>
            <a:r>
              <a:rPr lang="en-IN" sz="3200" dirty="0"/>
              <a:t>Weather vs</a:t>
            </a:r>
            <a:br>
              <a:rPr lang="en-IN" sz="3200" dirty="0"/>
            </a:br>
            <a:r>
              <a:rPr lang="en-IN" sz="3200" dirty="0"/>
              <a:t> temperature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099912-4B71-4E51-AC89-C08BD3FE35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479003"/>
            <a:ext cx="12076387" cy="132632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400" dirty="0"/>
              <a:t>traveler prefer sunny weather for traveling.</a:t>
            </a:r>
          </a:p>
          <a:p>
            <a:pPr>
              <a:lnSpc>
                <a:spcPct val="100000"/>
              </a:lnSpc>
            </a:pPr>
            <a:r>
              <a:rPr lang="en-US" sz="1400" dirty="0"/>
              <a:t>on Snowy or rainy weather temperature is less than 80F.</a:t>
            </a:r>
          </a:p>
          <a:p>
            <a:pPr>
              <a:lnSpc>
                <a:spcPct val="100000"/>
              </a:lnSpc>
            </a:pPr>
            <a:r>
              <a:rPr lang="en-US" sz="1400" dirty="0"/>
              <a:t>40% travelers are travelling to no urgent place on sunny weather.</a:t>
            </a:r>
          </a:p>
          <a:p>
            <a:pPr>
              <a:lnSpc>
                <a:spcPct val="100000"/>
              </a:lnSpc>
            </a:pPr>
            <a:r>
              <a:rPr lang="en-US" sz="1400" dirty="0"/>
              <a:t>on rainy or snowy weathers very less people traveling to no urgent place.</a:t>
            </a:r>
          </a:p>
          <a:p>
            <a:pPr>
              <a:lnSpc>
                <a:spcPct val="100000"/>
              </a:lnSpc>
            </a:pPr>
            <a:endParaRPr lang="en-US" sz="1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15F0609-DB90-4BBF-9B4D-0C5DC2405A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79" y="1319049"/>
            <a:ext cx="5643528" cy="388665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B5E9A84-9B3B-447C-883B-B03341EF62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6019" y="1319048"/>
            <a:ext cx="6355981" cy="3886659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9A69DC97-0317-4FCA-9D27-E4C023041BD9}"/>
              </a:ext>
            </a:extLst>
          </p:cNvPr>
          <p:cNvSpPr txBox="1">
            <a:spLocks/>
          </p:cNvSpPr>
          <p:nvPr/>
        </p:nvSpPr>
        <p:spPr>
          <a:xfrm>
            <a:off x="3478389" y="-7274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IN" sz="3200" dirty="0"/>
              <a:t>Weather vs</a:t>
            </a:r>
            <a:br>
              <a:rPr lang="en-IN" sz="3200" dirty="0"/>
            </a:br>
            <a:r>
              <a:rPr lang="en-IN" sz="3200" dirty="0"/>
              <a:t> Destination</a:t>
            </a:r>
          </a:p>
        </p:txBody>
      </p:sp>
    </p:spTree>
    <p:extLst>
      <p:ext uri="{BB962C8B-B14F-4D97-AF65-F5344CB8AC3E}">
        <p14:creationId xmlns:p14="http://schemas.microsoft.com/office/powerpoint/2010/main" val="38630573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BB3FA-C9D0-4832-8328-6C26B58B4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-259521"/>
            <a:ext cx="10353761" cy="1326321"/>
          </a:xfrm>
        </p:spPr>
        <p:txBody>
          <a:bodyPr/>
          <a:lstStyle/>
          <a:p>
            <a:r>
              <a:rPr lang="en-IN" dirty="0" err="1"/>
              <a:t>BAr</a:t>
            </a:r>
            <a:r>
              <a:rPr lang="en-IN" dirty="0"/>
              <a:t> vs accept rate of bar coupon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099912-4B71-4E51-AC89-C08BD3FE35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944" y="5267160"/>
            <a:ext cx="6442250" cy="146094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400" dirty="0"/>
              <a:t>user who never visited bar or less than 1 have high rejection </a:t>
            </a:r>
            <a:r>
              <a:rPr lang="en-US" sz="1400" dirty="0" err="1"/>
              <a:t>aratio</a:t>
            </a:r>
            <a:r>
              <a:rPr lang="en-US" sz="1400" dirty="0"/>
              <a:t>.</a:t>
            </a:r>
          </a:p>
          <a:p>
            <a:pPr>
              <a:lnSpc>
                <a:spcPct val="100000"/>
              </a:lnSpc>
            </a:pPr>
            <a:r>
              <a:rPr lang="en-US" sz="1400" dirty="0"/>
              <a:t>people who are more frequent to bar have high acceptance ratio.</a:t>
            </a:r>
          </a:p>
          <a:p>
            <a:pPr>
              <a:lnSpc>
                <a:spcPct val="100000"/>
              </a:lnSpc>
            </a:pPr>
            <a:r>
              <a:rPr lang="en-US" sz="1400" dirty="0"/>
              <a:t>bar coupon acceptance ratio is increasing as visits are increasing.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1BC0AD5-6EC5-4111-8D82-CBE76CD2B9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944" y="860370"/>
            <a:ext cx="11092110" cy="3701119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41652834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BB3FA-C9D0-4832-8328-6C26B58B4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0"/>
            <a:ext cx="10353761" cy="1326321"/>
          </a:xfrm>
        </p:spPr>
        <p:txBody>
          <a:bodyPr/>
          <a:lstStyle/>
          <a:p>
            <a:r>
              <a:rPr lang="en-IN" dirty="0"/>
              <a:t>Coffee house vs accept rate of coffee house coupon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099912-4B71-4E51-AC89-C08BD3FE35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6578" y="5593968"/>
            <a:ext cx="6442250" cy="1460940"/>
          </a:xfrm>
        </p:spPr>
        <p:txBody>
          <a:bodyPr>
            <a:normAutofit fontScale="92500"/>
          </a:bodyPr>
          <a:lstStyle/>
          <a:p>
            <a:pPr>
              <a:lnSpc>
                <a:spcPct val="100000"/>
              </a:lnSpc>
            </a:pPr>
            <a:r>
              <a:rPr lang="en-US" sz="1400" dirty="0"/>
              <a:t>user who never visited Coffee House or less than 1 have high rejection ratio.</a:t>
            </a:r>
          </a:p>
          <a:p>
            <a:pPr>
              <a:lnSpc>
                <a:spcPct val="100000"/>
              </a:lnSpc>
            </a:pPr>
            <a:r>
              <a:rPr lang="en-US" sz="1400" dirty="0"/>
              <a:t>people who are more frequent to Coffee house have high acceptance ratio.</a:t>
            </a:r>
          </a:p>
          <a:p>
            <a:pPr>
              <a:lnSpc>
                <a:spcPct val="100000"/>
              </a:lnSpc>
            </a:pPr>
            <a:r>
              <a:rPr lang="en-US" sz="1400" dirty="0"/>
              <a:t>Coffee House coupon acceptance ratio is increasing as visits are increasing.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2B885A-F7E1-41FB-83AC-F5CE9BD56B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037" y="1264032"/>
            <a:ext cx="10781546" cy="3805896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1278441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BB3FA-C9D0-4832-8328-6C26B58B4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0"/>
            <a:ext cx="10353761" cy="1326321"/>
          </a:xfrm>
        </p:spPr>
        <p:txBody>
          <a:bodyPr/>
          <a:lstStyle/>
          <a:p>
            <a:r>
              <a:rPr lang="en-IN" dirty="0"/>
              <a:t>Carry away vs accept rate of carry away coupon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099912-4B71-4E51-AC89-C08BD3FE35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6578" y="5593968"/>
            <a:ext cx="6442250" cy="146094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400" dirty="0"/>
              <a:t>Carry Away coupon have high acceptance ratio irrespective of visits.</a:t>
            </a:r>
          </a:p>
          <a:p>
            <a:pPr>
              <a:lnSpc>
                <a:spcPct val="100000"/>
              </a:lnSpc>
            </a:pPr>
            <a:r>
              <a:rPr lang="en-US" sz="1400" dirty="0"/>
              <a:t>user who have visit frequency 1-3 and 4-8 have high acceptance </a:t>
            </a:r>
            <a:r>
              <a:rPr lang="en-US" sz="1400" dirty="0" err="1"/>
              <a:t>raio</a:t>
            </a:r>
            <a:r>
              <a:rPr lang="en-US" sz="1400" dirty="0"/>
              <a:t>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ED4F901-D3D9-419E-9399-D6977C32DB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578" y="1431425"/>
            <a:ext cx="10772354" cy="3550479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6035854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BB3FA-C9D0-4832-8328-6C26B58B4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0"/>
            <a:ext cx="10353761" cy="1326321"/>
          </a:xfrm>
        </p:spPr>
        <p:txBody>
          <a:bodyPr/>
          <a:lstStyle/>
          <a:p>
            <a:r>
              <a:rPr lang="en-IN" dirty="0"/>
              <a:t>Restaurant &lt;20 vs accept rate of restaurant &lt;20 coupon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099912-4B71-4E51-AC89-C08BD3FE35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6577" y="5593968"/>
            <a:ext cx="7690167" cy="146094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400" dirty="0"/>
              <a:t>RestaurantLessThan20 coupon acceptance ratio is increasing with respect to no. of visits.</a:t>
            </a:r>
          </a:p>
          <a:p>
            <a:pPr>
              <a:lnSpc>
                <a:spcPct val="100000"/>
              </a:lnSpc>
            </a:pPr>
            <a:r>
              <a:rPr lang="en-US" sz="1400" dirty="0"/>
              <a:t>user who have visit frequency greater than 8 have high acceptance </a:t>
            </a:r>
            <a:r>
              <a:rPr lang="en-US" sz="1400" dirty="0" err="1"/>
              <a:t>raio</a:t>
            </a:r>
            <a:r>
              <a:rPr lang="en-US" sz="1400" dirty="0"/>
              <a:t>.</a:t>
            </a:r>
          </a:p>
          <a:p>
            <a:pPr>
              <a:lnSpc>
                <a:spcPct val="100000"/>
              </a:lnSpc>
            </a:pPr>
            <a:r>
              <a:rPr lang="en-US" sz="1400" dirty="0"/>
              <a:t>user who have never visited have least acceptance ratio (50%).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38759E-6F48-42C6-A7A2-828537E241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457" y="1518584"/>
            <a:ext cx="10923086" cy="3536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4850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BB3FA-C9D0-4832-8328-6C26B58B4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0"/>
            <a:ext cx="10353761" cy="1326321"/>
          </a:xfrm>
        </p:spPr>
        <p:txBody>
          <a:bodyPr/>
          <a:lstStyle/>
          <a:p>
            <a:r>
              <a:rPr lang="en-IN" dirty="0"/>
              <a:t>Restaurant 20to50 vs accept rate of restaurant 20to50 coupon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099912-4B71-4E51-AC89-C08BD3FE35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6577" y="5593968"/>
            <a:ext cx="7690167" cy="146094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400" dirty="0"/>
              <a:t>Restaurant20to50 coupon acceptance ratio is increasing with respect to no. of visits.</a:t>
            </a:r>
          </a:p>
          <a:p>
            <a:pPr>
              <a:lnSpc>
                <a:spcPct val="100000"/>
              </a:lnSpc>
            </a:pPr>
            <a:r>
              <a:rPr lang="en-US" sz="1400" dirty="0"/>
              <a:t>user who have visit frequency greater than 8 have high acceptance </a:t>
            </a:r>
            <a:r>
              <a:rPr lang="en-US" sz="1400" dirty="0" err="1"/>
              <a:t>raio</a:t>
            </a:r>
            <a:r>
              <a:rPr lang="en-US" sz="1400" dirty="0"/>
              <a:t>.</a:t>
            </a:r>
          </a:p>
          <a:p>
            <a:pPr>
              <a:lnSpc>
                <a:spcPct val="100000"/>
              </a:lnSpc>
            </a:pPr>
            <a:r>
              <a:rPr lang="en-US" sz="1400" dirty="0"/>
              <a:t>user who have never visited have highest rejection ratio.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7E035A3-D165-4D29-97C0-337543C513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469" y="1506771"/>
            <a:ext cx="11549062" cy="3844457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6443329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C7040-39F3-44A2-8DD3-F1AA4F070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195749" y="0"/>
            <a:ext cx="10353761" cy="1326321"/>
          </a:xfrm>
        </p:spPr>
        <p:txBody>
          <a:bodyPr/>
          <a:lstStyle/>
          <a:p>
            <a:r>
              <a:rPr lang="en-IN" dirty="0"/>
              <a:t>Chi – square</a:t>
            </a:r>
            <a:br>
              <a:rPr lang="en-IN" dirty="0"/>
            </a:br>
            <a:r>
              <a:rPr lang="en-IN" dirty="0"/>
              <a:t>test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78DDE17-2C12-4FDA-BE4B-91E00B6479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28523" y="199697"/>
            <a:ext cx="8363478" cy="6658303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60D15E1-9846-44B7-97CC-9B64525F7784}"/>
              </a:ext>
            </a:extLst>
          </p:cNvPr>
          <p:cNvSpPr txBox="1">
            <a:spLocks/>
          </p:cNvSpPr>
          <p:nvPr/>
        </p:nvSpPr>
        <p:spPr>
          <a:xfrm>
            <a:off x="380534" y="1566040"/>
            <a:ext cx="2930226" cy="23778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400" dirty="0"/>
              <a:t>Feature ‘</a:t>
            </a:r>
            <a:r>
              <a:rPr lang="en-US" sz="1400" dirty="0" err="1"/>
              <a:t>direction_same</a:t>
            </a:r>
            <a:r>
              <a:rPr lang="en-US" sz="1400" dirty="0"/>
              <a:t>’ has no relation with target variable.</a:t>
            </a:r>
          </a:p>
          <a:p>
            <a:pPr>
              <a:lnSpc>
                <a:spcPct val="100000"/>
              </a:lnSpc>
            </a:pPr>
            <a:r>
              <a:rPr lang="en-US" sz="1400" dirty="0"/>
              <a:t>Removed this variable</a:t>
            </a:r>
          </a:p>
        </p:txBody>
      </p:sp>
    </p:spTree>
    <p:extLst>
      <p:ext uri="{BB962C8B-B14F-4D97-AF65-F5344CB8AC3E}">
        <p14:creationId xmlns:p14="http://schemas.microsoft.com/office/powerpoint/2010/main" val="2365595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23B7B-1A00-42D3-BF0C-699F89832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189186"/>
            <a:ext cx="10353761" cy="1326321"/>
          </a:xfrm>
        </p:spPr>
        <p:txBody>
          <a:bodyPr/>
          <a:lstStyle/>
          <a:p>
            <a:r>
              <a:rPr lang="en-IN" dirty="0"/>
              <a:t>Data pre-processing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7E3F1D-5C06-4146-988D-20F2C48ED3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0110" y="1397877"/>
            <a:ext cx="11140966" cy="4729654"/>
          </a:xfrm>
        </p:spPr>
        <p:txBody>
          <a:bodyPr>
            <a:normAutofit/>
          </a:bodyPr>
          <a:lstStyle/>
          <a:p>
            <a:r>
              <a:rPr lang="en-IN" dirty="0"/>
              <a:t>Missing values: </a:t>
            </a:r>
            <a:r>
              <a:rPr lang="en-IN" dirty="0" err="1"/>
              <a:t>Imputated</a:t>
            </a:r>
            <a:r>
              <a:rPr lang="en-IN" dirty="0"/>
              <a:t> with mode.</a:t>
            </a:r>
          </a:p>
          <a:p>
            <a:r>
              <a:rPr lang="en-IN" dirty="0"/>
              <a:t>Feature Engineering</a:t>
            </a:r>
          </a:p>
          <a:p>
            <a:pPr lvl="1"/>
            <a:r>
              <a:rPr lang="en-IN" sz="2000" dirty="0"/>
              <a:t>Grouped 25 categories in ‘occupation’ feature to 6 category</a:t>
            </a:r>
          </a:p>
          <a:p>
            <a:pPr lvl="1"/>
            <a:r>
              <a:rPr lang="en-IN" sz="2000" dirty="0"/>
              <a:t>Created new feature ‘</a:t>
            </a:r>
            <a:r>
              <a:rPr lang="en-IN" sz="2000" dirty="0" err="1"/>
              <a:t>tocoupon</a:t>
            </a:r>
            <a:r>
              <a:rPr lang="en-IN" sz="2000" dirty="0"/>
              <a:t>’ from </a:t>
            </a:r>
            <a:r>
              <a:rPr lang="en-US" sz="2000" dirty="0"/>
              <a:t>'toCoupon_GEQ15min' and 'toCoupon_GEQ25min’ features</a:t>
            </a:r>
          </a:p>
          <a:p>
            <a:pPr lvl="1"/>
            <a:r>
              <a:rPr lang="en-US" sz="2000" dirty="0"/>
              <a:t>Created new feature ‘</a:t>
            </a:r>
            <a:r>
              <a:rPr lang="en-US" sz="2000" dirty="0" err="1"/>
              <a:t>CouponType_freq</a:t>
            </a:r>
            <a:r>
              <a:rPr lang="en-US" sz="2000" dirty="0"/>
              <a:t>’ from RestaurantLessThan20, </a:t>
            </a:r>
            <a:r>
              <a:rPr lang="en-US" sz="2000" dirty="0" err="1"/>
              <a:t>CoffeeHouse</a:t>
            </a:r>
            <a:r>
              <a:rPr lang="en-US" sz="2000" dirty="0"/>
              <a:t>, </a:t>
            </a:r>
            <a:r>
              <a:rPr lang="en-US" sz="2000" dirty="0" err="1"/>
              <a:t>CarryAway</a:t>
            </a:r>
            <a:r>
              <a:rPr lang="en-US" sz="2000" dirty="0"/>
              <a:t>,  Bar,  Restaurant20To50 features</a:t>
            </a:r>
          </a:p>
          <a:p>
            <a:pPr lvl="1"/>
            <a:r>
              <a:rPr lang="en-US" sz="2000" dirty="0"/>
              <a:t>New feature ‘</a:t>
            </a:r>
            <a:r>
              <a:rPr lang="en-US" sz="2000" dirty="0" err="1"/>
              <a:t>weatherTemp</a:t>
            </a:r>
            <a:r>
              <a:rPr lang="en-US" sz="2000" dirty="0"/>
              <a:t>’ from ‘weather’ and ‘temperature’ features</a:t>
            </a:r>
          </a:p>
          <a:p>
            <a:r>
              <a:rPr lang="en-US" sz="2200" dirty="0" err="1"/>
              <a:t>Enconding</a:t>
            </a:r>
            <a:r>
              <a:rPr lang="en-US" sz="2200" dirty="0"/>
              <a:t>: Label for ordinal category, One hot for nominal category</a:t>
            </a:r>
          </a:p>
          <a:p>
            <a:r>
              <a:rPr lang="en-US" sz="2200" dirty="0"/>
              <a:t>Feature scaling</a:t>
            </a:r>
          </a:p>
          <a:p>
            <a:pPr lvl="1"/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5902765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24A90-F763-4260-8183-37C838795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401" y="1786759"/>
            <a:ext cx="10353761" cy="2535009"/>
          </a:xfrm>
        </p:spPr>
        <p:txBody>
          <a:bodyPr>
            <a:normAutofit/>
          </a:bodyPr>
          <a:lstStyle/>
          <a:p>
            <a:r>
              <a:rPr lang="en-IN" sz="4000" dirty="0"/>
              <a:t>Predictive modelling</a:t>
            </a:r>
          </a:p>
        </p:txBody>
      </p:sp>
    </p:spTree>
    <p:extLst>
      <p:ext uri="{BB962C8B-B14F-4D97-AF65-F5344CB8AC3E}">
        <p14:creationId xmlns:p14="http://schemas.microsoft.com/office/powerpoint/2010/main" val="24000973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8504D68-0C11-46C3-89A4-FA8E09F0EA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207" y="1307928"/>
            <a:ext cx="6585922" cy="4422838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7B09760E-4DF7-47DA-8F82-F59EB6BA6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8" y="-73572"/>
            <a:ext cx="10353761" cy="1326321"/>
          </a:xfrm>
        </p:spPr>
        <p:txBody>
          <a:bodyPr/>
          <a:lstStyle/>
          <a:p>
            <a:r>
              <a:rPr lang="en-IN" dirty="0"/>
              <a:t>Machine learning algorithm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D162E58-98CD-4AB3-B250-FF715931C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67751" y="1017885"/>
            <a:ext cx="4487917" cy="5002924"/>
          </a:xfrm>
        </p:spPr>
        <p:txBody>
          <a:bodyPr>
            <a:normAutofit/>
          </a:bodyPr>
          <a:lstStyle/>
          <a:p>
            <a:r>
              <a:rPr lang="en-IN" sz="2400" dirty="0"/>
              <a:t>Build 8 different machine learning models to predict.</a:t>
            </a:r>
          </a:p>
          <a:p>
            <a:r>
              <a:rPr lang="en-IN" sz="2400" dirty="0"/>
              <a:t>By comparing different metrics,  its clear that random forest model is performing best.</a:t>
            </a:r>
          </a:p>
        </p:txBody>
      </p:sp>
    </p:spTree>
    <p:extLst>
      <p:ext uri="{BB962C8B-B14F-4D97-AF65-F5344CB8AC3E}">
        <p14:creationId xmlns:p14="http://schemas.microsoft.com/office/powerpoint/2010/main" val="1604097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FF918-F038-4173-ADDA-C6B5498FF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504497" y="-136633"/>
            <a:ext cx="10353761" cy="1326321"/>
          </a:xfrm>
        </p:spPr>
        <p:txBody>
          <a:bodyPr/>
          <a:lstStyle/>
          <a:p>
            <a:r>
              <a:rPr lang="en-IN" dirty="0"/>
              <a:t>Correlation matrix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D0A3A61-77B1-4551-A938-097BDF8C41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8538" y="990613"/>
            <a:ext cx="7073462" cy="5867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6E20FCD-DEF6-4496-B22D-DA81C2EE11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5310" y="1093076"/>
            <a:ext cx="4487917" cy="5002924"/>
          </a:xfrm>
        </p:spPr>
        <p:txBody>
          <a:bodyPr>
            <a:normAutofit/>
          </a:bodyPr>
          <a:lstStyle/>
          <a:p>
            <a:r>
              <a:rPr lang="en-IN" sz="2400" dirty="0"/>
              <a:t>Feature ‘</a:t>
            </a:r>
            <a:r>
              <a:rPr lang="en-IN" sz="2400" dirty="0" err="1"/>
              <a:t>direction_same</a:t>
            </a:r>
            <a:r>
              <a:rPr lang="en-IN" sz="2400" dirty="0"/>
              <a:t>’ and</a:t>
            </a:r>
          </a:p>
          <a:p>
            <a:pPr marL="0" indent="0">
              <a:buNone/>
            </a:pPr>
            <a:r>
              <a:rPr lang="en-IN" sz="2400" dirty="0"/>
              <a:t>‘</a:t>
            </a:r>
            <a:r>
              <a:rPr lang="en-IN" sz="2400" dirty="0" err="1"/>
              <a:t>direction_opp</a:t>
            </a:r>
            <a:r>
              <a:rPr lang="en-IN" sz="2400" dirty="0"/>
              <a:t>’ has perfect</a:t>
            </a:r>
          </a:p>
          <a:p>
            <a:pPr marL="0" indent="0">
              <a:buNone/>
            </a:pPr>
            <a:r>
              <a:rPr lang="en-IN" sz="2400" dirty="0"/>
              <a:t>Negative correlation.</a:t>
            </a:r>
          </a:p>
          <a:p>
            <a:r>
              <a:rPr lang="en-IN" sz="2400" dirty="0"/>
              <a:t>Removed ‘</a:t>
            </a:r>
            <a:r>
              <a:rPr lang="en-IN" sz="2400" dirty="0" err="1"/>
              <a:t>direction_opp</a:t>
            </a:r>
            <a:r>
              <a:rPr lang="en-IN" sz="2400" dirty="0"/>
              <a:t>’.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0ECE48B-83DD-40FA-AE19-F28AFB8C9BF3}"/>
              </a:ext>
            </a:extLst>
          </p:cNvPr>
          <p:cNvCxnSpPr/>
          <p:nvPr/>
        </p:nvCxnSpPr>
        <p:spPr>
          <a:xfrm>
            <a:off x="5665076" y="4519448"/>
            <a:ext cx="1030014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1A3371C-9CE1-479B-9FD4-C63FCF6FD826}"/>
              </a:ext>
            </a:extLst>
          </p:cNvPr>
          <p:cNvCxnSpPr>
            <a:cxnSpLocks/>
          </p:cNvCxnSpPr>
          <p:nvPr/>
        </p:nvCxnSpPr>
        <p:spPr>
          <a:xfrm flipV="1">
            <a:off x="9933347" y="5286704"/>
            <a:ext cx="0" cy="1040524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43589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F905-8619-4416-BC39-99EDA73E0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0"/>
            <a:ext cx="10353761" cy="1326321"/>
          </a:xfrm>
        </p:spPr>
        <p:txBody>
          <a:bodyPr/>
          <a:lstStyle/>
          <a:p>
            <a:r>
              <a:rPr lang="en-IN" dirty="0"/>
              <a:t>ROC </a:t>
            </a:r>
            <a:r>
              <a:rPr lang="en-IN" dirty="0" err="1"/>
              <a:t>auc</a:t>
            </a:r>
            <a:r>
              <a:rPr lang="en-IN" dirty="0"/>
              <a:t> curve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E10C0D35-4817-451E-9A23-E7DE06FB54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778" y="1326321"/>
            <a:ext cx="8554568" cy="4223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6836C94-2F0C-4A65-BDB1-A52628A890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75228" y="1017885"/>
            <a:ext cx="2480440" cy="500292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ROC Curve - ROC curve is a model selection metric for class classification problems.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Random Forest model have highest area under Curve.</a:t>
            </a:r>
          </a:p>
        </p:txBody>
      </p:sp>
    </p:spTree>
    <p:extLst>
      <p:ext uri="{BB962C8B-B14F-4D97-AF65-F5344CB8AC3E}">
        <p14:creationId xmlns:p14="http://schemas.microsoft.com/office/powerpoint/2010/main" val="12151483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E92E3-9A14-4CC1-BDCE-984D73F87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56" y="0"/>
            <a:ext cx="10353761" cy="1326321"/>
          </a:xfrm>
        </p:spPr>
        <p:txBody>
          <a:bodyPr/>
          <a:lstStyle/>
          <a:p>
            <a:r>
              <a:rPr lang="en-IN" dirty="0"/>
              <a:t>Feature importance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ACBFE0B-7CCB-4352-8701-8946EA6D05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98239" y="1077749"/>
            <a:ext cx="8395521" cy="4702501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AA7EF4E-9114-41A6-955B-F48755980654}"/>
              </a:ext>
            </a:extLst>
          </p:cNvPr>
          <p:cNvSpPr txBox="1">
            <a:spLocks/>
          </p:cNvSpPr>
          <p:nvPr/>
        </p:nvSpPr>
        <p:spPr>
          <a:xfrm>
            <a:off x="336330" y="5980385"/>
            <a:ext cx="10447282" cy="2017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1089A95-3A06-4117-8BEF-7615F3727192}"/>
              </a:ext>
            </a:extLst>
          </p:cNvPr>
          <p:cNvSpPr txBox="1">
            <a:spLocks/>
          </p:cNvSpPr>
          <p:nvPr/>
        </p:nvSpPr>
        <p:spPr>
          <a:xfrm>
            <a:off x="367863" y="5980385"/>
            <a:ext cx="11372192" cy="14067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Feature ‘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CouponType_freq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’ has highest score.</a:t>
            </a:r>
          </a:p>
        </p:txBody>
      </p:sp>
    </p:spTree>
    <p:extLst>
      <p:ext uri="{BB962C8B-B14F-4D97-AF65-F5344CB8AC3E}">
        <p14:creationId xmlns:p14="http://schemas.microsoft.com/office/powerpoint/2010/main" val="10274788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78F71-73D8-4669-BE5A-9A8394780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Key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F5137-41F4-45BA-B7CB-8EC76BE1B5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Prioritize giving coupons based on high frequent visits.</a:t>
            </a:r>
          </a:p>
          <a:p>
            <a:r>
              <a:rPr lang="en-IN" dirty="0"/>
              <a:t>Give 1day expiry coupon instead of 2hour.</a:t>
            </a:r>
          </a:p>
          <a:p>
            <a:r>
              <a:rPr lang="en-IN" dirty="0"/>
              <a:t>Carry Away and Restaurant &lt;20 coupon has highest acceptance ration, increase these coupons.</a:t>
            </a:r>
          </a:p>
          <a:p>
            <a:r>
              <a:rPr lang="en-IN" dirty="0"/>
              <a:t>Give Bar, Coffee House and Restaurant 20to50 coupon to those people who are visit more than 4 time on average in a month.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964509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DA327-4B11-4DE3-8BBB-B500C39F1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4609" y="-126123"/>
            <a:ext cx="10353761" cy="1229710"/>
          </a:xfrm>
        </p:spPr>
        <p:txBody>
          <a:bodyPr/>
          <a:lstStyle/>
          <a:p>
            <a:r>
              <a:rPr lang="en-IN" dirty="0" err="1"/>
              <a:t>COnclusion</a:t>
            </a:r>
            <a:endParaRPr lang="en-IN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7DCFBE4-2A18-425C-B606-292F150D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3630" y="1017885"/>
            <a:ext cx="10742038" cy="50029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this project, we used ‘In Drive Coupon’ dataset to analyze and build models that can classify website visitor, and predict which of them is likely going to make a purchase on the website. 8 different classifiers were built, and the best classification performance is by Random Forest model, followed by Stacking Classifier.</a:t>
            </a:r>
          </a:p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best classification performance after hyperparameter tuning:</a:t>
            </a:r>
            <a:b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Accuracy: 72%</a:t>
            </a:r>
            <a:b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F1 Score: 0.77</a:t>
            </a:r>
          </a:p>
        </p:txBody>
      </p:sp>
    </p:spTree>
    <p:extLst>
      <p:ext uri="{BB962C8B-B14F-4D97-AF65-F5344CB8AC3E}">
        <p14:creationId xmlns:p14="http://schemas.microsoft.com/office/powerpoint/2010/main" val="39547221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24A90-F763-4260-8183-37C838795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401" y="1786759"/>
            <a:ext cx="10353761" cy="2535009"/>
          </a:xfrm>
        </p:spPr>
        <p:txBody>
          <a:bodyPr>
            <a:normAutofit/>
          </a:bodyPr>
          <a:lstStyle/>
          <a:p>
            <a:r>
              <a:rPr lang="en-IN" sz="4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423117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0CC9B926-E350-4D2B-B663-51CEADBABA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930" y="131216"/>
            <a:ext cx="5987389" cy="582815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4021B1A6-6DF2-4F77-818A-9FCC943FE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742391" y="-296409"/>
            <a:ext cx="9905998" cy="1478570"/>
          </a:xfrm>
        </p:spPr>
        <p:txBody>
          <a:bodyPr/>
          <a:lstStyle/>
          <a:p>
            <a:r>
              <a:rPr lang="en-IN" dirty="0"/>
              <a:t>Missing values</a:t>
            </a: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CF8B6E56-6630-436B-BAF8-974B479A97B7}"/>
              </a:ext>
            </a:extLst>
          </p:cNvPr>
          <p:cNvSpPr/>
          <p:nvPr/>
        </p:nvSpPr>
        <p:spPr>
          <a:xfrm rot="10800000">
            <a:off x="9522371" y="4635062"/>
            <a:ext cx="136635" cy="714704"/>
          </a:xfrm>
          <a:prstGeom prst="down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F97C129C-60F5-453D-9116-5229A1E373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161" y="3289738"/>
            <a:ext cx="4866894" cy="2873138"/>
          </a:xfrm>
        </p:spPr>
        <p:txBody>
          <a:bodyPr/>
          <a:lstStyle/>
          <a:p>
            <a:r>
              <a:rPr lang="en-IN" dirty="0"/>
              <a:t>Feature ‘car’ has 99% missing values. </a:t>
            </a:r>
          </a:p>
          <a:p>
            <a:r>
              <a:rPr lang="en-IN" dirty="0"/>
              <a:t>Removed this feature.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4CF5BDC-B9DA-4407-88F0-91338401DE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3154" y="841475"/>
            <a:ext cx="3974908" cy="209091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8" name="Content Placeholder 12">
            <a:extLst>
              <a:ext uri="{FF2B5EF4-FFF2-40B4-BE49-F238E27FC236}">
                <a16:creationId xmlns:a16="http://schemas.microsoft.com/office/drawing/2014/main" id="{05663EB8-C25A-4544-84B4-9F360ADA6BF9}"/>
              </a:ext>
            </a:extLst>
          </p:cNvPr>
          <p:cNvSpPr txBox="1">
            <a:spLocks/>
          </p:cNvSpPr>
          <p:nvPr/>
        </p:nvSpPr>
        <p:spPr>
          <a:xfrm>
            <a:off x="8218486" y="5959366"/>
            <a:ext cx="4866894" cy="28731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dirty="0"/>
              <a:t>Missing values heatmap</a:t>
            </a:r>
          </a:p>
        </p:txBody>
      </p:sp>
    </p:spTree>
    <p:extLst>
      <p:ext uri="{BB962C8B-B14F-4D97-AF65-F5344CB8AC3E}">
        <p14:creationId xmlns:p14="http://schemas.microsoft.com/office/powerpoint/2010/main" val="4063805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A29CB-35D2-4D2B-9412-2FC0985CD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161" y="0"/>
            <a:ext cx="10353761" cy="1326321"/>
          </a:xfrm>
        </p:spPr>
        <p:txBody>
          <a:bodyPr/>
          <a:lstStyle/>
          <a:p>
            <a:r>
              <a:rPr lang="en-IN" dirty="0"/>
              <a:t>Coupon acceptance rate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06CDCC7-3790-4787-B6B6-3303C1DB0E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26923" y="1418896"/>
            <a:ext cx="5213131" cy="5034455"/>
          </a:xfrm>
        </p:spPr>
        <p:txBody>
          <a:bodyPr/>
          <a:lstStyle/>
          <a:p>
            <a:r>
              <a:rPr lang="en-IN" dirty="0"/>
              <a:t>Out of 12393 coupons, 56.6% accepted.</a:t>
            </a:r>
          </a:p>
          <a:p>
            <a:r>
              <a:rPr lang="en-IN" dirty="0"/>
              <a:t>Acceptance Rate is higher than rejection rate.</a:t>
            </a:r>
          </a:p>
          <a:p>
            <a:endParaRPr lang="en-IN" dirty="0"/>
          </a:p>
          <a:p>
            <a:r>
              <a:rPr lang="en-IN" dirty="0"/>
              <a:t>This is our Target variable.</a:t>
            </a:r>
          </a:p>
          <a:p>
            <a:r>
              <a:rPr lang="en-IN" dirty="0"/>
              <a:t>Binary class [yes, no]</a:t>
            </a:r>
          </a:p>
          <a:p>
            <a:endParaRPr lang="en-IN" dirty="0"/>
          </a:p>
          <a:p>
            <a:r>
              <a:rPr lang="en-IN" dirty="0"/>
              <a:t>So this is a classification problem.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F8597D1-EB4B-4993-AC60-51A849F419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87" y="1326321"/>
            <a:ext cx="5983013" cy="543910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47292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24A90-F763-4260-8183-37C838795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401" y="1786759"/>
            <a:ext cx="10353761" cy="2535009"/>
          </a:xfrm>
        </p:spPr>
        <p:txBody>
          <a:bodyPr>
            <a:normAutofit/>
          </a:bodyPr>
          <a:lstStyle/>
          <a:p>
            <a:r>
              <a:rPr lang="en-IN" sz="4000" dirty="0"/>
              <a:t>Univariate analysis </a:t>
            </a:r>
            <a:r>
              <a:rPr lang="en-IN" sz="4000" dirty="0" err="1"/>
              <a:t>w.r.t.</a:t>
            </a:r>
            <a:r>
              <a:rPr lang="en-IN" sz="4000" dirty="0"/>
              <a:t> acceptance rate</a:t>
            </a:r>
          </a:p>
        </p:txBody>
      </p:sp>
    </p:spTree>
    <p:extLst>
      <p:ext uri="{BB962C8B-B14F-4D97-AF65-F5344CB8AC3E}">
        <p14:creationId xmlns:p14="http://schemas.microsoft.com/office/powerpoint/2010/main" val="7431971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BB3FA-C9D0-4832-8328-6C26B58B4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-259521"/>
            <a:ext cx="10353761" cy="1326321"/>
          </a:xfrm>
        </p:spPr>
        <p:txBody>
          <a:bodyPr/>
          <a:lstStyle/>
          <a:p>
            <a:r>
              <a:rPr lang="en-IN" dirty="0"/>
              <a:t>Destination and </a:t>
            </a:r>
            <a:r>
              <a:rPr lang="en-IN" dirty="0" err="1"/>
              <a:t>passanger</a:t>
            </a:r>
            <a:r>
              <a:rPr lang="en-IN" dirty="0"/>
              <a:t> feature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099912-4B71-4E51-AC89-C08BD3FE35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170966"/>
            <a:ext cx="12076387" cy="1634359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1400" dirty="0"/>
              <a:t> Majority of people travelling to no urgent place.</a:t>
            </a:r>
          </a:p>
          <a:p>
            <a:pPr>
              <a:lnSpc>
                <a:spcPct val="100000"/>
              </a:lnSpc>
            </a:pPr>
            <a:r>
              <a:rPr lang="en-US" sz="1400" dirty="0"/>
              <a:t>user with destination no urgent place have high coupon acceptance rate.</a:t>
            </a:r>
          </a:p>
          <a:p>
            <a:pPr>
              <a:lnSpc>
                <a:spcPct val="100000"/>
              </a:lnSpc>
            </a:pPr>
            <a:r>
              <a:rPr lang="en-US" sz="1400" dirty="0"/>
              <a:t>Most of the time user travelling alone.</a:t>
            </a:r>
          </a:p>
          <a:p>
            <a:pPr>
              <a:lnSpc>
                <a:spcPct val="100000"/>
              </a:lnSpc>
            </a:pPr>
            <a:r>
              <a:rPr lang="en-US" sz="1400" dirty="0"/>
              <a:t> when user travelling with friends, they have high acceptance rate.</a:t>
            </a:r>
          </a:p>
          <a:p>
            <a:pPr>
              <a:lnSpc>
                <a:spcPct val="100000"/>
              </a:lnSpc>
            </a:pPr>
            <a:r>
              <a:rPr lang="en-US" sz="1400" dirty="0"/>
              <a:t> user who go out with kids has lowest acceptance rate.</a:t>
            </a:r>
            <a:endParaRPr lang="en-IN" sz="1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80C67B4-19B3-42C9-857D-1DA4089B49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579" y="829797"/>
            <a:ext cx="8534839" cy="4153113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2197560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BB3FA-C9D0-4832-8328-6C26B58B4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-259521"/>
            <a:ext cx="10353761" cy="1326321"/>
          </a:xfrm>
        </p:spPr>
        <p:txBody>
          <a:bodyPr/>
          <a:lstStyle/>
          <a:p>
            <a:r>
              <a:rPr lang="en-IN" dirty="0"/>
              <a:t>Weather and temperature feature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099912-4B71-4E51-AC89-C08BD3FE35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707117"/>
            <a:ext cx="12076387" cy="109820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400" dirty="0"/>
              <a:t> most of the user travelling on Sunny weather and have high coupon acceptance rate 59.3%.</a:t>
            </a:r>
          </a:p>
          <a:p>
            <a:pPr>
              <a:lnSpc>
                <a:spcPct val="100000"/>
              </a:lnSpc>
            </a:pPr>
            <a:r>
              <a:rPr lang="en-US" sz="1400" dirty="0"/>
              <a:t> most of the time users go out when the temperature is 80 F and accepts most of the coupon.</a:t>
            </a:r>
          </a:p>
          <a:p>
            <a:pPr>
              <a:lnSpc>
                <a:spcPct val="100000"/>
              </a:lnSpc>
            </a:pPr>
            <a:r>
              <a:rPr lang="en-US" sz="1400" dirty="0"/>
              <a:t> people are less travelling on rainy day and cold days.</a:t>
            </a:r>
            <a:endParaRPr lang="en-IN" sz="1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62B0D2-1AAD-4C92-8E7B-01B80D4057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4455" y="790029"/>
            <a:ext cx="8503087" cy="418486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6297828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BB3FA-C9D0-4832-8328-6C26B58B4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-259521"/>
            <a:ext cx="10353761" cy="1326321"/>
          </a:xfrm>
        </p:spPr>
        <p:txBody>
          <a:bodyPr/>
          <a:lstStyle/>
          <a:p>
            <a:r>
              <a:rPr lang="en-IN" dirty="0"/>
              <a:t>Coupon Type and Expiration feature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099912-4B71-4E51-AC89-C08BD3FE35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479004"/>
            <a:ext cx="12076387" cy="132632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400" dirty="0"/>
              <a:t> people are getting high number of coffee house coupons but their acceptance rate is average.</a:t>
            </a:r>
          </a:p>
          <a:p>
            <a:pPr>
              <a:lnSpc>
                <a:spcPct val="100000"/>
              </a:lnSpc>
            </a:pPr>
            <a:r>
              <a:rPr lang="en-US" sz="1400" dirty="0"/>
              <a:t>Take away and Restaurant&lt;20 type of coupons have the highest acceptance rate.</a:t>
            </a:r>
          </a:p>
          <a:p>
            <a:pPr>
              <a:lnSpc>
                <a:spcPct val="100000"/>
              </a:lnSpc>
            </a:pPr>
            <a:r>
              <a:rPr lang="en-US" sz="1400" dirty="0"/>
              <a:t> Bar related coupons have least acceptance rate.</a:t>
            </a:r>
          </a:p>
          <a:p>
            <a:pPr>
              <a:lnSpc>
                <a:spcPct val="100000"/>
              </a:lnSpc>
            </a:pPr>
            <a:r>
              <a:rPr lang="en-US" sz="1400" dirty="0"/>
              <a:t> people are more accepting coupons with 1day expiry.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991274E-C91A-403D-86C2-150DC4618E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0806" y="888124"/>
            <a:ext cx="8490386" cy="4197566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40410438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241</TotalTime>
  <Words>1480</Words>
  <Application>Microsoft Office PowerPoint</Application>
  <PresentationFormat>Widescreen</PresentationFormat>
  <Paragraphs>198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Arial</vt:lpstr>
      <vt:lpstr>Arial Black</vt:lpstr>
      <vt:lpstr>Bookman Old Style</vt:lpstr>
      <vt:lpstr>Calibri</vt:lpstr>
      <vt:lpstr>Rockwell</vt:lpstr>
      <vt:lpstr>Damask</vt:lpstr>
      <vt:lpstr>In_drive Coupon Recommendation</vt:lpstr>
      <vt:lpstr>Exploratory Data analysis</vt:lpstr>
      <vt:lpstr>Correlation matrix</vt:lpstr>
      <vt:lpstr>Missing values</vt:lpstr>
      <vt:lpstr>Coupon acceptance rate</vt:lpstr>
      <vt:lpstr>Univariate analysis w.r.t. acceptance rate</vt:lpstr>
      <vt:lpstr>Destination and passanger feature</vt:lpstr>
      <vt:lpstr>Weather and temperature feature</vt:lpstr>
      <vt:lpstr>Coupon Type and Expiration feature</vt:lpstr>
      <vt:lpstr>Age and gender feature</vt:lpstr>
      <vt:lpstr>Martial Status and has children feature</vt:lpstr>
      <vt:lpstr>education and income feature</vt:lpstr>
      <vt:lpstr>Occupation feature</vt:lpstr>
      <vt:lpstr>Bar and Coffee house feature</vt:lpstr>
      <vt:lpstr>Restaurant &lt;20 and restaurant 20to50 feature</vt:lpstr>
      <vt:lpstr>Carry away and direction_same feature</vt:lpstr>
      <vt:lpstr>Tocoupon_geq15min and Tocoupon_geq25min feature</vt:lpstr>
      <vt:lpstr>Bivariate analysis</vt:lpstr>
      <vt:lpstr>Destination vs passanger</vt:lpstr>
      <vt:lpstr>Weather vs  temperature</vt:lpstr>
      <vt:lpstr>BAr vs accept rate of bar coupon</vt:lpstr>
      <vt:lpstr>Coffee house vs accept rate of coffee house coupon</vt:lpstr>
      <vt:lpstr>Carry away vs accept rate of carry away coupon</vt:lpstr>
      <vt:lpstr>Restaurant &lt;20 vs accept rate of restaurant &lt;20 coupon</vt:lpstr>
      <vt:lpstr>Restaurant 20to50 vs accept rate of restaurant 20to50 coupon</vt:lpstr>
      <vt:lpstr>Chi – square test</vt:lpstr>
      <vt:lpstr>Data pre-processing</vt:lpstr>
      <vt:lpstr>Predictive modelling</vt:lpstr>
      <vt:lpstr>Machine learning algorithm</vt:lpstr>
      <vt:lpstr>ROC auc curve</vt:lpstr>
      <vt:lpstr>Feature importance</vt:lpstr>
      <vt:lpstr>Key analysis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Coupon </dc:title>
  <dc:creator>panesar.mani@gmail.com</dc:creator>
  <cp:lastModifiedBy>panesar.mani@gmail.com</cp:lastModifiedBy>
  <cp:revision>36</cp:revision>
  <dcterms:created xsi:type="dcterms:W3CDTF">2023-06-21T14:47:53Z</dcterms:created>
  <dcterms:modified xsi:type="dcterms:W3CDTF">2023-07-04T15:22:49Z</dcterms:modified>
</cp:coreProperties>
</file>