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83" r:id="rId10"/>
    <p:sldId id="264" r:id="rId11"/>
    <p:sldId id="268" r:id="rId12"/>
    <p:sldId id="300" r:id="rId13"/>
    <p:sldId id="296" r:id="rId14"/>
    <p:sldId id="294" r:id="rId15"/>
    <p:sldId id="269" r:id="rId16"/>
    <p:sldId id="293" r:id="rId17"/>
    <p:sldId id="295" r:id="rId18"/>
  </p:sldIdLst>
  <p:sldSz cx="9144000" cy="5143500" type="screen16x9"/>
  <p:notesSz cx="6858000" cy="9144000"/>
  <p:embeddedFontLst>
    <p:embeddedFont>
      <p:font typeface="SimSun" panose="02010600030101010101" pitchFamily="2" charset="-122"/>
      <p:regular r:id="rId23"/>
    </p:embeddedFont>
    <p:embeddedFont>
      <p:font typeface="Montserrat" panose="00000500000000000000"/>
      <p:regular r:id="rId24"/>
    </p:embeddedFont>
    <p:embeddedFont>
      <p:font typeface="Source Sans Pro" panose="020B0503030403020204"/>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EVAN BABU SANDEPOGU" initials="JB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0"/>
        <p:cNvGrpSpPr/>
        <p:nvPr/>
      </p:nvGrpSpPr>
      <p:grpSpPr>
        <a:xfrm>
          <a:off x="0" y="0"/>
          <a:ext cx="0" cy="0"/>
          <a:chOff x="0" y="0"/>
          <a:chExt cx="0" cy="0"/>
        </a:xfrm>
      </p:grpSpPr>
      <p:sp>
        <p:nvSpPr>
          <p:cNvPr id="401" name="Google Shape;401;gc364cc2eb0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c364cc2eb0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0"/>
        <p:cNvGrpSpPr/>
        <p:nvPr/>
      </p:nvGrpSpPr>
      <p:grpSpPr>
        <a:xfrm>
          <a:off x="0" y="0"/>
          <a:ext cx="0" cy="0"/>
          <a:chOff x="0" y="0"/>
          <a:chExt cx="0" cy="0"/>
        </a:xfrm>
      </p:grpSpPr>
      <p:sp>
        <p:nvSpPr>
          <p:cNvPr id="401" name="Google Shape;401;gc364cc2eb0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c364cc2eb0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0"/>
        <p:cNvGrpSpPr/>
        <p:nvPr/>
      </p:nvGrpSpPr>
      <p:grpSpPr>
        <a:xfrm>
          <a:off x="0" y="0"/>
          <a:ext cx="0" cy="0"/>
          <a:chOff x="0" y="0"/>
          <a:chExt cx="0" cy="0"/>
        </a:xfrm>
      </p:grpSpPr>
      <p:sp>
        <p:nvSpPr>
          <p:cNvPr id="401" name="Google Shape;401;gc364cc2eb0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c364cc2eb0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
        <p:cNvGrpSpPr/>
        <p:nvPr/>
      </p:nvGrpSpPr>
      <p:grpSpPr>
        <a:xfrm>
          <a:off x="0" y="0"/>
          <a:ext cx="0" cy="0"/>
          <a:chOff x="0" y="0"/>
          <a:chExt cx="0" cy="0"/>
        </a:xfrm>
      </p:grpSpPr>
      <p:sp>
        <p:nvSpPr>
          <p:cNvPr id="175" name="Google Shape;175;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0"/>
        <p:cNvGrpSpPr/>
        <p:nvPr/>
      </p:nvGrpSpPr>
      <p:grpSpPr>
        <a:xfrm>
          <a:off x="0" y="0"/>
          <a:ext cx="0" cy="0"/>
          <a:chOff x="0" y="0"/>
          <a:chExt cx="0" cy="0"/>
        </a:xfrm>
      </p:grpSpPr>
      <p:sp>
        <p:nvSpPr>
          <p:cNvPr id="401" name="Google Shape;401;gc364cc2eb0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c364cc2eb0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
        <p:cNvGrpSpPr/>
        <p:nvPr/>
      </p:nvGrpSpPr>
      <p:grpSpPr>
        <a:xfrm>
          <a:off x="0" y="0"/>
          <a:ext cx="0" cy="0"/>
          <a:chOff x="0" y="0"/>
          <a:chExt cx="0" cy="0"/>
        </a:xfrm>
      </p:grpSpPr>
      <p:sp>
        <p:nvSpPr>
          <p:cNvPr id="80" name="Google Shape;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0"/>
        <p:cNvGrpSpPr/>
        <p:nvPr/>
      </p:nvGrpSpPr>
      <p:grpSpPr>
        <a:xfrm>
          <a:off x="0" y="0"/>
          <a:ext cx="0" cy="0"/>
          <a:chOff x="0" y="0"/>
          <a:chExt cx="0" cy="0"/>
        </a:xfrm>
      </p:grpSpPr>
      <p:sp>
        <p:nvSpPr>
          <p:cNvPr id="401" name="Google Shape;401;gc364cc2eb0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c364cc2eb0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Google Shape;12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
        <p:cNvGrpSpPr/>
        <p:nvPr/>
      </p:nvGrpSpPr>
      <p:grpSpPr>
        <a:xfrm>
          <a:off x="0" y="0"/>
          <a:ext cx="0" cy="0"/>
          <a:chOff x="0" y="0"/>
          <a:chExt cx="0" cy="0"/>
        </a:xfrm>
      </p:grpSpPr>
      <p:sp>
        <p:nvSpPr>
          <p:cNvPr id="166" name="Google Shape;16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p:nvPr/>
        </p:nvSpPr>
        <p:spPr>
          <a:xfrm>
            <a:off x="-25" y="0"/>
            <a:ext cx="91440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1" name="Google Shape;11;p2" descr="marco.png"/>
          <p:cNvPicPr preferRelativeResize="0"/>
          <p:nvPr/>
        </p:nvPicPr>
        <p:blipFill>
          <a:blip r:embed="rId2"/>
          <a:stretch>
            <a:fill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1139200" y="645550"/>
            <a:ext cx="6865800" cy="19263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p:nvPr/>
        </p:nvSpPr>
        <p:spPr>
          <a:xfrm>
            <a:off x="-25" y="1320125"/>
            <a:ext cx="9144000" cy="382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0" name="Google Shape;20;p4" descr="marco.png"/>
          <p:cNvPicPr preferRelativeResize="0"/>
          <p:nvPr/>
        </p:nvPicPr>
        <p:blipFill>
          <a:blip r:embed="rId2"/>
          <a:stretch>
            <a:fillRect/>
          </a:stretch>
        </p:blipFill>
        <p:spPr>
          <a:xfrm>
            <a:off x="0" y="0"/>
            <a:ext cx="9144000" cy="5143500"/>
          </a:xfrm>
          <a:prstGeom prst="rect">
            <a:avLst/>
          </a:prstGeom>
          <a:noFill/>
          <a:ln>
            <a:noFill/>
          </a:ln>
        </p:spPr>
      </p:pic>
      <p:sp>
        <p:nvSpPr>
          <p:cNvPr id="21" name="Google Shape;21;p4"/>
          <p:cNvSpPr txBox="1">
            <a:spLocks noGrp="1"/>
          </p:cNvSpPr>
          <p:nvPr>
            <p:ph type="body" idx="1"/>
          </p:nvPr>
        </p:nvSpPr>
        <p:spPr>
          <a:xfrm>
            <a:off x="1602475" y="1320125"/>
            <a:ext cx="5939100" cy="31758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FFFFFF"/>
              </a:buClr>
              <a:buSzPts val="2400"/>
              <a:buChar char="»"/>
              <a:defRPr i="1">
                <a:solidFill>
                  <a:srgbClr val="FFFFFF"/>
                </a:solidFill>
              </a:defRPr>
            </a:lvl1pPr>
            <a:lvl2pPr marL="914400" lvl="1" indent="-381000" algn="ctr" rtl="0">
              <a:spcBef>
                <a:spcPts val="0"/>
              </a:spcBef>
              <a:spcAft>
                <a:spcPts val="0"/>
              </a:spcAft>
              <a:buClr>
                <a:srgbClr val="FFFFFF"/>
              </a:buClr>
              <a:buSzPts val="2400"/>
              <a:buChar char="»"/>
              <a:defRPr i="1">
                <a:solidFill>
                  <a:srgbClr val="FFFFFF"/>
                </a:solidFill>
              </a:defRPr>
            </a:lvl2pPr>
            <a:lvl3pPr marL="1371600" lvl="2" indent="-381000" algn="ctr" rtl="0">
              <a:spcBef>
                <a:spcPts val="0"/>
              </a:spcBef>
              <a:spcAft>
                <a:spcPts val="0"/>
              </a:spcAft>
              <a:buClr>
                <a:srgbClr val="FFFFFF"/>
              </a:buClr>
              <a:buSzPts val="2400"/>
              <a:buChar char="»"/>
              <a:defRPr i="1">
                <a:solidFill>
                  <a:srgbClr val="FFFFFF"/>
                </a:solidFill>
              </a:defRPr>
            </a:lvl3pPr>
            <a:lvl4pPr marL="1828800" lvl="3" indent="-381000" algn="ctr" rtl="0">
              <a:spcBef>
                <a:spcPts val="0"/>
              </a:spcBef>
              <a:spcAft>
                <a:spcPts val="0"/>
              </a:spcAft>
              <a:buClr>
                <a:srgbClr val="FFFFFF"/>
              </a:buClr>
              <a:buSzPts val="2400"/>
              <a:buChar char="●"/>
              <a:defRPr i="1">
                <a:solidFill>
                  <a:srgbClr val="FFFFFF"/>
                </a:solidFill>
              </a:defRPr>
            </a:lvl4pPr>
            <a:lvl5pPr marL="2286000" lvl="4" indent="-381000" algn="ctr" rtl="0">
              <a:spcBef>
                <a:spcPts val="0"/>
              </a:spcBef>
              <a:spcAft>
                <a:spcPts val="0"/>
              </a:spcAft>
              <a:buClr>
                <a:srgbClr val="FFFFFF"/>
              </a:buClr>
              <a:buSzPts val="2400"/>
              <a:buChar char="○"/>
              <a:defRPr i="1">
                <a:solidFill>
                  <a:srgbClr val="FFFFFF"/>
                </a:solidFill>
              </a:defRPr>
            </a:lvl5pPr>
            <a:lvl6pPr marL="2743200" lvl="5" indent="-381000" algn="ctr" rtl="0">
              <a:spcBef>
                <a:spcPts val="0"/>
              </a:spcBef>
              <a:spcAft>
                <a:spcPts val="0"/>
              </a:spcAft>
              <a:buClr>
                <a:srgbClr val="FFFFFF"/>
              </a:buClr>
              <a:buSzPts val="2400"/>
              <a:buChar char="■"/>
              <a:defRPr i="1">
                <a:solidFill>
                  <a:srgbClr val="FFFFFF"/>
                </a:solidFill>
              </a:defRPr>
            </a:lvl6pPr>
            <a:lvl7pPr marL="3200400" lvl="6" indent="-381000" algn="ctr" rtl="0">
              <a:spcBef>
                <a:spcPts val="0"/>
              </a:spcBef>
              <a:spcAft>
                <a:spcPts val="0"/>
              </a:spcAft>
              <a:buClr>
                <a:srgbClr val="FFFFFF"/>
              </a:buClr>
              <a:buSzPts val="2400"/>
              <a:buChar char="●"/>
              <a:defRPr i="1">
                <a:solidFill>
                  <a:srgbClr val="FFFFFF"/>
                </a:solidFill>
              </a:defRPr>
            </a:lvl7pPr>
            <a:lvl8pPr marL="3657600" lvl="7" indent="-381000" algn="ctr" rtl="0">
              <a:spcBef>
                <a:spcPts val="0"/>
              </a:spcBef>
              <a:spcAft>
                <a:spcPts val="0"/>
              </a:spcAft>
              <a:buClr>
                <a:srgbClr val="FFFFFF"/>
              </a:buClr>
              <a:buSzPts val="2400"/>
              <a:buChar char="○"/>
              <a:defRPr i="1">
                <a:solidFill>
                  <a:srgbClr val="FFFFFF"/>
                </a:solidFill>
              </a:defRPr>
            </a:lvl8pPr>
            <a:lvl9pPr marL="4114800" lvl="8" indent="-381000" algn="ctr">
              <a:spcBef>
                <a:spcPts val="0"/>
              </a:spcBef>
              <a:spcAft>
                <a:spcPts val="0"/>
              </a:spcAft>
              <a:buClr>
                <a:srgbClr val="FFFFFF"/>
              </a:buClr>
              <a:buSzPts val="2400"/>
              <a:buChar char="■"/>
              <a:defRPr i="1">
                <a:solidFill>
                  <a:srgbClr val="FFFFFF"/>
                </a:solidFill>
              </a:defRPr>
            </a:lvl9pPr>
          </a:lstStyle>
          <a:p/>
        </p:txBody>
      </p:sp>
      <p:sp>
        <p:nvSpPr>
          <p:cNvPr id="22" name="Google Shape;22;p4"/>
          <p:cNvSpPr txBox="1"/>
          <p:nvPr/>
        </p:nvSpPr>
        <p:spPr>
          <a:xfrm>
            <a:off x="3593400" y="468974"/>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600">
                <a:solidFill>
                  <a:schemeClr val="accent3"/>
                </a:solidFill>
                <a:latin typeface="Montserrat" panose="00000500000000000000"/>
                <a:ea typeface="Montserrat" panose="00000500000000000000"/>
                <a:cs typeface="Montserrat" panose="00000500000000000000"/>
                <a:sym typeface="Montserrat" panose="00000500000000000000"/>
              </a:rPr>
              <a:t>“</a:t>
            </a:r>
            <a:endParaRPr sz="9600">
              <a:solidFill>
                <a:schemeClr val="accent3"/>
              </a:solidFill>
              <a:latin typeface="Montserrat" panose="00000500000000000000"/>
              <a:ea typeface="Montserrat" panose="00000500000000000000"/>
              <a:cs typeface="Montserrat" panose="00000500000000000000"/>
              <a:sym typeface="Montserrat" panose="00000500000000000000"/>
            </a:endParaRPr>
          </a:p>
        </p:txBody>
      </p:sp>
      <p:sp>
        <p:nvSpPr>
          <p:cNvPr id="23" name="Google Shape;23;p4"/>
          <p:cNvSpPr txBox="1">
            <a:spLocks noGrp="1"/>
          </p:cNvSpPr>
          <p:nvPr>
            <p:ph type="sldNum" idx="12"/>
          </p:nvPr>
        </p:nvSpPr>
        <p:spPr>
          <a:xfrm>
            <a:off x="637950" y="0"/>
            <a:ext cx="7860600" cy="637800"/>
          </a:xfrm>
          <a:prstGeom prst="rect">
            <a:avLst/>
          </a:prstGeom>
        </p:spPr>
        <p:txBody>
          <a:bodyPr spcFirstLastPara="1" wrap="square" lIns="91425" tIns="91425" rIns="91425" bIns="91425" anchor="b"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24"/>
        <p:cNvGrpSpPr/>
        <p:nvPr/>
      </p:nvGrpSpPr>
      <p:grpSpPr>
        <a:xfrm>
          <a:off x="0" y="0"/>
          <a:ext cx="0" cy="0"/>
          <a:chOff x="0" y="0"/>
          <a:chExt cx="0" cy="0"/>
        </a:xfrm>
      </p:grpSpPr>
      <p:sp>
        <p:nvSpPr>
          <p:cNvPr id="25" name="Google Shape;25;p5"/>
          <p:cNvSpPr/>
          <p:nvPr/>
        </p:nvSpPr>
        <p:spPr>
          <a:xfrm>
            <a:off x="-25" y="0"/>
            <a:ext cx="9144000" cy="131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6" name="Google Shape;26;p5" descr="marco.png"/>
          <p:cNvPicPr preferRelativeResize="0"/>
          <p:nvPr/>
        </p:nvPicPr>
        <p:blipFill>
          <a:blip r:embed="rId2"/>
          <a:stretch>
            <a:fillRect/>
          </a:stretch>
        </p:blipFill>
        <p:spPr>
          <a:xfrm>
            <a:off x="0" y="0"/>
            <a:ext cx="9144000" cy="5143500"/>
          </a:xfrm>
          <a:prstGeom prst="rect">
            <a:avLst/>
          </a:prstGeom>
          <a:noFill/>
          <a:ln>
            <a:noFill/>
          </a:ln>
        </p:spPr>
      </p:pic>
      <p:sp>
        <p:nvSpPr>
          <p:cNvPr id="27" name="Google Shape;27;p5"/>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sp>
        <p:nvSpPr>
          <p:cNvPr id="29" name="Google Shape;29;p5"/>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30"/>
        <p:cNvGrpSpPr/>
        <p:nvPr/>
      </p:nvGrpSpPr>
      <p:grpSpPr>
        <a:xfrm>
          <a:off x="0" y="0"/>
          <a:ext cx="0" cy="0"/>
          <a:chOff x="0" y="0"/>
          <a:chExt cx="0" cy="0"/>
        </a:xfrm>
      </p:grpSpPr>
      <p:sp>
        <p:nvSpPr>
          <p:cNvPr id="31" name="Google Shape;31;p6"/>
          <p:cNvSpPr/>
          <p:nvPr/>
        </p:nvSpPr>
        <p:spPr>
          <a:xfrm>
            <a:off x="-25" y="0"/>
            <a:ext cx="9144000" cy="131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2" name="Google Shape;32;p6" descr="marco.png"/>
          <p:cNvPicPr preferRelativeResize="0"/>
          <p:nvPr/>
        </p:nvPicPr>
        <p:blipFill>
          <a:blip r:embed="rId2"/>
          <a:stretch>
            <a:fillRect/>
          </a:stretch>
        </p:blipFill>
        <p:spPr>
          <a:xfrm>
            <a:off x="0" y="0"/>
            <a:ext cx="9144000" cy="5143500"/>
          </a:xfrm>
          <a:prstGeom prst="rect">
            <a:avLst/>
          </a:prstGeom>
          <a:noFill/>
          <a:ln>
            <a:noFill/>
          </a:ln>
        </p:spPr>
      </p:pic>
      <p:sp>
        <p:nvSpPr>
          <p:cNvPr id="33" name="Google Shape;33;p6"/>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35" name="Google Shape;35;p6"/>
          <p:cNvSpPr txBox="1">
            <a:spLocks noGrp="1"/>
          </p:cNvSpPr>
          <p:nvPr>
            <p:ph type="body" idx="2"/>
          </p:nvPr>
        </p:nvSpPr>
        <p:spPr>
          <a:xfrm>
            <a:off x="4680125" y="1443000"/>
            <a:ext cx="3461400" cy="2764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36" name="Google Shape;36;p6"/>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
        <p:cNvGrpSpPr/>
        <p:nvPr/>
      </p:nvGrpSpPr>
      <p:grpSpPr>
        <a:xfrm>
          <a:off x="0" y="0"/>
          <a:ext cx="0" cy="0"/>
          <a:chOff x="0" y="0"/>
          <a:chExt cx="0" cy="0"/>
        </a:xfrm>
      </p:grpSpPr>
      <p:sp>
        <p:nvSpPr>
          <p:cNvPr id="38" name="Google Shape;38;p7"/>
          <p:cNvSpPr/>
          <p:nvPr/>
        </p:nvSpPr>
        <p:spPr>
          <a:xfrm>
            <a:off x="-25" y="0"/>
            <a:ext cx="9144000" cy="131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9" name="Google Shape;39;p7" descr="marco.png"/>
          <p:cNvPicPr preferRelativeResize="0"/>
          <p:nvPr/>
        </p:nvPicPr>
        <p:blipFill>
          <a:blip r:embed="rId2"/>
          <a:stretch>
            <a:fillRect/>
          </a:stretch>
        </p:blipFill>
        <p:spPr>
          <a:xfrm>
            <a:off x="0" y="0"/>
            <a:ext cx="9144000" cy="5143500"/>
          </a:xfrm>
          <a:prstGeom prst="rect">
            <a:avLst/>
          </a:prstGeom>
          <a:noFill/>
          <a:ln>
            <a:noFill/>
          </a:ln>
        </p:spPr>
      </p:pic>
      <p:sp>
        <p:nvSpPr>
          <p:cNvPr id="40" name="Google Shape;40;p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7"/>
          <p:cNvSpPr txBox="1">
            <a:spLocks noGrp="1"/>
          </p:cNvSpPr>
          <p:nvPr>
            <p:ph type="body" idx="1"/>
          </p:nvPr>
        </p:nvSpPr>
        <p:spPr>
          <a:xfrm>
            <a:off x="1010200" y="1458421"/>
            <a:ext cx="2298600" cy="2855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42" name="Google Shape;42;p7"/>
          <p:cNvSpPr txBox="1">
            <a:spLocks noGrp="1"/>
          </p:cNvSpPr>
          <p:nvPr>
            <p:ph type="body" idx="2"/>
          </p:nvPr>
        </p:nvSpPr>
        <p:spPr>
          <a:xfrm>
            <a:off x="3426550" y="1458421"/>
            <a:ext cx="2298600" cy="2855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43" name="Google Shape;43;p7"/>
          <p:cNvSpPr txBox="1">
            <a:spLocks noGrp="1"/>
          </p:cNvSpPr>
          <p:nvPr>
            <p:ph type="body" idx="3"/>
          </p:nvPr>
        </p:nvSpPr>
        <p:spPr>
          <a:xfrm>
            <a:off x="5842900" y="1458421"/>
            <a:ext cx="2298600" cy="2855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44" name="Google Shape;44;p7"/>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8"/>
          <p:cNvSpPr/>
          <p:nvPr/>
        </p:nvSpPr>
        <p:spPr>
          <a:xfrm>
            <a:off x="-25" y="0"/>
            <a:ext cx="9144000" cy="131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7" name="Google Shape;47;p8" descr="marco.png"/>
          <p:cNvPicPr preferRelativeResize="0"/>
          <p:nvPr/>
        </p:nvPicPr>
        <p:blipFill>
          <a:blip r:embed="rId2"/>
          <a:stretch>
            <a:fillRect/>
          </a:stretch>
        </p:blipFill>
        <p:spPr>
          <a:xfrm>
            <a:off x="0" y="0"/>
            <a:ext cx="9144000" cy="5143500"/>
          </a:xfrm>
          <a:prstGeom prst="rect">
            <a:avLst/>
          </a:prstGeom>
          <a:noFill/>
          <a:ln>
            <a:noFill/>
          </a:ln>
        </p:spPr>
      </p:pic>
      <p:sp>
        <p:nvSpPr>
          <p:cNvPr id="48" name="Google Shape;48;p8"/>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50"/>
        <p:cNvGrpSpPr/>
        <p:nvPr/>
      </p:nvGrpSpPr>
      <p:grpSpPr>
        <a:xfrm>
          <a:off x="0" y="0"/>
          <a:ext cx="0" cy="0"/>
          <a:chOff x="0" y="0"/>
          <a:chExt cx="0" cy="0"/>
        </a:xfrm>
      </p:grpSpPr>
      <p:pic>
        <p:nvPicPr>
          <p:cNvPr id="51" name="Google Shape;51;p9" descr="marco.png"/>
          <p:cNvPicPr preferRelativeResize="0"/>
          <p:nvPr/>
        </p:nvPicPr>
        <p:blipFill>
          <a:blip r:embed="rId2"/>
          <a:stretch>
            <a:fillRect/>
          </a:stretch>
        </p:blipFill>
        <p:spPr>
          <a:xfrm>
            <a:off x="0" y="0"/>
            <a:ext cx="9144000" cy="5143500"/>
          </a:xfrm>
          <a:prstGeom prst="rect">
            <a:avLst/>
          </a:prstGeom>
          <a:noFill/>
          <a:ln>
            <a:noFill/>
          </a:ln>
        </p:spPr>
      </p:pic>
      <p:sp>
        <p:nvSpPr>
          <p:cNvPr id="52" name="Google Shape;52;p9"/>
          <p:cNvSpPr txBox="1">
            <a:spLocks noGrp="1"/>
          </p:cNvSpPr>
          <p:nvPr>
            <p:ph type="sldNum" idx="12"/>
          </p:nvPr>
        </p:nvSpPr>
        <p:spPr>
          <a:xfrm>
            <a:off x="637950" y="0"/>
            <a:ext cx="7860600" cy="637800"/>
          </a:xfrm>
          <a:prstGeom prst="rect">
            <a:avLst/>
          </a:prstGeom>
        </p:spPr>
        <p:txBody>
          <a:bodyPr spcFirstLastPara="1" wrap="square" lIns="91425" tIns="91425" rIns="91425" bIns="91425" anchor="b"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10200" y="648725"/>
            <a:ext cx="7131300" cy="671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1400"/>
              <a:buFont typeface="Montserrat" panose="00000500000000000000"/>
              <a:buNone/>
              <a:defRPr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1400"/>
              <a:buFont typeface="Montserrat" panose="00000500000000000000"/>
              <a:buNone/>
              <a:defRPr b="1">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1400"/>
              <a:buFont typeface="Montserrat" panose="00000500000000000000"/>
              <a:buNone/>
              <a:defRPr b="1">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1400"/>
              <a:buFont typeface="Montserrat" panose="00000500000000000000"/>
              <a:buNone/>
              <a:defRPr b="1">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1400"/>
              <a:buFont typeface="Montserrat" panose="00000500000000000000"/>
              <a:buNone/>
              <a:defRPr b="1">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1400"/>
              <a:buFont typeface="Montserrat" panose="00000500000000000000"/>
              <a:buNone/>
              <a:defRPr b="1">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1400"/>
              <a:buFont typeface="Montserrat" panose="00000500000000000000"/>
              <a:buNone/>
              <a:defRPr b="1">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1400"/>
              <a:buFont typeface="Montserrat" panose="00000500000000000000"/>
              <a:buNone/>
              <a:defRPr b="1">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1400"/>
              <a:buFont typeface="Montserrat" panose="00000500000000000000"/>
              <a:buNone/>
              <a:defRPr b="1">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a:spLocks noGrp="1"/>
          </p:cNvSpPr>
          <p:nvPr>
            <p:ph type="body" idx="1"/>
          </p:nvPr>
        </p:nvSpPr>
        <p:spPr>
          <a:xfrm>
            <a:off x="1010200" y="1434950"/>
            <a:ext cx="7131300" cy="2780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Source Sans Pro" panose="020B0503030403020204"/>
              <a:buChar char="»"/>
              <a:defRPr sz="2400">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lvl="1" indent="-381000">
              <a:spcBef>
                <a:spcPts val="0"/>
              </a:spcBef>
              <a:spcAft>
                <a:spcPts val="0"/>
              </a:spcAft>
              <a:buClr>
                <a:schemeClr val="accent1"/>
              </a:buClr>
              <a:buSzPts val="2400"/>
              <a:buFont typeface="Source Sans Pro" panose="020B0503030403020204"/>
              <a:buChar char="»"/>
              <a:defRPr sz="2400">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lvl="2" indent="-381000">
              <a:spcBef>
                <a:spcPts val="0"/>
              </a:spcBef>
              <a:spcAft>
                <a:spcPts val="0"/>
              </a:spcAft>
              <a:buClr>
                <a:schemeClr val="accent1"/>
              </a:buClr>
              <a:buSzPts val="2400"/>
              <a:buFont typeface="Source Sans Pro" panose="020B0503030403020204"/>
              <a:buChar char="»"/>
              <a:defRPr sz="2400">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lvl="3" indent="-381000">
              <a:spcBef>
                <a:spcPts val="0"/>
              </a:spcBef>
              <a:spcAft>
                <a:spcPts val="0"/>
              </a:spcAft>
              <a:buClr>
                <a:schemeClr val="dk1"/>
              </a:buClr>
              <a:buSzPts val="2400"/>
              <a:buFont typeface="Source Sans Pro" panose="020B0503030403020204"/>
              <a:buChar char="●"/>
              <a:defRPr sz="2400">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lvl="4" indent="-381000">
              <a:spcBef>
                <a:spcPts val="0"/>
              </a:spcBef>
              <a:spcAft>
                <a:spcPts val="0"/>
              </a:spcAft>
              <a:buClr>
                <a:schemeClr val="dk1"/>
              </a:buClr>
              <a:buSzPts val="2400"/>
              <a:buFont typeface="Source Sans Pro" panose="020B0503030403020204"/>
              <a:buChar char="○"/>
              <a:defRPr sz="2400">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lvl="5" indent="-381000">
              <a:spcBef>
                <a:spcPts val="0"/>
              </a:spcBef>
              <a:spcAft>
                <a:spcPts val="0"/>
              </a:spcAft>
              <a:buClr>
                <a:schemeClr val="dk1"/>
              </a:buClr>
              <a:buSzPts val="2400"/>
              <a:buFont typeface="Source Sans Pro" panose="020B0503030403020204"/>
              <a:buChar char="■"/>
              <a:defRPr sz="2400">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lvl="6" indent="-381000">
              <a:spcBef>
                <a:spcPts val="0"/>
              </a:spcBef>
              <a:spcAft>
                <a:spcPts val="0"/>
              </a:spcAft>
              <a:buClr>
                <a:schemeClr val="dk1"/>
              </a:buClr>
              <a:buSzPts val="2400"/>
              <a:buFont typeface="Source Sans Pro" panose="020B0503030403020204"/>
              <a:buChar char="●"/>
              <a:defRPr sz="2400">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lvl="7" indent="-381000">
              <a:spcBef>
                <a:spcPts val="0"/>
              </a:spcBef>
              <a:spcAft>
                <a:spcPts val="0"/>
              </a:spcAft>
              <a:buClr>
                <a:schemeClr val="dk1"/>
              </a:buClr>
              <a:buSzPts val="2400"/>
              <a:buFont typeface="Source Sans Pro" panose="020B0503030403020204"/>
              <a:buChar char="○"/>
              <a:defRPr sz="2400">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lvl="8" indent="-381000">
              <a:spcBef>
                <a:spcPts val="0"/>
              </a:spcBef>
              <a:spcAft>
                <a:spcPts val="0"/>
              </a:spcAft>
              <a:buClr>
                <a:schemeClr val="dk1"/>
              </a:buClr>
              <a:buSzPts val="2400"/>
              <a:buFont typeface="Source Sans Pro" panose="020B0503030403020204"/>
              <a:buChar char="■"/>
              <a:defRPr sz="2400">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p:txBody>
      </p:sp>
      <p:sp>
        <p:nvSpPr>
          <p:cNvPr id="8" name="Google Shape;8;p1"/>
          <p:cNvSpPr txBox="1">
            <a:spLocks noGrp="1"/>
          </p:cNvSpPr>
          <p:nvPr>
            <p:ph type="sldNum" idx="12"/>
          </p:nvPr>
        </p:nvSpPr>
        <p:spPr>
          <a:xfrm>
            <a:off x="7766425" y="648725"/>
            <a:ext cx="548700" cy="671400"/>
          </a:xfrm>
          <a:prstGeom prst="rect">
            <a:avLst/>
          </a:prstGeom>
          <a:noFill/>
          <a:ln>
            <a:noFill/>
          </a:ln>
        </p:spPr>
        <p:txBody>
          <a:bodyPr spcFirstLastPara="1" wrap="square" lIns="91425" tIns="91425" rIns="91425" bIns="91425" anchor="b" anchorCtr="0">
            <a:noAutofit/>
          </a:bodyPr>
          <a:lstStyle>
            <a:lvl1pPr lvl="0" algn="r">
              <a:buNone/>
              <a:defRPr sz="1200">
                <a:solidFill>
                  <a:schemeClr val="lt1"/>
                </a:solidFill>
                <a:latin typeface="Montserrat" panose="00000500000000000000"/>
                <a:ea typeface="Montserrat" panose="00000500000000000000"/>
                <a:cs typeface="Montserrat" panose="00000500000000000000"/>
                <a:sym typeface="Montserrat" panose="00000500000000000000"/>
              </a:defRPr>
            </a:lvl1pPr>
            <a:lvl2pPr lvl="1" algn="r">
              <a:buNone/>
              <a:defRPr sz="1200">
                <a:solidFill>
                  <a:schemeClr val="lt1"/>
                </a:solidFill>
                <a:latin typeface="Montserrat" panose="00000500000000000000"/>
                <a:ea typeface="Montserrat" panose="00000500000000000000"/>
                <a:cs typeface="Montserrat" panose="00000500000000000000"/>
                <a:sym typeface="Montserrat" panose="00000500000000000000"/>
              </a:defRPr>
            </a:lvl2pPr>
            <a:lvl3pPr lvl="2" algn="r">
              <a:buNone/>
              <a:defRPr sz="1200">
                <a:solidFill>
                  <a:schemeClr val="lt1"/>
                </a:solidFill>
                <a:latin typeface="Montserrat" panose="00000500000000000000"/>
                <a:ea typeface="Montserrat" panose="00000500000000000000"/>
                <a:cs typeface="Montserrat" panose="00000500000000000000"/>
                <a:sym typeface="Montserrat" panose="00000500000000000000"/>
              </a:defRPr>
            </a:lvl3pPr>
            <a:lvl4pPr lvl="3" algn="r">
              <a:buNone/>
              <a:defRPr sz="1200">
                <a:solidFill>
                  <a:schemeClr val="lt1"/>
                </a:solidFill>
                <a:latin typeface="Montserrat" panose="00000500000000000000"/>
                <a:ea typeface="Montserrat" panose="00000500000000000000"/>
                <a:cs typeface="Montserrat" panose="00000500000000000000"/>
                <a:sym typeface="Montserrat" panose="00000500000000000000"/>
              </a:defRPr>
            </a:lvl4pPr>
            <a:lvl5pPr lvl="4" algn="r">
              <a:buNone/>
              <a:defRPr sz="1200">
                <a:solidFill>
                  <a:schemeClr val="lt1"/>
                </a:solidFill>
                <a:latin typeface="Montserrat" panose="00000500000000000000"/>
                <a:ea typeface="Montserrat" panose="00000500000000000000"/>
                <a:cs typeface="Montserrat" panose="00000500000000000000"/>
                <a:sym typeface="Montserrat" panose="00000500000000000000"/>
              </a:defRPr>
            </a:lvl5pPr>
            <a:lvl6pPr lvl="5" algn="r">
              <a:buNone/>
              <a:defRPr sz="1200">
                <a:solidFill>
                  <a:schemeClr val="lt1"/>
                </a:solidFill>
                <a:latin typeface="Montserrat" panose="00000500000000000000"/>
                <a:ea typeface="Montserrat" panose="00000500000000000000"/>
                <a:cs typeface="Montserrat" panose="00000500000000000000"/>
                <a:sym typeface="Montserrat" panose="00000500000000000000"/>
              </a:defRPr>
            </a:lvl6pPr>
            <a:lvl7pPr lvl="6" algn="r">
              <a:buNone/>
              <a:defRPr sz="1200">
                <a:solidFill>
                  <a:schemeClr val="lt1"/>
                </a:solidFill>
                <a:latin typeface="Montserrat" panose="00000500000000000000"/>
                <a:ea typeface="Montserrat" panose="00000500000000000000"/>
                <a:cs typeface="Montserrat" panose="00000500000000000000"/>
                <a:sym typeface="Montserrat" panose="00000500000000000000"/>
              </a:defRPr>
            </a:lvl7pPr>
            <a:lvl8pPr lvl="7" algn="r">
              <a:buNone/>
              <a:defRPr sz="1200">
                <a:solidFill>
                  <a:schemeClr val="lt1"/>
                </a:solidFill>
                <a:latin typeface="Montserrat" panose="00000500000000000000"/>
                <a:ea typeface="Montserrat" panose="00000500000000000000"/>
                <a:cs typeface="Montserrat" panose="00000500000000000000"/>
                <a:sym typeface="Montserrat" panose="00000500000000000000"/>
              </a:defRPr>
            </a:lvl8pPr>
            <a:lvl9pPr lvl="8" algn="r">
              <a:buNone/>
              <a:defRPr sz="1200">
                <a:solidFill>
                  <a:schemeClr val="lt1"/>
                </a:solidFill>
                <a:latin typeface="Montserrat" panose="00000500000000000000"/>
                <a:ea typeface="Montserrat" panose="00000500000000000000"/>
                <a:cs typeface="Montserrat" panose="00000500000000000000"/>
                <a:sym typeface="Montserrat"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www.daitm.org.in/wp-content/uploads/2019/04/Gr.-06library-project-report.pdfhttp:/en.wikipedia.org/wiki/Library_automation_syste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1274011" y="720501"/>
            <a:ext cx="6865800" cy="152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dirty="0">
                <a:latin typeface="Times New Roman" panose="02020603050405020304"/>
                <a:ea typeface="Times New Roman" panose="02020603050405020304"/>
                <a:cs typeface="Times New Roman" panose="02020603050405020304"/>
                <a:sym typeface="Times New Roman" panose="02020603050405020304"/>
              </a:rPr>
              <a:t>E-Library management system</a:t>
            </a:r>
            <a:endParaRPr sz="26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71" name="Google Shape;71;p13"/>
          <p:cNvSpPr txBox="1"/>
          <p:nvPr/>
        </p:nvSpPr>
        <p:spPr>
          <a:xfrm>
            <a:off x="4939259" y="2571750"/>
            <a:ext cx="3717813" cy="184662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1200" dirty="0">
                <a:latin typeface="Times New Roman" panose="02020603050405020304"/>
                <a:ea typeface="Times New Roman" panose="02020603050405020304"/>
                <a:cs typeface="Times New Roman" panose="02020603050405020304"/>
                <a:sym typeface="Times New Roman" panose="02020603050405020304"/>
              </a:rPr>
              <a:t>S.Jeevan Babu(N160102)</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0"/>
              </a:spcBef>
              <a:spcAft>
                <a:spcPts val="0"/>
              </a:spcAft>
              <a:buNone/>
            </a:pPr>
            <a:r>
              <a:rPr lang="en-GB" sz="1200" dirty="0">
                <a:latin typeface="Times New Roman" panose="02020603050405020304"/>
                <a:ea typeface="Times New Roman" panose="02020603050405020304"/>
                <a:cs typeface="Times New Roman" panose="02020603050405020304"/>
                <a:sym typeface="Times New Roman" panose="02020603050405020304"/>
              </a:rPr>
              <a:t>P.Manikanta(N160108)</a:t>
            </a:r>
            <a:endParaRPr sz="1200" dirty="0">
              <a:latin typeface="Times New Roman" panose="02020603050405020304"/>
              <a:ea typeface="Times New Roman" panose="02020603050405020304"/>
              <a:cs typeface="Times New Roman" panose="02020603050405020304"/>
              <a:sym typeface="Times New Roman" panose="02020603050405020304"/>
            </a:endParaRPr>
          </a:p>
          <a:p>
            <a:pPr lvl="1">
              <a:lnSpc>
                <a:spcPct val="150000"/>
              </a:lnSpc>
            </a:pPr>
            <a:r>
              <a:rPr lang="en-GB" sz="1200" dirty="0">
                <a:latin typeface="Times New Roman" panose="02020603050405020304"/>
                <a:ea typeface="Times New Roman" panose="02020603050405020304"/>
                <a:cs typeface="Times New Roman" panose="02020603050405020304"/>
                <a:sym typeface="Times New Roman" panose="02020603050405020304"/>
              </a:rPr>
              <a:t>D.Manikanta(N160294)</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0"/>
              </a:spcBef>
              <a:spcAft>
                <a:spcPts val="0"/>
              </a:spcAft>
              <a:buNone/>
            </a:pPr>
            <a:r>
              <a:rPr lang="en-GB" sz="1200" dirty="0">
                <a:latin typeface="Times New Roman" panose="02020603050405020304"/>
                <a:ea typeface="Times New Roman" panose="02020603050405020304"/>
                <a:cs typeface="Times New Roman" panose="02020603050405020304"/>
                <a:sym typeface="Times New Roman" panose="02020603050405020304"/>
              </a:rPr>
              <a:t>K.Eswar(N160338)</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0"/>
              </a:spcBef>
              <a:spcAft>
                <a:spcPts val="0"/>
              </a:spcAft>
              <a:buNone/>
            </a:pPr>
            <a:r>
              <a:rPr lang="en-GB" sz="1200" dirty="0">
                <a:latin typeface="Times New Roman" panose="02020603050405020304"/>
                <a:ea typeface="Times New Roman" panose="02020603050405020304"/>
                <a:cs typeface="Times New Roman" panose="02020603050405020304"/>
                <a:sym typeface="Times New Roman" panose="02020603050405020304"/>
              </a:rPr>
              <a:t>R.Pravallika(N160802)</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0"/>
              </a:spcBef>
              <a:spcAft>
                <a:spcPts val="0"/>
              </a:spcAft>
              <a:buNone/>
            </a:pPr>
            <a:r>
              <a:rPr lang="en-GB" sz="1200" dirty="0">
                <a:latin typeface="Times New Roman" panose="02020603050405020304"/>
                <a:ea typeface="Times New Roman" panose="02020603050405020304"/>
                <a:cs typeface="Times New Roman" panose="02020603050405020304"/>
                <a:sym typeface="Times New Roman" panose="02020603050405020304"/>
              </a:rPr>
              <a:t>K.Satya Durga Lakshmi(N160829)</a:t>
            </a:r>
            <a:endParaRPr sz="12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03"/>
        <p:cNvGrpSpPr/>
        <p:nvPr/>
      </p:nvGrpSpPr>
      <p:grpSpPr>
        <a:xfrm>
          <a:off x="0" y="0"/>
          <a:ext cx="0" cy="0"/>
          <a:chOff x="0" y="0"/>
          <a:chExt cx="0" cy="0"/>
        </a:xfrm>
      </p:grpSpPr>
      <p:sp>
        <p:nvSpPr>
          <p:cNvPr id="405" name="Google Shape;405;p40"/>
          <p:cNvSpPr txBox="1">
            <a:spLocks noGrp="1"/>
          </p:cNvSpPr>
          <p:nvPr>
            <p:ph type="sldNum" idx="12"/>
          </p:nvPr>
        </p:nvSpPr>
        <p:spPr>
          <a:xfrm>
            <a:off x="637950" y="4903700"/>
            <a:ext cx="7860600" cy="2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4" name="Picture 3" descr="C:\Users\MANI PINDI\Dropbox\Desktop\mini2\Scrrenshots\Student\Books Data.pngBooks Data"/>
          <p:cNvPicPr>
            <a:picLocks noChangeAspect="1"/>
          </p:cNvPicPr>
          <p:nvPr/>
        </p:nvPicPr>
        <p:blipFill>
          <a:blip r:embed="rId1"/>
          <a:srcRect/>
          <a:stretch>
            <a:fillRect/>
          </a:stretch>
        </p:blipFill>
        <p:spPr>
          <a:xfrm>
            <a:off x="1087755" y="1296670"/>
            <a:ext cx="3499485" cy="2665095"/>
          </a:xfrm>
          <a:prstGeom prst="rect">
            <a:avLst/>
          </a:prstGeom>
        </p:spPr>
      </p:pic>
      <p:sp>
        <p:nvSpPr>
          <p:cNvPr id="8" name="TextBox 7"/>
          <p:cNvSpPr txBox="1"/>
          <p:nvPr/>
        </p:nvSpPr>
        <p:spPr>
          <a:xfrm>
            <a:off x="147777" y="111273"/>
            <a:ext cx="3260361" cy="398780"/>
          </a:xfrm>
          <a:prstGeom prst="rect">
            <a:avLst/>
          </a:prstGeom>
          <a:noFill/>
        </p:spPr>
        <p:txBody>
          <a:bodyPr wrap="square" rtlCol="0">
            <a:spAutoFit/>
          </a:bodyPr>
          <a:lstStyle/>
          <a:p>
            <a:r>
              <a:rPr lang="en-US" altLang="en-IN" sz="2000" u="sng" dirty="0">
                <a:solidFill>
                  <a:schemeClr val="bg1"/>
                </a:solidFill>
                <a:latin typeface="Times New Roman" panose="02020603050405020304" pitchFamily="18" charset="0"/>
                <a:cs typeface="Times New Roman" panose="02020603050405020304" pitchFamily="18" charset="0"/>
              </a:rPr>
              <a:t>Outputs:</a:t>
            </a:r>
            <a:endParaRPr lang="en-US" altLang="en-IN" sz="2000" u="sng" dirty="0">
              <a:solidFill>
                <a:schemeClr val="bg1"/>
              </a:solidFill>
              <a:latin typeface="Times New Roman" panose="02020603050405020304" pitchFamily="18" charset="0"/>
              <a:cs typeface="Times New Roman" panose="02020603050405020304" pitchFamily="18" charset="0"/>
            </a:endParaRPr>
          </a:p>
        </p:txBody>
      </p:sp>
      <p:pic>
        <p:nvPicPr>
          <p:cNvPr id="3" name="Picture 2" descr="C:\Users\MANI PINDI\Dropbox\Desktop\mini2\Scrrenshots\Student\Students Chart.pngStudents Chart"/>
          <p:cNvPicPr>
            <a:picLocks noChangeAspect="1"/>
          </p:cNvPicPr>
          <p:nvPr/>
        </p:nvPicPr>
        <p:blipFill>
          <a:blip r:embed="rId2"/>
          <a:srcRect/>
          <a:stretch>
            <a:fillRect/>
          </a:stretch>
        </p:blipFill>
        <p:spPr>
          <a:xfrm>
            <a:off x="4700905" y="1297305"/>
            <a:ext cx="3499485" cy="2664460"/>
          </a:xfrm>
          <a:prstGeom prst="rect">
            <a:avLst/>
          </a:prstGeom>
        </p:spPr>
      </p:pic>
      <p:sp>
        <p:nvSpPr>
          <p:cNvPr id="6" name="TextBox 7"/>
          <p:cNvSpPr txBox="1"/>
          <p:nvPr/>
        </p:nvSpPr>
        <p:spPr>
          <a:xfrm>
            <a:off x="752297" y="734843"/>
            <a:ext cx="3260361" cy="337185"/>
          </a:xfrm>
          <a:prstGeom prst="rect">
            <a:avLst/>
          </a:prstGeom>
          <a:noFill/>
        </p:spPr>
        <p:txBody>
          <a:bodyPr wrap="square" rtlCol="0">
            <a:spAutoFit/>
          </a:bodyPr>
          <a:p>
            <a:r>
              <a:rPr lang="en-US" altLang="en-IN" sz="1600" dirty="0">
                <a:solidFill>
                  <a:schemeClr val="bg1"/>
                </a:solidFill>
                <a:latin typeface="Times New Roman" panose="02020603050405020304" pitchFamily="18" charset="0"/>
                <a:cs typeface="Times New Roman" panose="02020603050405020304" pitchFamily="18" charset="0"/>
              </a:rPr>
              <a:t>Pie Charts</a:t>
            </a:r>
            <a:endParaRPr lang="en-US" altLang="en-IN"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03"/>
        <p:cNvGrpSpPr/>
        <p:nvPr/>
      </p:nvGrpSpPr>
      <p:grpSpPr>
        <a:xfrm>
          <a:off x="0" y="0"/>
          <a:ext cx="0" cy="0"/>
          <a:chOff x="0" y="0"/>
          <a:chExt cx="0" cy="0"/>
        </a:xfrm>
      </p:grpSpPr>
      <p:sp>
        <p:nvSpPr>
          <p:cNvPr id="405" name="Google Shape;405;p40"/>
          <p:cNvSpPr txBox="1">
            <a:spLocks noGrp="1"/>
          </p:cNvSpPr>
          <p:nvPr>
            <p:ph type="sldNum" idx="12"/>
          </p:nvPr>
        </p:nvSpPr>
        <p:spPr>
          <a:xfrm>
            <a:off x="637950" y="4903700"/>
            <a:ext cx="7860600" cy="2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4" name="Picture 3" descr="C:\Users\MANI PINDI\Dropbox\Desktop\mini2\Scrrenshots\Student\Main.pngMain"/>
          <p:cNvPicPr>
            <a:picLocks noChangeAspect="1"/>
          </p:cNvPicPr>
          <p:nvPr/>
        </p:nvPicPr>
        <p:blipFill>
          <a:blip r:embed="rId1"/>
          <a:srcRect/>
          <a:stretch>
            <a:fillRect/>
          </a:stretch>
        </p:blipFill>
        <p:spPr>
          <a:xfrm>
            <a:off x="641350" y="644525"/>
            <a:ext cx="7861300" cy="4221480"/>
          </a:xfrm>
          <a:prstGeom prst="rect">
            <a:avLst/>
          </a:prstGeom>
        </p:spPr>
      </p:pic>
      <p:sp>
        <p:nvSpPr>
          <p:cNvPr id="5" name="TextBox 4"/>
          <p:cNvSpPr txBox="1"/>
          <p:nvPr/>
        </p:nvSpPr>
        <p:spPr>
          <a:xfrm>
            <a:off x="223895" y="191458"/>
            <a:ext cx="2188564" cy="306705"/>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Student </a:t>
            </a:r>
            <a:r>
              <a:rPr lang="en-US" altLang="en-IN" dirty="0">
                <a:solidFill>
                  <a:schemeClr val="bg1"/>
                </a:solidFill>
                <a:latin typeface="Times New Roman" panose="02020603050405020304" pitchFamily="18" charset="0"/>
                <a:cs typeface="Times New Roman" panose="02020603050405020304" pitchFamily="18" charset="0"/>
              </a:rPr>
              <a:t>U</a:t>
            </a:r>
            <a:r>
              <a:rPr lang="en-IN" dirty="0">
                <a:solidFill>
                  <a:schemeClr val="bg1"/>
                </a:solidFill>
                <a:latin typeface="Times New Roman" panose="02020603050405020304" pitchFamily="18" charset="0"/>
                <a:cs typeface="Times New Roman" panose="02020603050405020304" pitchFamily="18" charset="0"/>
              </a:rPr>
              <a:t>ser </a:t>
            </a:r>
            <a:r>
              <a:rPr lang="en-US" altLang="en-IN" dirty="0">
                <a:solidFill>
                  <a:schemeClr val="bg1"/>
                </a:solidFill>
                <a:latin typeface="Times New Roman" panose="02020603050405020304" pitchFamily="18" charset="0"/>
                <a:cs typeface="Times New Roman" panose="02020603050405020304" pitchFamily="18" charset="0"/>
              </a:rPr>
              <a:t>I</a:t>
            </a:r>
            <a:r>
              <a:rPr lang="en-IN" dirty="0">
                <a:solidFill>
                  <a:schemeClr val="bg1"/>
                </a:solidFill>
                <a:latin typeface="Times New Roman" panose="02020603050405020304" pitchFamily="18" charset="0"/>
                <a:cs typeface="Times New Roman" panose="02020603050405020304" pitchFamily="18" charset="0"/>
              </a:rPr>
              <a:t>nterface</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03"/>
        <p:cNvGrpSpPr/>
        <p:nvPr/>
      </p:nvGrpSpPr>
      <p:grpSpPr>
        <a:xfrm>
          <a:off x="0" y="0"/>
          <a:ext cx="0" cy="0"/>
          <a:chOff x="0" y="0"/>
          <a:chExt cx="0" cy="0"/>
        </a:xfrm>
      </p:grpSpPr>
      <p:sp>
        <p:nvSpPr>
          <p:cNvPr id="405" name="Google Shape;405;p40"/>
          <p:cNvSpPr txBox="1">
            <a:spLocks noGrp="1"/>
          </p:cNvSpPr>
          <p:nvPr>
            <p:ph type="sldNum" idx="12"/>
          </p:nvPr>
        </p:nvSpPr>
        <p:spPr>
          <a:xfrm>
            <a:off x="637950" y="4903700"/>
            <a:ext cx="7860600" cy="2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4" name="Picture 3"/>
          <p:cNvPicPr>
            <a:picLocks noChangeAspect="1"/>
          </p:cNvPicPr>
          <p:nvPr/>
        </p:nvPicPr>
        <p:blipFill>
          <a:blip r:embed="rId1"/>
          <a:stretch>
            <a:fillRect/>
          </a:stretch>
        </p:blipFill>
        <p:spPr>
          <a:xfrm>
            <a:off x="638175" y="563245"/>
            <a:ext cx="7860665" cy="4175125"/>
          </a:xfrm>
          <a:prstGeom prst="rect">
            <a:avLst/>
          </a:prstGeom>
        </p:spPr>
      </p:pic>
      <p:sp>
        <p:nvSpPr>
          <p:cNvPr id="8" name="TextBox 7"/>
          <p:cNvSpPr txBox="1"/>
          <p:nvPr/>
        </p:nvSpPr>
        <p:spPr>
          <a:xfrm>
            <a:off x="134442" y="166518"/>
            <a:ext cx="3260361" cy="338554"/>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Admin user interface</a:t>
            </a:r>
            <a:endParaRPr lang="en-IN"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4" name="Google Shape;184;p26"/>
          <p:cNvSpPr txBox="1">
            <a:spLocks noGrp="1"/>
          </p:cNvSpPr>
          <p:nvPr>
            <p:ph type="title"/>
          </p:nvPr>
        </p:nvSpPr>
        <p:spPr>
          <a:xfrm>
            <a:off x="909475"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Conclusion</a:t>
            </a:r>
            <a:endParaRPr sz="1800" dirty="0">
              <a:latin typeface="Times New Roman" panose="02020603050405020304" pitchFamily="18" charset="0"/>
              <a:cs typeface="Times New Roman" panose="02020603050405020304" pitchFamily="18" charset="0"/>
            </a:endParaRPr>
          </a:p>
        </p:txBody>
      </p:sp>
      <p:sp>
        <p:nvSpPr>
          <p:cNvPr id="206" name="Google Shape;206;p26"/>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994183" y="1548266"/>
            <a:ext cx="7131299" cy="2275110"/>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          The issues of the traditional library are identified and  we implemented a system to easy access for the library. In this E-Library Management system, the admin can add , update and remove the book details into the database. Also he can issue books and send notifications to the users. Student can search, pre-register and return the books.</a:t>
            </a: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   </a:t>
            </a:r>
            <a:r>
              <a:rPr lang="en-US" sz="1200" dirty="0">
                <a:solidFill>
                  <a:schemeClr val="tx2">
                    <a:lumMod val="10000"/>
                  </a:schemeClr>
                </a:solidFill>
                <a:latin typeface="Times New Roman" panose="02020603050405020304" pitchFamily="18" charset="0"/>
                <a:cs typeface="Times New Roman" panose="02020603050405020304" pitchFamily="18" charset="0"/>
              </a:rPr>
              <a:t>        Technology </a:t>
            </a:r>
            <a:r>
              <a:rPr lang="en-US" sz="1200" b="0" i="0" dirty="0">
                <a:solidFill>
                  <a:schemeClr val="tx2">
                    <a:lumMod val="10000"/>
                  </a:schemeClr>
                </a:solidFill>
                <a:effectLst/>
                <a:latin typeface="Times New Roman" panose="02020603050405020304" pitchFamily="18" charset="0"/>
                <a:cs typeface="Times New Roman" panose="02020603050405020304" pitchFamily="18" charset="0"/>
              </a:rPr>
              <a:t>advances and never stops, new possibilities must be considered for the future</a:t>
            </a:r>
            <a:r>
              <a:rPr lang="en-US" sz="1200" b="0" i="0" dirty="0">
                <a:solidFill>
                  <a:srgbClr val="444444"/>
                </a:solidFill>
                <a:effectLst/>
                <a:latin typeface="Times New Roman" panose="02020603050405020304" pitchFamily="18" charset="0"/>
                <a:cs typeface="Times New Roman" panose="02020603050405020304" pitchFamily="18" charset="0"/>
              </a:rPr>
              <a:t>. For the future enhancement we can  provide a feature which provides the online lecture videos. </a:t>
            </a:r>
            <a:r>
              <a:rPr lang="en-US" sz="1200" dirty="0">
                <a:solidFill>
                  <a:srgbClr val="444444"/>
                </a:solidFill>
                <a:latin typeface="Times New Roman" panose="02020603050405020304" pitchFamily="18" charset="0"/>
                <a:cs typeface="Times New Roman" panose="02020603050405020304" pitchFamily="18" charset="0"/>
              </a:rPr>
              <a:t>A </a:t>
            </a:r>
            <a:r>
              <a:rPr lang="en-US" sz="1200" b="0" i="0" dirty="0">
                <a:solidFill>
                  <a:srgbClr val="444444"/>
                </a:solidFill>
                <a:effectLst/>
                <a:latin typeface="Times New Roman" panose="02020603050405020304" pitchFamily="18" charset="0"/>
                <a:cs typeface="Times New Roman" panose="02020603050405020304" pitchFamily="18" charset="0"/>
              </a:rPr>
              <a:t>feature of group chat where students can discuss various </a:t>
            </a:r>
            <a:r>
              <a:rPr lang="en-US" sz="1200" dirty="0">
                <a:solidFill>
                  <a:srgbClr val="444444"/>
                </a:solidFill>
                <a:latin typeface="Times New Roman" panose="02020603050405020304" pitchFamily="18" charset="0"/>
                <a:cs typeface="Times New Roman" panose="02020603050405020304" pitchFamily="18" charset="0"/>
              </a:rPr>
              <a:t>doubts regarding the lectures. In future we can implement this as a mobile application. </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References</a:t>
            </a:r>
            <a:endParaRPr lang="en-IN" sz="1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52500" y="1673860"/>
            <a:ext cx="7131050" cy="2600960"/>
          </a:xfrm>
        </p:spPr>
        <p:txBody>
          <a:bodyPr/>
          <a:lstStyle/>
          <a:p>
            <a:pPr marL="0" lvl="0" indent="0">
              <a:lnSpc>
                <a:spcPct val="270000"/>
              </a:lnSpc>
              <a:spcAft>
                <a:spcPts val="800"/>
              </a:spcAft>
              <a:buNone/>
              <a:tabLst>
                <a:tab pos="498475" algn="l"/>
              </a:tabLst>
            </a:pPr>
            <a:r>
              <a:rPr lang="en-US" sz="1200" dirty="0">
                <a:solidFill>
                  <a:schemeClr val="accent2">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hlinkClick r:id="rId1"/>
              </a:rPr>
              <a:t>https://www.daitm.org.in/wp-content/uploads/2019/04/Gr.-06library-project-report.pdfhttp://en.wikipedia.org/wiki/Library_automation_system</a:t>
            </a:r>
            <a:endParaRPr lang="en-IN" sz="1200" dirty="0">
              <a:solidFill>
                <a:schemeClr val="accent2">
                  <a:lumMod val="75000"/>
                </a:schemeClr>
              </a:solidFill>
              <a:latin typeface="Times New Roman" panose="02020603050405020304" pitchFamily="18" charset="0"/>
              <a:ea typeface="SimSun" panose="02010600030101010101" pitchFamily="2" charset="-122"/>
              <a:cs typeface="Times New Roman" panose="02020603050405020304" pitchFamily="18" charset="0"/>
            </a:endParaRPr>
          </a:p>
          <a:p>
            <a:pPr marL="0" lvl="0" indent="0">
              <a:lnSpc>
                <a:spcPct val="230000"/>
              </a:lnSpc>
              <a:spcAft>
                <a:spcPts val="800"/>
              </a:spcAft>
              <a:buNone/>
              <a:tabLst>
                <a:tab pos="498475" algn="l"/>
              </a:tabLst>
            </a:pPr>
            <a:r>
              <a:rPr lang="en-IN" sz="1200" u="sng" dirty="0">
                <a:solidFill>
                  <a:schemeClr val="accent2"/>
                </a:solidFill>
                <a:latin typeface="Times New Roman" panose="02020603050405020304" pitchFamily="18" charset="0"/>
                <a:cs typeface="Times New Roman" panose="02020603050405020304" pitchFamily="18" charset="0"/>
              </a:rPr>
              <a:t>https://www.engpaper.com/cse/jdbc-java-database-connectivity.html</a:t>
            </a:r>
            <a:endParaRPr lang="en-IN" sz="1200" u="sng" dirty="0">
              <a:solidFill>
                <a:schemeClr val="accent2"/>
              </a:solidFill>
              <a:latin typeface="Times New Roman" panose="02020603050405020304" pitchFamily="18" charset="0"/>
              <a:cs typeface="Times New Roman" panose="02020603050405020304" pitchFamily="18" charset="0"/>
            </a:endParaRPr>
          </a:p>
          <a:p>
            <a:pPr marL="0" lvl="0" indent="0">
              <a:lnSpc>
                <a:spcPct val="230000"/>
              </a:lnSpc>
              <a:spcAft>
                <a:spcPts val="800"/>
              </a:spcAft>
              <a:buNone/>
              <a:tabLst>
                <a:tab pos="498475" algn="l"/>
              </a:tabLst>
            </a:pPr>
            <a:r>
              <a:rPr lang="en-IN" sz="1200" u="sng" dirty="0">
                <a:solidFill>
                  <a:schemeClr val="accent2"/>
                </a:solidFill>
                <a:latin typeface="Times New Roman" panose="02020603050405020304" pitchFamily="18" charset="0"/>
                <a:cs typeface="Times New Roman" panose="02020603050405020304" pitchFamily="18" charset="0"/>
              </a:rPr>
              <a:t>https://www.tabnine.com/code/java/classes/javax.swing.JFrame</a:t>
            </a:r>
            <a:endParaRPr lang="en-IN" sz="1200" u="sng" dirty="0">
              <a:solidFill>
                <a:schemeClr val="accent2"/>
              </a:solidFill>
              <a:latin typeface="Times New Roman" panose="02020603050405020304" pitchFamily="18" charset="0"/>
              <a:cs typeface="Times New Roman" panose="02020603050405020304" pitchFamily="18" charset="0"/>
            </a:endParaRPr>
          </a:p>
          <a:p>
            <a:pPr marL="0" lvl="0" indent="0">
              <a:lnSpc>
                <a:spcPct val="200000"/>
              </a:lnSpc>
              <a:spcAft>
                <a:spcPts val="800"/>
              </a:spcAft>
              <a:buNone/>
              <a:tabLst>
                <a:tab pos="498475" algn="l"/>
              </a:tabLst>
            </a:pPr>
            <a:endParaRPr lang="en-IN" sz="1200" u="sng" dirty="0">
              <a:solidFill>
                <a:schemeClr val="accent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03"/>
        <p:cNvGrpSpPr/>
        <p:nvPr/>
      </p:nvGrpSpPr>
      <p:grpSpPr>
        <a:xfrm>
          <a:off x="0" y="0"/>
          <a:ext cx="0" cy="0"/>
          <a:chOff x="0" y="0"/>
          <a:chExt cx="0" cy="0"/>
        </a:xfrm>
      </p:grpSpPr>
      <p:sp>
        <p:nvSpPr>
          <p:cNvPr id="405" name="Google Shape;405;p40"/>
          <p:cNvSpPr txBox="1">
            <a:spLocks noGrp="1"/>
          </p:cNvSpPr>
          <p:nvPr>
            <p:ph type="sldNum" idx="12"/>
          </p:nvPr>
        </p:nvSpPr>
        <p:spPr>
          <a:xfrm>
            <a:off x="637950" y="4903700"/>
            <a:ext cx="7860600" cy="2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 name="TextBox 1"/>
          <p:cNvSpPr txBox="1"/>
          <p:nvPr/>
        </p:nvSpPr>
        <p:spPr>
          <a:xfrm>
            <a:off x="3445933" y="2279362"/>
            <a:ext cx="3166533"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Thank you...</a:t>
            </a:r>
            <a:endParaRPr lang="en-IN" b="1" dirty="0">
              <a:solidFill>
                <a:schemeClr val="bg1"/>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body" idx="1"/>
          </p:nvPr>
        </p:nvSpPr>
        <p:spPr>
          <a:xfrm>
            <a:off x="1097265" y="1403529"/>
            <a:ext cx="3776700" cy="2780100"/>
          </a:xfrm>
          <a:prstGeom prst="rect">
            <a:avLst/>
          </a:prstGeom>
        </p:spPr>
        <p:txBody>
          <a:bodyPr spcFirstLastPara="1" wrap="square" lIns="91425" tIns="91425" rIns="91425" bIns="91425" anchor="t" anchorCtr="0">
            <a:noAutofit/>
          </a:bodyPr>
          <a:lstStyle/>
          <a:p>
            <a:pPr marL="285750" lvl="0" indent="-285750" algn="l" rtl="0">
              <a:lnSpc>
                <a:spcPct val="115000"/>
              </a:lnSpc>
              <a:spcBef>
                <a:spcPts val="600"/>
              </a:spcBef>
              <a:spcAft>
                <a:spcPts val="0"/>
              </a:spcAft>
              <a:buFont typeface="Arial" panose="020B0604020202020204" pitchFamily="34" charset="0"/>
              <a:buChar char="•"/>
            </a:pPr>
            <a:r>
              <a:rPr lang="en-GB" sz="14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Abstract</a:t>
            </a:r>
            <a:endParaRPr sz="14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285750" lvl="0" indent="-285750" algn="l" rtl="0">
              <a:lnSpc>
                <a:spcPct val="115000"/>
              </a:lnSpc>
              <a:spcBef>
                <a:spcPts val="600"/>
              </a:spcBef>
              <a:spcAft>
                <a:spcPts val="0"/>
              </a:spcAft>
              <a:buFont typeface="Arial" panose="020B0604020202020204" pitchFamily="34" charset="0"/>
              <a:buChar char="•"/>
            </a:pPr>
            <a:r>
              <a:rPr lang="en-GB" sz="14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Existing System</a:t>
            </a:r>
            <a:endParaRPr sz="14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285750" lvl="0" indent="-285750" algn="l" rtl="0">
              <a:lnSpc>
                <a:spcPct val="115000"/>
              </a:lnSpc>
              <a:spcBef>
                <a:spcPts val="600"/>
              </a:spcBef>
              <a:spcAft>
                <a:spcPts val="0"/>
              </a:spcAft>
              <a:buFont typeface="Arial" panose="020B0604020202020204" pitchFamily="34" charset="0"/>
              <a:buChar char="•"/>
            </a:pPr>
            <a:r>
              <a:rPr lang="en-GB" sz="14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Proposed System</a:t>
            </a:r>
            <a:endParaRPr sz="14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285750" lvl="0" indent="-285750" algn="l" rtl="0">
              <a:lnSpc>
                <a:spcPct val="115000"/>
              </a:lnSpc>
              <a:spcBef>
                <a:spcPts val="600"/>
              </a:spcBef>
              <a:spcAft>
                <a:spcPts val="0"/>
              </a:spcAft>
              <a:buFont typeface="Arial" panose="020B0604020202020204" pitchFamily="34" charset="0"/>
              <a:buChar char="•"/>
            </a:pPr>
            <a:r>
              <a:rPr lang="en-GB" sz="14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Introduction</a:t>
            </a:r>
            <a:endParaRPr sz="14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285750" lvl="0" indent="-285750" algn="l" rtl="0">
              <a:lnSpc>
                <a:spcPct val="115000"/>
              </a:lnSpc>
              <a:spcBef>
                <a:spcPts val="600"/>
              </a:spcBef>
              <a:spcAft>
                <a:spcPts val="0"/>
              </a:spcAft>
              <a:buFont typeface="Arial" panose="020B0604020202020204" pitchFamily="34" charset="0"/>
              <a:buChar char="•"/>
            </a:pPr>
            <a:r>
              <a:rPr lang="en-GB" sz="14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Hardware &amp; Software Requirements</a:t>
            </a:r>
            <a:endParaRPr sz="14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285750" lvl="0" indent="-285750" algn="l" rtl="0">
              <a:lnSpc>
                <a:spcPct val="115000"/>
              </a:lnSpc>
              <a:spcBef>
                <a:spcPts val="600"/>
              </a:spcBef>
              <a:spcAft>
                <a:spcPts val="0"/>
              </a:spcAft>
              <a:buFont typeface="Arial" panose="020B0604020202020204" pitchFamily="34" charset="0"/>
              <a:buChar char="•"/>
            </a:pPr>
            <a:r>
              <a:rPr lang="en-GB" sz="14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Output</a:t>
            </a:r>
            <a:endParaRPr sz="14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285750" lvl="0" indent="-285750" algn="l" rtl="0">
              <a:lnSpc>
                <a:spcPct val="115000"/>
              </a:lnSpc>
              <a:spcBef>
                <a:spcPts val="600"/>
              </a:spcBef>
              <a:spcAft>
                <a:spcPts val="0"/>
              </a:spcAft>
              <a:buFont typeface="Arial" panose="020B0604020202020204" pitchFamily="34" charset="0"/>
              <a:buChar char="•"/>
            </a:pPr>
            <a:r>
              <a:rPr lang="en-GB" sz="14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Conclusion</a:t>
            </a:r>
            <a:endParaRPr sz="14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285750" lvl="0" indent="-285750" algn="l" rtl="0">
              <a:lnSpc>
                <a:spcPct val="115000"/>
              </a:lnSpc>
              <a:spcBef>
                <a:spcPts val="600"/>
              </a:spcBef>
              <a:spcAft>
                <a:spcPts val="0"/>
              </a:spcAft>
              <a:buFont typeface="Arial" panose="020B0604020202020204" pitchFamily="34" charset="0"/>
              <a:buChar char="•"/>
            </a:pPr>
            <a:r>
              <a:rPr lang="en-GB" sz="14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References</a:t>
            </a:r>
            <a:endParaRPr sz="14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342900" lvl="0" indent="-342900" algn="l" rtl="0">
              <a:spcBef>
                <a:spcPts val="600"/>
              </a:spcBef>
              <a:spcAft>
                <a:spcPts val="0"/>
              </a:spcAft>
              <a:buFont typeface="Arial" panose="020B0604020202020204" pitchFamily="34" charset="0"/>
              <a:buChar char="•"/>
            </a:pPr>
            <a:endParaRPr b="1" dirty="0"/>
          </a:p>
        </p:txBody>
      </p:sp>
      <p:sp>
        <p:nvSpPr>
          <p:cNvPr id="77" name="Google Shape;77;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8" name="Google Shape;78;p14"/>
          <p:cNvSpPr txBox="1">
            <a:spLocks noGrp="1"/>
          </p:cNvSpPr>
          <p:nvPr>
            <p:ph type="title"/>
          </p:nvPr>
        </p:nvSpPr>
        <p:spPr>
          <a:xfrm>
            <a:off x="635125"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700" dirty="0">
                <a:latin typeface="Times New Roman" panose="02020603050405020304"/>
                <a:ea typeface="Times New Roman" panose="02020603050405020304"/>
                <a:cs typeface="Times New Roman" panose="02020603050405020304"/>
                <a:sym typeface="Times New Roman" panose="02020603050405020304"/>
              </a:rPr>
              <a:t>     </a:t>
            </a:r>
            <a:r>
              <a:rPr lang="en-GB" sz="1800" dirty="0">
                <a:latin typeface="Times New Roman" panose="02020603050405020304"/>
                <a:ea typeface="Times New Roman" panose="02020603050405020304"/>
                <a:cs typeface="Times New Roman" panose="02020603050405020304"/>
                <a:sym typeface="Times New Roman" panose="02020603050405020304"/>
              </a:rPr>
              <a:t>Table of Contents</a:t>
            </a:r>
            <a:endParaRPr sz="18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725066" y="653062"/>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b="0" dirty="0">
                <a:solidFill>
                  <a:schemeClr val="bg1"/>
                </a:solidFill>
                <a:latin typeface="Times New Roman" panose="02020603050405020304" pitchFamily="18" charset="0"/>
                <a:cs typeface="Times New Roman" panose="02020603050405020304" pitchFamily="18" charset="0"/>
              </a:rPr>
              <a:t>   </a:t>
            </a:r>
            <a:r>
              <a:rPr lang="en-GB" sz="1800" dirty="0">
                <a:solidFill>
                  <a:schemeClr val="bg1"/>
                </a:solidFill>
                <a:latin typeface="Times New Roman" panose="02020603050405020304" pitchFamily="18" charset="0"/>
                <a:cs typeface="Times New Roman" panose="02020603050405020304" pitchFamily="18" charset="0"/>
              </a:rPr>
              <a:t>Abstract</a:t>
            </a:r>
            <a:endParaRPr sz="1800" dirty="0">
              <a:solidFill>
                <a:schemeClr val="bg1"/>
              </a:solidFill>
              <a:latin typeface="Times New Roman" panose="02020603050405020304" pitchFamily="18" charset="0"/>
              <a:cs typeface="Times New Roman" panose="02020603050405020304" pitchFamily="18" charset="0"/>
            </a:endParaRPr>
          </a:p>
        </p:txBody>
      </p:sp>
      <p:sp>
        <p:nvSpPr>
          <p:cNvPr id="84" name="Google Shape;84;p15"/>
          <p:cNvSpPr txBox="1">
            <a:spLocks noGrp="1"/>
          </p:cNvSpPr>
          <p:nvPr>
            <p:ph type="body" idx="1"/>
          </p:nvPr>
        </p:nvSpPr>
        <p:spPr>
          <a:xfrm>
            <a:off x="1006350" y="1592347"/>
            <a:ext cx="7131300" cy="2962200"/>
          </a:xfrm>
          <a:prstGeom prst="rect">
            <a:avLst/>
          </a:prstGeom>
        </p:spPr>
        <p:txBody>
          <a:bodyPr spcFirstLastPara="1" wrap="square" lIns="91425" tIns="91425" rIns="91425" bIns="91425" anchor="t" anchorCtr="0">
            <a:noAutofit/>
          </a:bodyPr>
          <a:lstStyle/>
          <a:p>
            <a:pPr marL="0" lvl="0" indent="0" algn="just" rtl="0">
              <a:lnSpc>
                <a:spcPct val="150000"/>
              </a:lnSpc>
              <a:spcBef>
                <a:spcPts val="400"/>
              </a:spcBef>
              <a:spcAft>
                <a:spcPts val="0"/>
              </a:spcAft>
              <a:buNone/>
            </a:pPr>
            <a:r>
              <a:rPr lang="en-GB" sz="12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                 Online Library Management System is a system which maintains the information about the books present in the library, the members of library to whom books are issued, library staff and all.Secure login provides the safety for our information.Maintenance of all this information manually is a very complex task. Owing to the advancement of technology, organization of an Online Library becomes much simple. The Online Library Management has been designed to computerize the operations performed over the information about the members, book issues and returns and all other operations .This simple and good looking user interface is user-friendly for both beginners and advanced users and greatly reduces manual work and time.</a:t>
            </a:r>
            <a:endParaRPr sz="1200" dirty="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600"/>
              </a:spcBef>
              <a:spcAft>
                <a:spcPts val="0"/>
              </a:spcAft>
              <a:buNone/>
            </a:pPr>
            <a:endParaRPr sz="1800" dirty="0"/>
          </a:p>
        </p:txBody>
      </p:sp>
      <p:sp>
        <p:nvSpPr>
          <p:cNvPr id="85" name="Google Shape;85;p15"/>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body" idx="1"/>
          </p:nvPr>
        </p:nvSpPr>
        <p:spPr>
          <a:xfrm>
            <a:off x="1010200" y="1443000"/>
            <a:ext cx="7131300" cy="2896652"/>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600"/>
              </a:spcBef>
              <a:spcAft>
                <a:spcPts val="0"/>
              </a:spcAft>
              <a:buFont typeface="Arial" panose="020B0604020202020204" pitchFamily="34" charset="0"/>
              <a:buChar char="•"/>
            </a:pPr>
            <a:r>
              <a:rPr lang="en-US" sz="1200" dirty="0">
                <a:solidFill>
                  <a:schemeClr val="tx2">
                    <a:lumMod val="10000"/>
                  </a:schemeClr>
                </a:solidFill>
                <a:latin typeface="Times New Roman" panose="02020603050405020304" pitchFamily="18" charset="0"/>
                <a:cs typeface="Times New Roman" panose="02020603050405020304" pitchFamily="18" charset="0"/>
              </a:rPr>
              <a:t>Now a days most of the Libraries are working manually. It requires a lot of time and man power to record or to retrieve </a:t>
            </a:r>
            <a:r>
              <a:rPr lang="en-IN" altLang="en-US" sz="1200" dirty="0">
                <a:solidFill>
                  <a:schemeClr val="tx2">
                    <a:lumMod val="10000"/>
                  </a:schemeClr>
                </a:solidFill>
                <a:latin typeface="Times New Roman" panose="02020603050405020304" pitchFamily="18" charset="0"/>
                <a:cs typeface="Times New Roman" panose="02020603050405020304" pitchFamily="18" charset="0"/>
              </a:rPr>
              <a:t> </a:t>
            </a:r>
            <a:r>
              <a:rPr lang="en-US" sz="1200" dirty="0">
                <a:solidFill>
                  <a:schemeClr val="tx2">
                    <a:lumMod val="10000"/>
                  </a:schemeClr>
                </a:solidFill>
                <a:latin typeface="Times New Roman" panose="02020603050405020304" pitchFamily="18" charset="0"/>
                <a:cs typeface="Times New Roman" panose="02020603050405020304" pitchFamily="18" charset="0"/>
              </a:rPr>
              <a:t>the details. The one who performs the operations must need to do their job very carefully. Even a small mistake would create a problem. </a:t>
            </a:r>
            <a:endParaRPr lang="en-US" sz="1200" dirty="0">
              <a:solidFill>
                <a:schemeClr val="tx2">
                  <a:lumMod val="10000"/>
                </a:schemeClr>
              </a:solidFill>
              <a:latin typeface="Times New Roman" panose="02020603050405020304" pitchFamily="18" charset="0"/>
              <a:cs typeface="Times New Roman" panose="02020603050405020304" pitchFamily="18" charset="0"/>
            </a:endParaRPr>
          </a:p>
          <a:p>
            <a:pPr marL="285750" lvl="0" indent="-285750" algn="just" rtl="0">
              <a:lnSpc>
                <a:spcPct val="150000"/>
              </a:lnSpc>
              <a:spcBef>
                <a:spcPts val="600"/>
              </a:spcBef>
              <a:spcAft>
                <a:spcPts val="0"/>
              </a:spcAft>
              <a:buFont typeface="Arial" panose="020B0604020202020204" pitchFamily="34" charset="0"/>
              <a:buChar char="•"/>
            </a:pPr>
            <a:r>
              <a:rPr lang="en-US" sz="1200" dirty="0">
                <a:solidFill>
                  <a:schemeClr val="tx2">
                    <a:lumMod val="10000"/>
                  </a:schemeClr>
                </a:solidFill>
                <a:latin typeface="Times New Roman" panose="02020603050405020304" pitchFamily="18" charset="0"/>
                <a:cs typeface="Times New Roman" panose="02020603050405020304" pitchFamily="18" charset="0"/>
              </a:rPr>
              <a:t>All the information regarding the library operations  are recorded  on the paper books. Paper books are vulnerable to many physical  aspects.  </a:t>
            </a:r>
            <a:endParaRPr lang="en-US" sz="1200" dirty="0">
              <a:solidFill>
                <a:schemeClr val="tx2">
                  <a:lumMod val="10000"/>
                </a:schemeClr>
              </a:solidFill>
              <a:latin typeface="Times New Roman" panose="02020603050405020304" pitchFamily="18" charset="0"/>
              <a:cs typeface="Times New Roman" panose="02020603050405020304" pitchFamily="18" charset="0"/>
            </a:endParaRPr>
          </a:p>
          <a:p>
            <a:pPr marL="171450" lvl="0" indent="-171450" algn="l" rtl="0">
              <a:lnSpc>
                <a:spcPct val="150000"/>
              </a:lnSpc>
              <a:spcBef>
                <a:spcPts val="600"/>
              </a:spcBef>
              <a:spcAft>
                <a:spcPts val="0"/>
              </a:spcAft>
              <a:buFont typeface="Arial" panose="020B0604020202020204" pitchFamily="34" charset="0"/>
              <a:buChar char="•"/>
            </a:pPr>
            <a:r>
              <a:rPr lang="en-US" sz="1200" dirty="0">
                <a:solidFill>
                  <a:schemeClr val="tx2">
                    <a:lumMod val="10000"/>
                  </a:schemeClr>
                </a:solidFill>
                <a:latin typeface="Times New Roman" panose="02020603050405020304" pitchFamily="18" charset="0"/>
                <a:cs typeface="Times New Roman" panose="02020603050405020304" pitchFamily="18" charset="0"/>
              </a:rPr>
              <a:t>   In offline library system ,students don’t  know that which books are available and  which are not. To find out    the books ,students have to visit the library personally. </a:t>
            </a:r>
            <a:endParaRPr lang="en-US" sz="1200" dirty="0">
              <a:solidFill>
                <a:schemeClr val="tx2">
                  <a:lumMod val="10000"/>
                </a:schemeClr>
              </a:solidFill>
              <a:latin typeface="Times New Roman" panose="02020603050405020304" pitchFamily="18" charset="0"/>
              <a:cs typeface="Times New Roman" panose="02020603050405020304" pitchFamily="18" charset="0"/>
            </a:endParaRPr>
          </a:p>
          <a:p>
            <a:pPr marL="0" lvl="0" indent="0" algn="l" rtl="0">
              <a:lnSpc>
                <a:spcPct val="150000"/>
              </a:lnSpc>
              <a:spcBef>
                <a:spcPts val="600"/>
              </a:spcBef>
              <a:spcAft>
                <a:spcPts val="0"/>
              </a:spcAft>
              <a:buNone/>
            </a:pPr>
            <a:endParaRPr sz="1200" dirty="0">
              <a:solidFill>
                <a:schemeClr val="tx2">
                  <a:lumMod val="10000"/>
                </a:schemeClr>
              </a:solidFill>
            </a:endParaRPr>
          </a:p>
        </p:txBody>
      </p:sp>
      <p:sp>
        <p:nvSpPr>
          <p:cNvPr id="91" name="Google Shape;91;p16"/>
          <p:cNvSpPr txBox="1">
            <a:spLocks noGrp="1"/>
          </p:cNvSpPr>
          <p:nvPr>
            <p:ph type="title"/>
          </p:nvPr>
        </p:nvSpPr>
        <p:spPr>
          <a:xfrm>
            <a:off x="828875" y="637883"/>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US" sz="1800" b="1" dirty="0">
                <a:latin typeface="Times New Roman" panose="02020603050405020304" pitchFamily="18" charset="0"/>
                <a:cs typeface="Times New Roman" panose="02020603050405020304" pitchFamily="18" charset="0"/>
              </a:rPr>
              <a:t>Existing System</a:t>
            </a:r>
            <a:endParaRPr sz="1800" dirty="0"/>
          </a:p>
        </p:txBody>
      </p:sp>
      <p:sp>
        <p:nvSpPr>
          <p:cNvPr id="93" name="Google Shape;93;p16"/>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828875" y="645378"/>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US" sz="1800" b="1" dirty="0">
                <a:latin typeface="Times New Roman" panose="02020603050405020304" pitchFamily="18" charset="0"/>
                <a:cs typeface="Times New Roman" panose="02020603050405020304" pitchFamily="18" charset="0"/>
              </a:rPr>
              <a:t>Proposed System</a:t>
            </a:r>
            <a:endParaRPr sz="1800" dirty="0"/>
          </a:p>
        </p:txBody>
      </p:sp>
      <p:sp>
        <p:nvSpPr>
          <p:cNvPr id="101" name="Google Shape;101;p17"/>
          <p:cNvSpPr txBox="1">
            <a:spLocks noGrp="1"/>
          </p:cNvSpPr>
          <p:nvPr>
            <p:ph type="body" idx="3"/>
          </p:nvPr>
        </p:nvSpPr>
        <p:spPr>
          <a:xfrm>
            <a:off x="911225" y="1653540"/>
            <a:ext cx="7404100" cy="2327275"/>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600"/>
              </a:spcBef>
              <a:spcAft>
                <a:spcPts val="0"/>
              </a:spcAft>
              <a:buFont typeface="Arial" panose="020B0604020202020204" pitchFamily="34" charset="0"/>
              <a:buChar char="•"/>
            </a:pPr>
            <a:r>
              <a:rPr lang="en-US" altLang="en-US" sz="1200" dirty="0">
                <a:solidFill>
                  <a:schemeClr val="bg2">
                    <a:lumMod val="50000"/>
                  </a:schemeClr>
                </a:solidFill>
                <a:latin typeface="Times New Roman" panose="02020603050405020304" pitchFamily="18" charset="0"/>
                <a:cs typeface="Times New Roman" panose="02020603050405020304" pitchFamily="18" charset="0"/>
              </a:rPr>
              <a:t> We are proposing  an E-Library Management System that aims at developing a computerized  application to maintain all the day-to-day activities of a library .</a:t>
            </a:r>
            <a:endParaRPr lang="en-US" altLang="en-US" sz="1200" dirty="0">
              <a:solidFill>
                <a:schemeClr val="bg2">
                  <a:lumMod val="50000"/>
                </a:schemeClr>
              </a:solidFill>
              <a:latin typeface="Times New Roman" panose="02020603050405020304" pitchFamily="18" charset="0"/>
              <a:cs typeface="Times New Roman" panose="02020603050405020304" pitchFamily="18" charset="0"/>
            </a:endParaRPr>
          </a:p>
          <a:p>
            <a:pPr marL="171450" lvl="0" indent="-171450" algn="l" rtl="0">
              <a:lnSpc>
                <a:spcPct val="150000"/>
              </a:lnSpc>
              <a:spcBef>
                <a:spcPts val="600"/>
              </a:spcBef>
              <a:spcAft>
                <a:spcPts val="0"/>
              </a:spcAft>
              <a:buFont typeface="Arial" panose="020B0604020202020204" pitchFamily="34" charset="0"/>
              <a:buChar char="•"/>
            </a:pPr>
            <a:r>
              <a:rPr lang="en-US" altLang="en-IN" sz="1200" dirty="0">
                <a:solidFill>
                  <a:schemeClr val="bg2">
                    <a:lumMod val="50000"/>
                  </a:schemeClr>
                </a:solidFill>
                <a:latin typeface="Times New Roman" panose="02020603050405020304" pitchFamily="18" charset="0"/>
                <a:cs typeface="Times New Roman" panose="02020603050405020304" pitchFamily="18" charset="0"/>
              </a:rPr>
              <a:t>This system offers an Good looking UI and Easy Navigation .</a:t>
            </a:r>
            <a:r>
              <a:rPr lang="en-IN" altLang="en-US" sz="1200" dirty="0">
                <a:solidFill>
                  <a:schemeClr val="bg2">
                    <a:lumMod val="50000"/>
                  </a:schemeClr>
                </a:solidFill>
                <a:latin typeface="Times New Roman" panose="02020603050405020304" pitchFamily="18" charset="0"/>
                <a:cs typeface="Times New Roman" panose="02020603050405020304" pitchFamily="18" charset="0"/>
              </a:rPr>
              <a:t> </a:t>
            </a:r>
            <a:r>
              <a:rPr lang="en-US" altLang="en-IN" sz="1200" dirty="0">
                <a:solidFill>
                  <a:schemeClr val="bg2">
                    <a:lumMod val="50000"/>
                  </a:schemeClr>
                </a:solidFill>
                <a:latin typeface="Times New Roman" panose="02020603050405020304" pitchFamily="18" charset="0"/>
                <a:cs typeface="Times New Roman" panose="02020603050405020304" pitchFamily="18" charset="0"/>
              </a:rPr>
              <a:t>It </a:t>
            </a:r>
            <a:r>
              <a:rPr lang="en-IN" altLang="en-US" sz="1200" dirty="0">
                <a:solidFill>
                  <a:schemeClr val="bg2">
                    <a:lumMod val="50000"/>
                  </a:schemeClr>
                </a:solidFill>
                <a:latin typeface="Times New Roman" panose="02020603050405020304" pitchFamily="18" charset="0"/>
                <a:cs typeface="Times New Roman" panose="02020603050405020304" pitchFamily="18" charset="0"/>
              </a:rPr>
              <a:t>will reduce the human effort by using the automated operations that are present in the system.</a:t>
            </a:r>
            <a:r>
              <a:rPr lang="en-US" altLang="en-IN" sz="1200" dirty="0">
                <a:solidFill>
                  <a:schemeClr val="bg2">
                    <a:lumMod val="50000"/>
                  </a:schemeClr>
                </a:solidFill>
                <a:latin typeface="Times New Roman" panose="02020603050405020304" pitchFamily="18" charset="0"/>
                <a:cs typeface="Times New Roman" panose="02020603050405020304" pitchFamily="18" charset="0"/>
              </a:rPr>
              <a:t> </a:t>
            </a:r>
            <a:endParaRPr lang="en-US" altLang="en-US" sz="1200" dirty="0">
              <a:solidFill>
                <a:schemeClr val="bg2">
                  <a:lumMod val="50000"/>
                </a:schemeClr>
              </a:solidFill>
              <a:latin typeface="Times New Roman" panose="02020603050405020304" pitchFamily="18" charset="0"/>
              <a:cs typeface="Times New Roman" panose="02020603050405020304" pitchFamily="18" charset="0"/>
            </a:endParaRPr>
          </a:p>
          <a:p>
            <a:pPr marL="171450" lvl="0" indent="-171450" algn="l" rtl="0">
              <a:lnSpc>
                <a:spcPct val="150000"/>
              </a:lnSpc>
              <a:spcBef>
                <a:spcPts val="600"/>
              </a:spcBef>
              <a:spcAft>
                <a:spcPts val="0"/>
              </a:spcAft>
              <a:buFont typeface="Arial" panose="020B0604020202020204" pitchFamily="34" charset="0"/>
              <a:buChar char="•"/>
            </a:pPr>
            <a:r>
              <a:rPr lang="en-IN" altLang="en-US" sz="1200" dirty="0">
                <a:solidFill>
                  <a:schemeClr val="bg2">
                    <a:lumMod val="50000"/>
                  </a:schemeClr>
                </a:solidFill>
                <a:latin typeface="Times New Roman" panose="02020603050405020304" pitchFamily="18" charset="0"/>
                <a:cs typeface="Times New Roman" panose="02020603050405020304" pitchFamily="18" charset="0"/>
              </a:rPr>
              <a:t>S</a:t>
            </a:r>
            <a:r>
              <a:rPr lang="en-US" sz="1200" dirty="0">
                <a:solidFill>
                  <a:schemeClr val="bg2">
                    <a:lumMod val="50000"/>
                  </a:schemeClr>
                </a:solidFill>
                <a:latin typeface="Times New Roman" panose="02020603050405020304" pitchFamily="18" charset="0"/>
                <a:cs typeface="Times New Roman" panose="02020603050405020304" pitchFamily="18" charset="0"/>
              </a:rPr>
              <a:t>tudents have to register in the application to gain the access </a:t>
            </a:r>
            <a:r>
              <a:rPr lang="en-IN" altLang="en-US" sz="1200" dirty="0">
                <a:solidFill>
                  <a:schemeClr val="bg2">
                    <a:lumMod val="50000"/>
                  </a:schemeClr>
                </a:solidFill>
                <a:latin typeface="Times New Roman" panose="02020603050405020304" pitchFamily="18" charset="0"/>
                <a:cs typeface="Times New Roman" panose="02020603050405020304" pitchFamily="18" charset="0"/>
              </a:rPr>
              <a:t>.</a:t>
            </a:r>
            <a:r>
              <a:rPr lang="en-US" sz="1200" dirty="0">
                <a:solidFill>
                  <a:schemeClr val="bg2">
                    <a:lumMod val="50000"/>
                  </a:schemeClr>
                </a:solidFill>
                <a:latin typeface="Times New Roman" panose="02020603050405020304" pitchFamily="18" charset="0"/>
                <a:cs typeface="Times New Roman" panose="02020603050405020304" pitchFamily="18" charset="0"/>
              </a:rPr>
              <a:t> </a:t>
            </a:r>
            <a:r>
              <a:rPr lang="en-IN" altLang="en-US" sz="1200" dirty="0">
                <a:solidFill>
                  <a:schemeClr val="bg2">
                    <a:lumMod val="50000"/>
                  </a:schemeClr>
                </a:solidFill>
                <a:latin typeface="Times New Roman" panose="02020603050405020304" pitchFamily="18" charset="0"/>
                <a:cs typeface="Times New Roman" panose="02020603050405020304" pitchFamily="18" charset="0"/>
              </a:rPr>
              <a:t>By logging into the system, </a:t>
            </a:r>
            <a:r>
              <a:rPr lang="en-US" altLang="en-IN" sz="1200" dirty="0">
                <a:solidFill>
                  <a:schemeClr val="bg2">
                    <a:lumMod val="50000"/>
                  </a:schemeClr>
                </a:solidFill>
                <a:latin typeface="Times New Roman" panose="02020603050405020304" pitchFamily="18" charset="0"/>
                <a:cs typeface="Times New Roman" panose="02020603050405020304" pitchFamily="18" charset="0"/>
              </a:rPr>
              <a:t>this system provides so many great</a:t>
            </a:r>
            <a:r>
              <a:rPr lang="en-IN" altLang="en-US" sz="1200" dirty="0">
                <a:solidFill>
                  <a:schemeClr val="bg2">
                    <a:lumMod val="50000"/>
                  </a:schemeClr>
                </a:solidFill>
                <a:latin typeface="Times New Roman" panose="02020603050405020304" pitchFamily="18" charset="0"/>
                <a:cs typeface="Times New Roman" panose="02020603050405020304" pitchFamily="18" charset="0"/>
              </a:rPr>
              <a:t> featues that will please the end user</a:t>
            </a:r>
            <a:r>
              <a:rPr lang="en-US" altLang="en-IN" sz="1200" dirty="0">
                <a:solidFill>
                  <a:schemeClr val="bg2">
                    <a:lumMod val="50000"/>
                  </a:schemeClr>
                </a:solidFill>
                <a:latin typeface="Times New Roman" panose="02020603050405020304" pitchFamily="18" charset="0"/>
                <a:cs typeface="Times New Roman" panose="02020603050405020304" pitchFamily="18" charset="0"/>
              </a:rPr>
              <a:t>(Student &amp; Administrator)</a:t>
            </a:r>
            <a:r>
              <a:rPr lang="en-IN" altLang="en-US" sz="1200" dirty="0">
                <a:solidFill>
                  <a:schemeClr val="bg2">
                    <a:lumMod val="50000"/>
                  </a:schemeClr>
                </a:solidFill>
                <a:latin typeface="Times New Roman" panose="02020603050405020304" pitchFamily="18" charset="0"/>
                <a:cs typeface="Times New Roman" panose="02020603050405020304" pitchFamily="18" charset="0"/>
              </a:rPr>
              <a:t>.</a:t>
            </a:r>
            <a:endParaRPr lang="en-IN" altLang="en-US" sz="1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2" name="Google Shape;102;p17"/>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828875"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Introduction</a:t>
            </a:r>
            <a:endParaRPr sz="1800" dirty="0">
              <a:latin typeface="Times New Roman" panose="02020603050405020304" pitchFamily="18" charset="0"/>
              <a:cs typeface="Times New Roman" panose="02020603050405020304" pitchFamily="18" charset="0"/>
            </a:endParaRPr>
          </a:p>
        </p:txBody>
      </p:sp>
      <p:sp>
        <p:nvSpPr>
          <p:cNvPr id="108" name="Google Shape;108;p18"/>
          <p:cNvSpPr txBox="1">
            <a:spLocks noGrp="1"/>
          </p:cNvSpPr>
          <p:nvPr>
            <p:ph type="body" idx="1"/>
          </p:nvPr>
        </p:nvSpPr>
        <p:spPr>
          <a:xfrm>
            <a:off x="937090" y="1263825"/>
            <a:ext cx="7204410" cy="2780100"/>
          </a:xfrm>
          <a:prstGeom prst="rect">
            <a:avLst/>
          </a:prstGeom>
        </p:spPr>
        <p:txBody>
          <a:bodyPr spcFirstLastPara="1" wrap="square" lIns="91425" tIns="91425" rIns="91425" bIns="91425" anchor="t" anchorCtr="0">
            <a:noAutofit/>
          </a:bodyPr>
          <a:lstStyle/>
          <a:p>
            <a:pPr marL="171450" lvl="0" indent="-171450" algn="just" rtl="0">
              <a:lnSpc>
                <a:spcPct val="150000"/>
              </a:lnSpc>
              <a:spcBef>
                <a:spcPts val="600"/>
              </a:spcBef>
              <a:spcAft>
                <a:spcPts val="0"/>
              </a:spcAft>
              <a:buFont typeface="Arial" panose="020B0604020202020204" pitchFamily="34" charset="0"/>
              <a:buChar char="•"/>
            </a:pPr>
            <a:r>
              <a:rPr lang="en-US" altLang="en-US" sz="1200" dirty="0">
                <a:solidFill>
                  <a:schemeClr val="tx2">
                    <a:lumMod val="10000"/>
                  </a:schemeClr>
                </a:solidFill>
                <a:latin typeface="Times New Roman" panose="02020603050405020304" pitchFamily="18" charset="0"/>
                <a:cs typeface="Times New Roman" panose="02020603050405020304" pitchFamily="18" charset="0"/>
              </a:rPr>
              <a:t>In this digital era java based library management system would be ideal for students who can access the library’s database on their devices through online. </a:t>
            </a:r>
            <a:endParaRPr lang="en-US"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171450" lvl="0" indent="-171450" algn="just" rtl="0">
              <a:lnSpc>
                <a:spcPct val="150000"/>
              </a:lnSpc>
              <a:spcBef>
                <a:spcPts val="600"/>
              </a:spcBef>
              <a:spcAft>
                <a:spcPts val="0"/>
              </a:spcAft>
              <a:buFont typeface="Arial" panose="020B0604020202020204" pitchFamily="34" charset="0"/>
              <a:buChar char="•"/>
            </a:pPr>
            <a:r>
              <a:rPr lang="en-US" altLang="en-US" sz="1200" dirty="0">
                <a:solidFill>
                  <a:schemeClr val="tx2">
                    <a:lumMod val="10000"/>
                  </a:schemeClr>
                </a:solidFill>
                <a:latin typeface="Times New Roman" panose="02020603050405020304" pitchFamily="18" charset="0"/>
                <a:cs typeface="Times New Roman" panose="02020603050405020304" pitchFamily="18" charset="0"/>
              </a:rPr>
              <a:t>The library management system software makes the library a smart one by quick response with efficiency. Simple and  good looking user interface enables the  users to search books quickly and effortlessly.</a:t>
            </a:r>
            <a:r>
              <a:rPr lang="en-IN" altLang="en-US" sz="1200" dirty="0">
                <a:solidFill>
                  <a:schemeClr val="tx2">
                    <a:lumMod val="10000"/>
                  </a:schemeClr>
                </a:solidFill>
                <a:latin typeface="Times New Roman" panose="02020603050405020304" pitchFamily="18" charset="0"/>
                <a:cs typeface="Times New Roman" panose="02020603050405020304" pitchFamily="18" charset="0"/>
              </a:rPr>
              <a:t> This application goes through  series  of operations  to perform different types of functionalities </a:t>
            </a:r>
            <a:endParaRPr lang="en-US"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sz="1200" dirty="0">
                <a:solidFill>
                  <a:schemeClr val="tx2">
                    <a:lumMod val="10000"/>
                  </a:schemeClr>
                </a:solidFill>
                <a:latin typeface="Times New Roman" panose="02020603050405020304" pitchFamily="18" charset="0"/>
                <a:cs typeface="Times New Roman" panose="02020603050405020304" pitchFamily="18" charset="0"/>
              </a:rPr>
              <a:t> This E-library management system contain two parts:</a:t>
            </a:r>
            <a:endParaRPr lang="en-US" sz="1200"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50000"/>
              </a:lnSpc>
              <a:buNone/>
            </a:pPr>
            <a:r>
              <a:rPr lang="en-US" sz="1200" dirty="0">
                <a:solidFill>
                  <a:schemeClr val="tx2">
                    <a:lumMod val="10000"/>
                  </a:schemeClr>
                </a:solidFill>
                <a:latin typeface="Times New Roman" panose="02020603050405020304" pitchFamily="18" charset="0"/>
                <a:cs typeface="Times New Roman" panose="02020603050405020304" pitchFamily="18" charset="0"/>
              </a:rPr>
              <a:t>    1. Admin : Admin  is the  main role  of  this  system  who manages book issuing, book returning ,sending  notifications etc. </a:t>
            </a:r>
            <a:endParaRPr lang="en-US" sz="1200" dirty="0">
              <a:solidFill>
                <a:schemeClr val="tx2">
                  <a:lumMod val="10000"/>
                </a:schemeClr>
              </a:solidFill>
              <a:latin typeface="Times New Roman" panose="02020603050405020304" pitchFamily="18" charset="0"/>
              <a:cs typeface="Times New Roman" panose="02020603050405020304" pitchFamily="18" charset="0"/>
            </a:endParaRPr>
          </a:p>
          <a:p>
            <a:pPr marL="0" indent="0">
              <a:lnSpc>
                <a:spcPct val="150000"/>
              </a:lnSpc>
              <a:buNone/>
            </a:pPr>
            <a:r>
              <a:rPr lang="en-US" sz="1200" dirty="0">
                <a:solidFill>
                  <a:schemeClr val="tx2">
                    <a:lumMod val="10000"/>
                  </a:schemeClr>
                </a:solidFill>
                <a:latin typeface="Times New Roman" panose="02020603050405020304" pitchFamily="18" charset="0"/>
                <a:cs typeface="Times New Roman" panose="02020603050405020304" pitchFamily="18" charset="0"/>
              </a:rPr>
              <a:t>    2. Student :  Students can see the book information and can track their  registered books.</a:t>
            </a:r>
            <a:endParaRPr lang="en-US" sz="1200" dirty="0">
              <a:solidFill>
                <a:schemeClr val="tx2">
                  <a:lumMod val="10000"/>
                </a:schemeClr>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endParaRPr sz="1200" dirty="0">
              <a:solidFill>
                <a:schemeClr val="tx2">
                  <a:lumMod val="10000"/>
                </a:schemeClr>
              </a:solidFill>
            </a:endParaRPr>
          </a:p>
        </p:txBody>
      </p:sp>
      <p:sp>
        <p:nvSpPr>
          <p:cNvPr id="110" name="Google Shape;110;p18"/>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03"/>
        <p:cNvGrpSpPr/>
        <p:nvPr/>
      </p:nvGrpSpPr>
      <p:grpSpPr>
        <a:xfrm>
          <a:off x="0" y="0"/>
          <a:ext cx="0" cy="0"/>
          <a:chOff x="0" y="0"/>
          <a:chExt cx="0" cy="0"/>
        </a:xfrm>
      </p:grpSpPr>
      <p:sp>
        <p:nvSpPr>
          <p:cNvPr id="405" name="Google Shape;405;p40"/>
          <p:cNvSpPr txBox="1">
            <a:spLocks noGrp="1"/>
          </p:cNvSpPr>
          <p:nvPr>
            <p:ph type="sldNum" idx="12"/>
          </p:nvPr>
        </p:nvSpPr>
        <p:spPr>
          <a:xfrm>
            <a:off x="637950" y="4903700"/>
            <a:ext cx="7860600" cy="2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4" name="Picture 3"/>
          <p:cNvPicPr>
            <a:picLocks noChangeAspect="1"/>
          </p:cNvPicPr>
          <p:nvPr/>
        </p:nvPicPr>
        <p:blipFill>
          <a:blip r:embed="rId1"/>
          <a:stretch>
            <a:fillRect/>
          </a:stretch>
        </p:blipFill>
        <p:spPr>
          <a:xfrm>
            <a:off x="318874" y="382249"/>
            <a:ext cx="8506252" cy="4399613"/>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Advantages</a:t>
            </a:r>
            <a:endParaRPr sz="1800" dirty="0">
              <a:latin typeface="Times New Roman" panose="02020603050405020304" pitchFamily="18" charset="0"/>
              <a:cs typeface="Times New Roman" panose="02020603050405020304" pitchFamily="18" charset="0"/>
            </a:endParaRPr>
          </a:p>
        </p:txBody>
      </p:sp>
      <p:sp>
        <p:nvSpPr>
          <p:cNvPr id="132" name="Google Shape;132;p21"/>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1010200" y="1581462"/>
            <a:ext cx="7131300" cy="2315955"/>
          </a:xfrm>
          <a:prstGeom prst="rect">
            <a:avLst/>
          </a:prstGeom>
          <a:noFill/>
        </p:spPr>
        <p:txBody>
          <a:bodyPr wrap="square" rtlCol="0">
            <a:spAutoFit/>
          </a:bodyPr>
          <a:lstStyle/>
          <a:p>
            <a:pPr marL="171450" indent="-171450">
              <a:lnSpc>
                <a:spcPct val="150000"/>
              </a:lnSpc>
              <a:spcBef>
                <a:spcPts val="915"/>
              </a:spcBef>
              <a:spcAft>
                <a:spcPts val="800"/>
              </a:spcAft>
              <a:buFont typeface="Wingdings" panose="05000000000000000000" pitchFamily="2" charset="2"/>
              <a:buChar char="Ø"/>
              <a:tabLst>
                <a:tab pos="266700" algn="l"/>
              </a:tabLst>
            </a:pPr>
            <a:r>
              <a:rPr lang="en-US" sz="1200" dirty="0">
                <a:effectLst/>
                <a:latin typeface="Times New Roman" panose="02020603050405020304" pitchFamily="18" charset="0"/>
                <a:ea typeface="Times New Roman" panose="02020603050405020304" pitchFamily="18" charset="0"/>
              </a:rPr>
              <a:t>      No intruder can log in and modify the data, as a login for admin is  available.</a:t>
            </a:r>
            <a:endParaRPr lang="en-IN" sz="1200" dirty="0">
              <a:latin typeface="Times New Roman" panose="02020603050405020304" pitchFamily="18" charset="0"/>
              <a:ea typeface="Times New Roman" panose="02020603050405020304" pitchFamily="18" charset="0"/>
            </a:endParaRPr>
          </a:p>
          <a:p>
            <a:pPr marL="171450" indent="-171450">
              <a:lnSpc>
                <a:spcPct val="150000"/>
              </a:lnSpc>
              <a:spcBef>
                <a:spcPts val="915"/>
              </a:spcBef>
              <a:spcAft>
                <a:spcPts val="800"/>
              </a:spcAft>
              <a:buFont typeface="Wingdings" panose="05000000000000000000" pitchFamily="2" charset="2"/>
              <a:buChar char="Ø"/>
              <a:tabLst>
                <a:tab pos="266700" algn="l"/>
              </a:tabLst>
            </a:pPr>
            <a:r>
              <a:rPr lang="en-US" sz="1200" dirty="0">
                <a:effectLst/>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I</a:t>
            </a:r>
            <a:r>
              <a:rPr lang="en-US" sz="1200" dirty="0">
                <a:effectLst/>
                <a:latin typeface="Times New Roman" panose="02020603050405020304" pitchFamily="18" charset="0"/>
                <a:ea typeface="Times New Roman" panose="02020603050405020304" pitchFamily="18" charset="0"/>
              </a:rPr>
              <a:t>t is user friendly software, simple and understandable </a:t>
            </a:r>
            <a:r>
              <a:rPr lang="en-US" sz="1200" dirty="0">
                <a:latin typeface="Times New Roman" panose="02020603050405020304" pitchFamily="18" charset="0"/>
                <a:ea typeface="Times New Roman" panose="02020603050405020304" pitchFamily="18" charset="0"/>
              </a:rPr>
              <a:t>to </a:t>
            </a:r>
            <a:r>
              <a:rPr lang="en-US" sz="1200" dirty="0">
                <a:effectLst/>
                <a:latin typeface="Times New Roman" panose="02020603050405020304" pitchFamily="18" charset="0"/>
                <a:ea typeface="Times New Roman" panose="02020603050405020304" pitchFamily="18" charset="0"/>
              </a:rPr>
              <a:t> the users.</a:t>
            </a:r>
            <a:endParaRPr lang="en-IN" sz="1200" dirty="0">
              <a:latin typeface="Times New Roman" panose="02020603050405020304" pitchFamily="18" charset="0"/>
              <a:ea typeface="Times New Roman" panose="02020603050405020304" pitchFamily="18" charset="0"/>
            </a:endParaRPr>
          </a:p>
          <a:p>
            <a:pPr marL="171450" indent="-171450">
              <a:lnSpc>
                <a:spcPct val="150000"/>
              </a:lnSpc>
              <a:spcBef>
                <a:spcPts val="915"/>
              </a:spcBef>
              <a:spcAft>
                <a:spcPts val="800"/>
              </a:spcAft>
              <a:buFont typeface="Wingdings" panose="05000000000000000000" pitchFamily="2" charset="2"/>
              <a:buChar char="Ø"/>
              <a:tabLst>
                <a:tab pos="266700" algn="l"/>
              </a:tabLst>
            </a:pPr>
            <a:r>
              <a:rPr lang="en-IN" sz="120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Cost effective and easy to maintain.</a:t>
            </a:r>
            <a:endParaRPr lang="en-IN" sz="1200" dirty="0">
              <a:latin typeface="Times New Roman" panose="02020603050405020304" pitchFamily="18" charset="0"/>
              <a:ea typeface="Times New Roman" panose="02020603050405020304" pitchFamily="18" charset="0"/>
            </a:endParaRPr>
          </a:p>
          <a:p>
            <a:pPr marL="171450" indent="-171450">
              <a:lnSpc>
                <a:spcPct val="150000"/>
              </a:lnSpc>
              <a:spcBef>
                <a:spcPts val="915"/>
              </a:spcBef>
              <a:spcAft>
                <a:spcPts val="800"/>
              </a:spcAft>
              <a:buFont typeface="Wingdings" panose="05000000000000000000" pitchFamily="2" charset="2"/>
              <a:buChar char="Ø"/>
              <a:tabLst>
                <a:tab pos="266700" algn="l"/>
              </a:tabLst>
            </a:pPr>
            <a:r>
              <a:rPr lang="en-IN" sz="120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It saves time and decreases effort.</a:t>
            </a:r>
            <a:endParaRPr lang="en-IN" sz="1200" dirty="0">
              <a:latin typeface="Times New Roman" panose="02020603050405020304" pitchFamily="18" charset="0"/>
              <a:ea typeface="Times New Roman" panose="02020603050405020304" pitchFamily="18" charset="0"/>
            </a:endParaRPr>
          </a:p>
          <a:p>
            <a:pPr marL="171450" indent="-171450">
              <a:lnSpc>
                <a:spcPct val="150000"/>
              </a:lnSpc>
              <a:spcBef>
                <a:spcPts val="915"/>
              </a:spcBef>
              <a:spcAft>
                <a:spcPts val="800"/>
              </a:spcAft>
              <a:buFont typeface="Wingdings" panose="05000000000000000000" pitchFamily="2" charset="2"/>
              <a:buChar char="Ø"/>
              <a:tabLst>
                <a:tab pos="266700" algn="l"/>
              </a:tabLst>
            </a:pPr>
            <a:r>
              <a:rPr lang="en-IN" sz="120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Very Less chance of error </a:t>
            </a:r>
            <a:endParaRPr lang="en-IN" sz="1200"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Requirements</a:t>
            </a:r>
            <a:endParaRPr sz="1800" dirty="0">
              <a:latin typeface="Times New Roman" panose="02020603050405020304" pitchFamily="18" charset="0"/>
              <a:cs typeface="Times New Roman" panose="02020603050405020304" pitchFamily="18" charset="0"/>
            </a:endParaRPr>
          </a:p>
        </p:txBody>
      </p:sp>
      <p:sp>
        <p:nvSpPr>
          <p:cNvPr id="173" name="Google Shape;173;p25"/>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1089025" y="1387475"/>
            <a:ext cx="7621905" cy="3291840"/>
          </a:xfrm>
          <a:prstGeom prst="rect">
            <a:avLst/>
          </a:prstGeom>
          <a:noFill/>
        </p:spPr>
        <p:txBody>
          <a:bodyPr wrap="square" rtlCol="0">
            <a:spAutoFit/>
          </a:bodyPr>
          <a:lstStyle/>
          <a:p>
            <a:pPr marL="0" indent="0">
              <a:buNone/>
            </a:pPr>
            <a:r>
              <a:rPr lang="en-IN" altLang="en-US" sz="1200" dirty="0">
                <a:latin typeface="Times New Roman" panose="02020603050405020304" pitchFamily="18" charset="0"/>
                <a:cs typeface="Times New Roman" panose="02020603050405020304" pitchFamily="18" charset="0"/>
              </a:rPr>
              <a:t>Hardware Requirements:</a:t>
            </a:r>
            <a:endParaRPr lang="en-IN" altLang="en-US" sz="1200" dirty="0">
              <a:latin typeface="Times New Roman" panose="02020603050405020304" pitchFamily="18" charset="0"/>
              <a:cs typeface="Times New Roman" panose="02020603050405020304" pitchFamily="18" charset="0"/>
            </a:endParaRPr>
          </a:p>
          <a:p>
            <a:pPr marL="0" indent="0">
              <a:buNone/>
            </a:pPr>
            <a:endParaRPr lang="en-IN" altLang="en-US" sz="1200" dirty="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i3 Processor based computer.</a:t>
            </a:r>
            <a:endParaRPr lang="en-IN" sz="1000" dirty="0">
              <a:latin typeface="Calibri" panose="020F0502020204030204" pitchFamily="34" charset="0"/>
              <a:ea typeface="SimSun" panose="02010600030101010101" pitchFamily="2" charset="-122"/>
              <a:cs typeface="Times New Roman" panose="02020603050405020304" pitchFamily="18" charset="0"/>
            </a:endParaRPr>
          </a:p>
          <a:p>
            <a:pPr marL="171450" indent="-171450">
              <a:lnSpc>
                <a:spcPct val="150000"/>
              </a:lnSpc>
              <a:buFont typeface="Arial" panose="020B0604020202020204" pitchFamily="34" charset="0"/>
              <a:buChar char="•"/>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4GB-Ram</a:t>
            </a:r>
            <a:endParaRPr lang="en-IN" sz="1000" dirty="0">
              <a:latin typeface="Calibri" panose="020F0502020204030204" pitchFamily="34" charset="0"/>
              <a:ea typeface="SimSun" panose="02010600030101010101" pitchFamily="2" charset="-122"/>
              <a:cs typeface="Times New Roman" panose="02020603050405020304" pitchFamily="18" charset="0"/>
            </a:endParaRPr>
          </a:p>
          <a:p>
            <a:pPr marL="171450" indent="-171450">
              <a:lnSpc>
                <a:spcPct val="150000"/>
              </a:lnSpc>
              <a:buFont typeface="Arial" panose="020B0604020202020204" pitchFamily="34" charset="0"/>
              <a:buChar char="•"/>
            </a:pPr>
            <a:r>
              <a:rPr lang="en-IN" sz="1000" dirty="0">
                <a:effectLst/>
                <a:latin typeface="Times New Roman" panose="02020603050405020304" pitchFamily="18" charset="0"/>
                <a:ea typeface="SimSun" panose="02010600030101010101" pitchFamily="2" charset="-122"/>
                <a:cs typeface="Times New Roman" panose="02020603050405020304" pitchFamily="18" charset="0"/>
              </a:rPr>
              <a:t>CPU Time</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IN" altLang="en-US" sz="1000" dirty="0">
              <a:latin typeface="Times New Roman" panose="02020603050405020304" pitchFamily="18" charset="0"/>
              <a:cs typeface="Times New Roman" panose="02020603050405020304" pitchFamily="18" charset="0"/>
            </a:endParaRPr>
          </a:p>
          <a:p>
            <a:pPr marL="0" indent="0">
              <a:buNone/>
            </a:pPr>
            <a:r>
              <a:rPr lang="en-IN" altLang="en-US" sz="1200" dirty="0">
                <a:latin typeface="Times New Roman" panose="02020603050405020304" pitchFamily="18" charset="0"/>
                <a:cs typeface="Times New Roman" panose="02020603050405020304" pitchFamily="18" charset="0"/>
              </a:rPr>
              <a:t>Software Requirements:</a:t>
            </a:r>
            <a:endParaRPr lang="en-IN" altLang="en-US" sz="1200" dirty="0">
              <a:latin typeface="Times New Roman" panose="02020603050405020304" pitchFamily="18" charset="0"/>
              <a:cs typeface="Times New Roman" panose="02020603050405020304" pitchFamily="18" charset="0"/>
            </a:endParaRPr>
          </a:p>
          <a:p>
            <a:pPr marL="0" indent="0">
              <a:buNone/>
            </a:pPr>
            <a:endParaRPr lang="en-IN" altLang="en-US" sz="1200" dirty="0">
              <a:latin typeface="Calibri" panose="020F0502020204030204" pitchFamily="34" charset="0"/>
              <a:ea typeface="SimSun" panose="02010600030101010101" pitchFamily="2" charset="-122"/>
              <a:cs typeface="Times New Roman" panose="02020603050405020304" pitchFamily="18" charset="0"/>
            </a:endParaRPr>
          </a:p>
          <a:p>
            <a:pPr marL="171450" lvl="8" indent="-171450" algn="just">
              <a:lnSpc>
                <a:spcPct val="150000"/>
              </a:lnSpc>
              <a:buFont typeface="Arial" panose="020B0604020202020204" pitchFamily="34" charset="0"/>
              <a:buChar char="•"/>
            </a:pPr>
            <a:r>
              <a:rPr lang="en-IN" altLang="en-US" sz="1000" dirty="0">
                <a:latin typeface="Times New Roman" panose="02020603050405020304" pitchFamily="18" charset="0"/>
                <a:cs typeface="Times New Roman" panose="02020603050405020304" pitchFamily="18" charset="0"/>
              </a:rPr>
              <a:t> NetBeans</a:t>
            </a:r>
            <a:endParaRPr lang="en-IN" altLang="en-US" sz="1000" dirty="0">
              <a:latin typeface="Times New Roman" panose="02020603050405020304" pitchFamily="18" charset="0"/>
              <a:cs typeface="Times New Roman" panose="02020603050405020304" pitchFamily="18" charset="0"/>
            </a:endParaRPr>
          </a:p>
          <a:p>
            <a:pPr marL="171450" lvl="8" indent="-171450" algn="just">
              <a:lnSpc>
                <a:spcPct val="150000"/>
              </a:lnSpc>
              <a:buFont typeface="Arial" panose="020B0604020202020204" pitchFamily="34" charset="0"/>
              <a:buChar char="•"/>
            </a:pPr>
            <a:r>
              <a:rPr lang="en-US" altLang="en-IN" sz="1000" dirty="0">
                <a:latin typeface="Times New Roman" panose="02020603050405020304" pitchFamily="18" charset="0"/>
                <a:cs typeface="Times New Roman" panose="02020603050405020304" pitchFamily="18" charset="0"/>
              </a:rPr>
              <a:t> JDK 10 above</a:t>
            </a:r>
            <a:endParaRPr lang="en-US" altLang="en-IN" sz="1000" dirty="0">
              <a:latin typeface="Times New Roman" panose="02020603050405020304" pitchFamily="18" charset="0"/>
              <a:cs typeface="Times New Roman" panose="02020603050405020304" pitchFamily="18" charset="0"/>
            </a:endParaRPr>
          </a:p>
          <a:p>
            <a:pPr marL="171450" lvl="8" indent="-171450" algn="just">
              <a:lnSpc>
                <a:spcPct val="150000"/>
              </a:lnSpc>
              <a:buFont typeface="Arial" panose="020B0604020202020204" pitchFamily="34" charset="0"/>
              <a:buChar char="•"/>
            </a:pPr>
            <a:r>
              <a:rPr lang="en-US" altLang="en-IN" sz="1000" dirty="0">
                <a:latin typeface="Times New Roman" panose="02020603050405020304" pitchFamily="18" charset="0"/>
                <a:cs typeface="Times New Roman" panose="02020603050405020304" pitchFamily="18" charset="0"/>
              </a:rPr>
              <a:t> Java Swings&amp;AWT</a:t>
            </a:r>
            <a:endParaRPr lang="en-IN" altLang="en-US" sz="1000" dirty="0">
              <a:latin typeface="Times New Roman" panose="02020603050405020304" pitchFamily="18" charset="0"/>
              <a:cs typeface="Times New Roman" panose="02020603050405020304" pitchFamily="18" charset="0"/>
            </a:endParaRPr>
          </a:p>
          <a:p>
            <a:pPr marL="171450" lvl="7" indent="-171450" algn="just">
              <a:lnSpc>
                <a:spcPct val="150000"/>
              </a:lnSpc>
              <a:buFont typeface="Arial" panose="020B0604020202020204" pitchFamily="34" charset="0"/>
              <a:buChar char="•"/>
            </a:pPr>
            <a:r>
              <a:rPr lang="en-US" altLang="en-IN" sz="1000" dirty="0">
                <a:latin typeface="Times New Roman" panose="02020603050405020304" pitchFamily="18" charset="0"/>
                <a:cs typeface="Times New Roman" panose="02020603050405020304" pitchFamily="18" charset="0"/>
              </a:rPr>
              <a:t> </a:t>
            </a:r>
            <a:r>
              <a:rPr lang="en-IN" altLang="en-US" sz="1000" dirty="0">
                <a:latin typeface="Times New Roman" panose="02020603050405020304" pitchFamily="18" charset="0"/>
                <a:cs typeface="Times New Roman" panose="02020603050405020304" pitchFamily="18" charset="0"/>
              </a:rPr>
              <a:t>Windows 10</a:t>
            </a:r>
            <a:endParaRPr lang="en-IN" altLang="en-US" sz="1000" dirty="0">
              <a:latin typeface="Times New Roman" panose="02020603050405020304" pitchFamily="18" charset="0"/>
              <a:cs typeface="Times New Roman" panose="02020603050405020304" pitchFamily="18" charset="0"/>
            </a:endParaRPr>
          </a:p>
          <a:p>
            <a:pPr marL="171450" lvl="7" indent="-171450" algn="just">
              <a:lnSpc>
                <a:spcPct val="150000"/>
              </a:lnSpc>
              <a:buFont typeface="Arial" panose="020B0604020202020204" pitchFamily="34" charset="0"/>
              <a:buChar char="•"/>
            </a:pPr>
            <a:r>
              <a:rPr lang="en-IN" altLang="en-US" sz="1000" dirty="0">
                <a:latin typeface="Times New Roman" panose="02020603050405020304" pitchFamily="18" charset="0"/>
                <a:cs typeface="Times New Roman" panose="02020603050405020304" pitchFamily="18" charset="0"/>
              </a:rPr>
              <a:t> Database- MYSQL</a:t>
            </a:r>
            <a:endParaRPr lang="en-IN" altLang="en-US" sz="1000" dirty="0">
              <a:latin typeface="Times New Roman" panose="02020603050405020304" pitchFamily="18" charset="0"/>
              <a:cs typeface="Times New Roman" panose="02020603050405020304" pitchFamily="18" charset="0"/>
            </a:endParaRPr>
          </a:p>
          <a:p>
            <a:pPr marL="171450" lvl="7" indent="-171450" algn="just">
              <a:lnSpc>
                <a:spcPct val="150000"/>
              </a:lnSpc>
              <a:buFont typeface="Arial" panose="020B0604020202020204" pitchFamily="34" charset="0"/>
              <a:buChar char="•"/>
            </a:pPr>
            <a:r>
              <a:rPr lang="en-US" altLang="en-IN" sz="1000" dirty="0">
                <a:latin typeface="Times New Roman" panose="02020603050405020304" pitchFamily="18" charset="0"/>
                <a:cs typeface="Times New Roman" panose="02020603050405020304" pitchFamily="18" charset="0"/>
              </a:rPr>
              <a:t> mysql</a:t>
            </a:r>
            <a:r>
              <a:rPr lang="en-IN" altLang="en-US" sz="1000" dirty="0">
                <a:latin typeface="Times New Roman" panose="02020603050405020304" pitchFamily="18" charset="0"/>
                <a:cs typeface="Times New Roman" panose="02020603050405020304" pitchFamily="18" charset="0"/>
              </a:rPr>
              <a:t>-connecter -java</a:t>
            </a:r>
            <a:r>
              <a:rPr lang="en-US" altLang="en-IN" sz="1000" dirty="0">
                <a:latin typeface="Times New Roman" panose="02020603050405020304" pitchFamily="18" charset="0"/>
                <a:cs typeface="Times New Roman" panose="02020603050405020304" pitchFamily="18" charset="0"/>
              </a:rPr>
              <a:t>, jcommon.jar, jfreechart.jar</a:t>
            </a:r>
            <a:endParaRPr lang="en-IN" altLang="en-US" sz="1000" dirty="0">
              <a:latin typeface="Times New Roman" panose="02020603050405020304" pitchFamily="18" charset="0"/>
              <a:cs typeface="Times New Roman" panose="02020603050405020304" pitchFamily="18" charset="0"/>
            </a:endParaRPr>
          </a:p>
          <a:p>
            <a:pPr marL="171450" lvl="7" indent="-171450" algn="just">
              <a:lnSpc>
                <a:spcPct val="150000"/>
              </a:lnSpc>
              <a:buFont typeface="Arial" panose="020B0604020202020204" pitchFamily="34" charset="0"/>
              <a:buChar char="•"/>
            </a:pPr>
            <a:endParaRPr lang="en-IN" altLang="en-US" sz="10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theme/theme1.xml><?xml version="1.0" encoding="utf-8"?>
<a:theme xmlns:a="http://schemas.openxmlformats.org/drawingml/2006/main" name="Gremio template">
  <a:themeElements>
    <a:clrScheme name="Custom 347">
      <a:dk1>
        <a:srgbClr val="25516C"/>
      </a:dk1>
      <a:lt1>
        <a:srgbClr val="FFFFFF"/>
      </a:lt1>
      <a:dk2>
        <a:srgbClr val="666666"/>
      </a:dk2>
      <a:lt2>
        <a:srgbClr val="E2E7E9"/>
      </a:lt2>
      <a:accent1>
        <a:srgbClr val="00BEF2"/>
      </a:accent1>
      <a:accent2>
        <a:srgbClr val="2D82B0"/>
      </a:accent2>
      <a:accent3>
        <a:srgbClr val="25516C"/>
      </a:accent3>
      <a:accent4>
        <a:srgbClr val="67D6E9"/>
      </a:accent4>
      <a:accent5>
        <a:srgbClr val="41A2B3"/>
      </a:accent5>
      <a:accent6>
        <a:srgbClr val="0C8196"/>
      </a:accent6>
      <a:hlink>
        <a:srgbClr val="2D82B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4465</Words>
  <Application>WPS Presentation</Application>
  <PresentationFormat>On-screen Show (16:9)</PresentationFormat>
  <Paragraphs>124</Paragraphs>
  <Slides>15</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vt:lpstr>
      <vt:lpstr>Montserrat</vt:lpstr>
      <vt:lpstr>Source Sans Pro</vt:lpstr>
      <vt:lpstr>Times New Roman</vt:lpstr>
      <vt:lpstr>Times New Roman</vt:lpstr>
      <vt:lpstr>Calibri</vt:lpstr>
      <vt:lpstr>Microsoft YaHei</vt:lpstr>
      <vt:lpstr>Arial Unicode MS</vt:lpstr>
      <vt:lpstr>Gremio template</vt:lpstr>
      <vt:lpstr>E-Library management system</vt:lpstr>
      <vt:lpstr>     Table of Contents</vt:lpstr>
      <vt:lpstr>   Abstract</vt:lpstr>
      <vt:lpstr>Existing System</vt:lpstr>
      <vt:lpstr>Proposed System</vt:lpstr>
      <vt:lpstr>Introduction</vt:lpstr>
      <vt:lpstr>PowerPoint 演示文稿</vt:lpstr>
      <vt:lpstr>Advantages</vt:lpstr>
      <vt:lpstr>Requirements</vt:lpstr>
      <vt:lpstr>PowerPoint 演示文稿</vt:lpstr>
      <vt:lpstr>PowerPoint 演示文稿</vt:lpstr>
      <vt:lpstr>PowerPoint 演示文稿</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E-Library management system</dc:title>
  <dc:creator>jarvis</dc:creator>
  <cp:lastModifiedBy>MANI PINDI</cp:lastModifiedBy>
  <cp:revision>37</cp:revision>
  <dcterms:created xsi:type="dcterms:W3CDTF">2021-11-17T15:37:00Z</dcterms:created>
  <dcterms:modified xsi:type="dcterms:W3CDTF">2021-11-18T03:59:36Z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4B81ED56FD5144C289D1B6BEDD3DB571</vt:lpwstr>
  </property>
  <property fmtid="{D5CDD505-2E9C-101B-9397-08002B2CF9AE}" pid="3" name="KSOProductBuildVer">
    <vt:lpwstr>1033-11.2.0.10307</vt:lpwstr>
  </property>
</Properties>
</file>