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3" r:id="rId6"/>
    <p:sldId id="260" r:id="rId7"/>
    <p:sldId id="261" r:id="rId8"/>
    <p:sldId id="268" r:id="rId9"/>
    <p:sldId id="262" r:id="rId10"/>
    <p:sldId id="265" r:id="rId11"/>
    <p:sldId id="270"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96"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4C5C5-1792-4585-9793-F5E0E3961D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9B6CC0-3AB9-4F3A-BDA9-9F9E42A2E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D4AE66-2ED4-4C11-ACD2-F1DA53B07BC0}"/>
              </a:ext>
            </a:extLst>
          </p:cNvPr>
          <p:cNvSpPr>
            <a:spLocks noGrp="1"/>
          </p:cNvSpPr>
          <p:nvPr>
            <p:ph type="dt" sz="half" idx="10"/>
          </p:nvPr>
        </p:nvSpPr>
        <p:spPr/>
        <p:txBody>
          <a:bodyPr/>
          <a:lstStyle/>
          <a:p>
            <a:fld id="{76FAECAD-B1EB-489A-9AAD-16DC997A45B0}" type="datetimeFigureOut">
              <a:rPr lang="en-US" smtClean="0"/>
              <a:t>5/12/2020</a:t>
            </a:fld>
            <a:endParaRPr lang="en-US"/>
          </a:p>
        </p:txBody>
      </p:sp>
      <p:sp>
        <p:nvSpPr>
          <p:cNvPr id="5" name="Footer Placeholder 4">
            <a:extLst>
              <a:ext uri="{FF2B5EF4-FFF2-40B4-BE49-F238E27FC236}">
                <a16:creationId xmlns:a16="http://schemas.microsoft.com/office/drawing/2014/main" id="{887E7B73-7689-4DD7-BB94-EAFE5EF39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105DF-4DD2-48B4-B8F6-6EF2BC771082}"/>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321096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9A07-6CE5-417A-B361-B2E80EB4A8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2F32F5-CCF2-41AB-8D4B-0930B0A2A5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C9EAA-E596-40EA-BAA0-B87112199872}"/>
              </a:ext>
            </a:extLst>
          </p:cNvPr>
          <p:cNvSpPr>
            <a:spLocks noGrp="1"/>
          </p:cNvSpPr>
          <p:nvPr>
            <p:ph type="dt" sz="half" idx="10"/>
          </p:nvPr>
        </p:nvSpPr>
        <p:spPr/>
        <p:txBody>
          <a:bodyPr/>
          <a:lstStyle/>
          <a:p>
            <a:fld id="{76FAECAD-B1EB-489A-9AAD-16DC997A45B0}" type="datetimeFigureOut">
              <a:rPr lang="en-US" smtClean="0"/>
              <a:t>5/12/2020</a:t>
            </a:fld>
            <a:endParaRPr lang="en-US"/>
          </a:p>
        </p:txBody>
      </p:sp>
      <p:sp>
        <p:nvSpPr>
          <p:cNvPr id="5" name="Footer Placeholder 4">
            <a:extLst>
              <a:ext uri="{FF2B5EF4-FFF2-40B4-BE49-F238E27FC236}">
                <a16:creationId xmlns:a16="http://schemas.microsoft.com/office/drawing/2014/main" id="{003DBCA7-6CF3-46F5-B3BE-7D2AAB34A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F1612-AE89-4759-B633-3D2EBA1B0E11}"/>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70250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D2CDF-B3E6-46E8-BDCF-716AD8DD43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799FB6-1683-462F-8902-ADBFB4BD4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D100B1-732F-4DBE-BD09-3D8CB61C8037}"/>
              </a:ext>
            </a:extLst>
          </p:cNvPr>
          <p:cNvSpPr>
            <a:spLocks noGrp="1"/>
          </p:cNvSpPr>
          <p:nvPr>
            <p:ph type="dt" sz="half" idx="10"/>
          </p:nvPr>
        </p:nvSpPr>
        <p:spPr/>
        <p:txBody>
          <a:bodyPr/>
          <a:lstStyle/>
          <a:p>
            <a:fld id="{76FAECAD-B1EB-489A-9AAD-16DC997A45B0}" type="datetimeFigureOut">
              <a:rPr lang="en-US" smtClean="0"/>
              <a:t>5/12/2020</a:t>
            </a:fld>
            <a:endParaRPr lang="en-US"/>
          </a:p>
        </p:txBody>
      </p:sp>
      <p:sp>
        <p:nvSpPr>
          <p:cNvPr id="5" name="Footer Placeholder 4">
            <a:extLst>
              <a:ext uri="{FF2B5EF4-FFF2-40B4-BE49-F238E27FC236}">
                <a16:creationId xmlns:a16="http://schemas.microsoft.com/office/drawing/2014/main" id="{59575F9A-17DB-4D81-B5CD-BE654D7CC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98A93-D27A-456D-A33A-8989F008DA43}"/>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662049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AEE8-1FA6-4433-85E2-CA8148590C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D45008-6EE6-40A2-8D14-6A9693224B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68354-D3AF-4002-AC9C-E8CEC5330F9C}"/>
              </a:ext>
            </a:extLst>
          </p:cNvPr>
          <p:cNvSpPr>
            <a:spLocks noGrp="1"/>
          </p:cNvSpPr>
          <p:nvPr>
            <p:ph type="dt" sz="half" idx="10"/>
          </p:nvPr>
        </p:nvSpPr>
        <p:spPr/>
        <p:txBody>
          <a:bodyPr/>
          <a:lstStyle/>
          <a:p>
            <a:fld id="{76FAECAD-B1EB-489A-9AAD-16DC997A45B0}" type="datetimeFigureOut">
              <a:rPr lang="en-US" smtClean="0"/>
              <a:t>5/12/2020</a:t>
            </a:fld>
            <a:endParaRPr lang="en-US"/>
          </a:p>
        </p:txBody>
      </p:sp>
      <p:sp>
        <p:nvSpPr>
          <p:cNvPr id="5" name="Footer Placeholder 4">
            <a:extLst>
              <a:ext uri="{FF2B5EF4-FFF2-40B4-BE49-F238E27FC236}">
                <a16:creationId xmlns:a16="http://schemas.microsoft.com/office/drawing/2014/main" id="{3CF276ED-1641-43D4-B8CA-61715297E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3363F-E65F-4E5B-8A15-DB24CF38FF12}"/>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158222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302F-C627-496C-9C3D-959135AF2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E3CEF6-BFFF-4E74-AC5A-DFF9C7E07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142E8C-FC43-4AFE-B4B5-C21E285E6277}"/>
              </a:ext>
            </a:extLst>
          </p:cNvPr>
          <p:cNvSpPr>
            <a:spLocks noGrp="1"/>
          </p:cNvSpPr>
          <p:nvPr>
            <p:ph type="dt" sz="half" idx="10"/>
          </p:nvPr>
        </p:nvSpPr>
        <p:spPr/>
        <p:txBody>
          <a:bodyPr/>
          <a:lstStyle/>
          <a:p>
            <a:fld id="{76FAECAD-B1EB-489A-9AAD-16DC997A45B0}" type="datetimeFigureOut">
              <a:rPr lang="en-US" smtClean="0"/>
              <a:t>5/12/2020</a:t>
            </a:fld>
            <a:endParaRPr lang="en-US"/>
          </a:p>
        </p:txBody>
      </p:sp>
      <p:sp>
        <p:nvSpPr>
          <p:cNvPr id="5" name="Footer Placeholder 4">
            <a:extLst>
              <a:ext uri="{FF2B5EF4-FFF2-40B4-BE49-F238E27FC236}">
                <a16:creationId xmlns:a16="http://schemas.microsoft.com/office/drawing/2014/main" id="{977CDB69-0113-4D12-95FF-03F9F561A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73CFC-C233-4DDE-859F-845FA54C894B}"/>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78427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2A39-A579-482F-9774-8C76A30863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63D97C-9D33-44DA-8E66-0C6CC13EFD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78308-D192-48D6-B179-35C2664EE0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267E9D-205E-43C4-B196-E90720E11132}"/>
              </a:ext>
            </a:extLst>
          </p:cNvPr>
          <p:cNvSpPr>
            <a:spLocks noGrp="1"/>
          </p:cNvSpPr>
          <p:nvPr>
            <p:ph type="dt" sz="half" idx="10"/>
          </p:nvPr>
        </p:nvSpPr>
        <p:spPr/>
        <p:txBody>
          <a:bodyPr/>
          <a:lstStyle/>
          <a:p>
            <a:fld id="{76FAECAD-B1EB-489A-9AAD-16DC997A45B0}" type="datetimeFigureOut">
              <a:rPr lang="en-US" smtClean="0"/>
              <a:t>5/12/2020</a:t>
            </a:fld>
            <a:endParaRPr lang="en-US"/>
          </a:p>
        </p:txBody>
      </p:sp>
      <p:sp>
        <p:nvSpPr>
          <p:cNvPr id="6" name="Footer Placeholder 5">
            <a:extLst>
              <a:ext uri="{FF2B5EF4-FFF2-40B4-BE49-F238E27FC236}">
                <a16:creationId xmlns:a16="http://schemas.microsoft.com/office/drawing/2014/main" id="{81644483-0793-4040-880C-991E2EE4FF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1C01B-A19C-4122-8951-5777A16C4006}"/>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50669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1F62-EFF3-4F9F-B8C6-4128CA7663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405C5F-E2AE-414C-B651-6940DB1C79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EA3363-CE0B-4936-ACE0-B598FCBD6E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450D07-DBC6-49BF-9AB2-A6704E6D0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4D28D0-C2D5-411B-B550-83167E0888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BFDDD0-7B7C-49D6-A3E7-640863BE654C}"/>
              </a:ext>
            </a:extLst>
          </p:cNvPr>
          <p:cNvSpPr>
            <a:spLocks noGrp="1"/>
          </p:cNvSpPr>
          <p:nvPr>
            <p:ph type="dt" sz="half" idx="10"/>
          </p:nvPr>
        </p:nvSpPr>
        <p:spPr/>
        <p:txBody>
          <a:bodyPr/>
          <a:lstStyle/>
          <a:p>
            <a:fld id="{76FAECAD-B1EB-489A-9AAD-16DC997A45B0}" type="datetimeFigureOut">
              <a:rPr lang="en-US" smtClean="0"/>
              <a:t>5/12/2020</a:t>
            </a:fld>
            <a:endParaRPr lang="en-US"/>
          </a:p>
        </p:txBody>
      </p:sp>
      <p:sp>
        <p:nvSpPr>
          <p:cNvPr id="8" name="Footer Placeholder 7">
            <a:extLst>
              <a:ext uri="{FF2B5EF4-FFF2-40B4-BE49-F238E27FC236}">
                <a16:creationId xmlns:a16="http://schemas.microsoft.com/office/drawing/2014/main" id="{FF05B14D-0174-4718-BFFA-71FD2E5490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AF1769-0710-4332-89E2-F6D85CADF2B2}"/>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22050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0F30B-0749-46C2-86D8-0335E88CCF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D7FDD1-B0AA-4335-84A8-4680C3F38AC9}"/>
              </a:ext>
            </a:extLst>
          </p:cNvPr>
          <p:cNvSpPr>
            <a:spLocks noGrp="1"/>
          </p:cNvSpPr>
          <p:nvPr>
            <p:ph type="dt" sz="half" idx="10"/>
          </p:nvPr>
        </p:nvSpPr>
        <p:spPr/>
        <p:txBody>
          <a:bodyPr/>
          <a:lstStyle/>
          <a:p>
            <a:fld id="{76FAECAD-B1EB-489A-9AAD-16DC997A45B0}" type="datetimeFigureOut">
              <a:rPr lang="en-US" smtClean="0"/>
              <a:t>5/12/2020</a:t>
            </a:fld>
            <a:endParaRPr lang="en-US"/>
          </a:p>
        </p:txBody>
      </p:sp>
      <p:sp>
        <p:nvSpPr>
          <p:cNvPr id="4" name="Footer Placeholder 3">
            <a:extLst>
              <a:ext uri="{FF2B5EF4-FFF2-40B4-BE49-F238E27FC236}">
                <a16:creationId xmlns:a16="http://schemas.microsoft.com/office/drawing/2014/main" id="{FB1EC6FD-32F5-4161-A0A1-830C307661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8C5536-DE07-4885-AC46-41DD9EF2DFD9}"/>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4223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4F9C60-B6E0-4847-98BE-E671978805EE}"/>
              </a:ext>
            </a:extLst>
          </p:cNvPr>
          <p:cNvSpPr>
            <a:spLocks noGrp="1"/>
          </p:cNvSpPr>
          <p:nvPr>
            <p:ph type="dt" sz="half" idx="10"/>
          </p:nvPr>
        </p:nvSpPr>
        <p:spPr/>
        <p:txBody>
          <a:bodyPr/>
          <a:lstStyle/>
          <a:p>
            <a:fld id="{76FAECAD-B1EB-489A-9AAD-16DC997A45B0}" type="datetimeFigureOut">
              <a:rPr lang="en-US" smtClean="0"/>
              <a:t>5/12/2020</a:t>
            </a:fld>
            <a:endParaRPr lang="en-US"/>
          </a:p>
        </p:txBody>
      </p:sp>
      <p:sp>
        <p:nvSpPr>
          <p:cNvPr id="3" name="Footer Placeholder 2">
            <a:extLst>
              <a:ext uri="{FF2B5EF4-FFF2-40B4-BE49-F238E27FC236}">
                <a16:creationId xmlns:a16="http://schemas.microsoft.com/office/drawing/2014/main" id="{1E1E9576-B767-473F-9CEF-A2D07A0A26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772D79-62CB-4C59-AE2A-A4E8AF4EAEC0}"/>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36758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1F4E-4D62-471C-ADB5-0D322CF72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C49AA7-8CA8-4542-90C2-0A96C50C83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429CF0-254A-4151-8C4C-864D7D4D7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063D18-1824-4F26-A195-45EE591BA66D}"/>
              </a:ext>
            </a:extLst>
          </p:cNvPr>
          <p:cNvSpPr>
            <a:spLocks noGrp="1"/>
          </p:cNvSpPr>
          <p:nvPr>
            <p:ph type="dt" sz="half" idx="10"/>
          </p:nvPr>
        </p:nvSpPr>
        <p:spPr/>
        <p:txBody>
          <a:bodyPr/>
          <a:lstStyle/>
          <a:p>
            <a:fld id="{76FAECAD-B1EB-489A-9AAD-16DC997A45B0}" type="datetimeFigureOut">
              <a:rPr lang="en-US" smtClean="0"/>
              <a:t>5/12/2020</a:t>
            </a:fld>
            <a:endParaRPr lang="en-US"/>
          </a:p>
        </p:txBody>
      </p:sp>
      <p:sp>
        <p:nvSpPr>
          <p:cNvPr id="6" name="Footer Placeholder 5">
            <a:extLst>
              <a:ext uri="{FF2B5EF4-FFF2-40B4-BE49-F238E27FC236}">
                <a16:creationId xmlns:a16="http://schemas.microsoft.com/office/drawing/2014/main" id="{0F1AE541-5594-4A0E-BEE9-33B2271B7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0B6AF-8EC9-44B2-9F24-05470F154E87}"/>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235147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22A9-90CA-4431-9EDB-30C9713638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19744B-DDA0-4201-85C2-8F7639A46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C8BFB0-7AC2-4DCF-88E6-87C389CBF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71593B-4854-4D62-B5E0-E78685F00617}"/>
              </a:ext>
            </a:extLst>
          </p:cNvPr>
          <p:cNvSpPr>
            <a:spLocks noGrp="1"/>
          </p:cNvSpPr>
          <p:nvPr>
            <p:ph type="dt" sz="half" idx="10"/>
          </p:nvPr>
        </p:nvSpPr>
        <p:spPr/>
        <p:txBody>
          <a:bodyPr/>
          <a:lstStyle/>
          <a:p>
            <a:fld id="{76FAECAD-B1EB-489A-9AAD-16DC997A45B0}" type="datetimeFigureOut">
              <a:rPr lang="en-US" smtClean="0"/>
              <a:t>5/12/2020</a:t>
            </a:fld>
            <a:endParaRPr lang="en-US"/>
          </a:p>
        </p:txBody>
      </p:sp>
      <p:sp>
        <p:nvSpPr>
          <p:cNvPr id="6" name="Footer Placeholder 5">
            <a:extLst>
              <a:ext uri="{FF2B5EF4-FFF2-40B4-BE49-F238E27FC236}">
                <a16:creationId xmlns:a16="http://schemas.microsoft.com/office/drawing/2014/main" id="{2EE83201-27C4-48A8-A2F1-F50F66E6C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CACDA1-B970-4011-B761-35244A3E4878}"/>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625870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CD47A3-9826-41EB-BBA0-DB6E12D10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DCD784-8762-4BDD-ABB4-EAAFA1C40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BF36D4-1B87-4C86-9116-D5151BC289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FAECAD-B1EB-489A-9AAD-16DC997A45B0}" type="datetimeFigureOut">
              <a:rPr lang="en-US" smtClean="0"/>
              <a:t>5/12/2020</a:t>
            </a:fld>
            <a:endParaRPr lang="en-US"/>
          </a:p>
        </p:txBody>
      </p:sp>
      <p:sp>
        <p:nvSpPr>
          <p:cNvPr id="5" name="Footer Placeholder 4">
            <a:extLst>
              <a:ext uri="{FF2B5EF4-FFF2-40B4-BE49-F238E27FC236}">
                <a16:creationId xmlns:a16="http://schemas.microsoft.com/office/drawing/2014/main" id="{31141647-75DD-4010-8BE5-894FEBE0F0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387CC4-CDED-4AF0-8EDF-E93AA7D56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402F7-3987-4AB2-9EB9-BD9000073E31}" type="slidenum">
              <a:rPr lang="en-US" smtClean="0"/>
              <a:t>‹#›</a:t>
            </a:fld>
            <a:endParaRPr lang="en-US"/>
          </a:p>
        </p:txBody>
      </p:sp>
    </p:spTree>
    <p:extLst>
      <p:ext uri="{BB962C8B-B14F-4D97-AF65-F5344CB8AC3E}">
        <p14:creationId xmlns:p14="http://schemas.microsoft.com/office/powerpoint/2010/main" val="662059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Greater_Los_Angeles" TargetMode="External"/><Relationship Id="rId2" Type="http://schemas.openxmlformats.org/officeDocument/2006/relationships/hyperlink" Target="http://geohub.lacity.org/datasets/lacounty::county-fueling-stations" TargetMode="External"/><Relationship Id="rId1" Type="http://schemas.openxmlformats.org/officeDocument/2006/relationships/slideLayout" Target="../slideLayouts/slideLayout2.xml"/><Relationship Id="rId4" Type="http://schemas.openxmlformats.org/officeDocument/2006/relationships/hyperlink" Target="https://en.wikipedia.org/wiki/Demographics_of_Los_Angeles_County#Hous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7BFC4B-FD5A-473F-892C-DC45D17C1349}"/>
              </a:ext>
            </a:extLst>
          </p:cNvPr>
          <p:cNvSpPr>
            <a:spLocks noGrp="1"/>
          </p:cNvSpPr>
          <p:nvPr>
            <p:ph type="ctrTitle"/>
          </p:nvPr>
        </p:nvSpPr>
        <p:spPr>
          <a:xfrm>
            <a:off x="5277328" y="640082"/>
            <a:ext cx="6274591" cy="3351602"/>
          </a:xfrm>
        </p:spPr>
        <p:txBody>
          <a:bodyPr>
            <a:normAutofit fontScale="90000"/>
          </a:bodyPr>
          <a:lstStyle/>
          <a:p>
            <a:pPr algn="l"/>
            <a:r>
              <a:rPr lang="en-US" dirty="0">
                <a:solidFill>
                  <a:schemeClr val="bg1"/>
                </a:solidFill>
              </a:rPr>
              <a:t>Suggest a neighborhood to open a gas station in Los Angeles</a:t>
            </a:r>
            <a:endParaRPr lang="en-US" sz="5600" dirty="0">
              <a:solidFill>
                <a:schemeClr val="bg1"/>
              </a:solidFill>
            </a:endParaRPr>
          </a:p>
        </p:txBody>
      </p:sp>
      <p:sp>
        <p:nvSpPr>
          <p:cNvPr id="3" name="Subtitle 2">
            <a:extLst>
              <a:ext uri="{FF2B5EF4-FFF2-40B4-BE49-F238E27FC236}">
                <a16:creationId xmlns:a16="http://schemas.microsoft.com/office/drawing/2014/main" id="{88BE3CBA-2E6B-41A0-B155-B9F846F92FE1}"/>
              </a:ext>
            </a:extLst>
          </p:cNvPr>
          <p:cNvSpPr>
            <a:spLocks noGrp="1"/>
          </p:cNvSpPr>
          <p:nvPr>
            <p:ph type="subTitle" idx="1"/>
          </p:nvPr>
        </p:nvSpPr>
        <p:spPr>
          <a:xfrm>
            <a:off x="5277327" y="4156276"/>
            <a:ext cx="6274592" cy="2061645"/>
          </a:xfrm>
        </p:spPr>
        <p:txBody>
          <a:bodyPr>
            <a:normAutofit/>
          </a:bodyPr>
          <a:lstStyle/>
          <a:p>
            <a:pPr algn="l"/>
            <a:r>
              <a:rPr lang="en-US" dirty="0">
                <a:solidFill>
                  <a:schemeClr val="bg1"/>
                </a:solidFill>
              </a:rPr>
              <a:t>Capstone Project - The Battle of Neighborhoods</a:t>
            </a:r>
          </a:p>
        </p:txBody>
      </p:sp>
      <p:pic>
        <p:nvPicPr>
          <p:cNvPr id="5" name="Picture 4" descr="A close up of a map&#10;&#10;Description automatically generated">
            <a:extLst>
              <a:ext uri="{FF2B5EF4-FFF2-40B4-BE49-F238E27FC236}">
                <a16:creationId xmlns:a16="http://schemas.microsoft.com/office/drawing/2014/main" id="{B9006BD1-6F68-4322-8828-1BECDC931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637245" cy="6858000"/>
          </a:xfrm>
          <a:prstGeom prst="rect">
            <a:avLst/>
          </a:prstGeom>
        </p:spPr>
      </p:pic>
    </p:spTree>
    <p:extLst>
      <p:ext uri="{BB962C8B-B14F-4D97-AF65-F5344CB8AC3E}">
        <p14:creationId xmlns:p14="http://schemas.microsoft.com/office/powerpoint/2010/main" val="676867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E3F5-D3BD-4AA4-87A6-19666F90F309}"/>
              </a:ext>
            </a:extLst>
          </p:cNvPr>
          <p:cNvSpPr>
            <a:spLocks noGrp="1"/>
          </p:cNvSpPr>
          <p:nvPr>
            <p:ph type="title"/>
          </p:nvPr>
        </p:nvSpPr>
        <p:spPr/>
        <p:txBody>
          <a:bodyPr/>
          <a:lstStyle/>
          <a:p>
            <a:pPr algn="ctr"/>
            <a:r>
              <a:rPr lang="en-US" b="1" dirty="0"/>
              <a:t>Results and Discussion</a:t>
            </a:r>
          </a:p>
        </p:txBody>
      </p:sp>
      <p:sp>
        <p:nvSpPr>
          <p:cNvPr id="3" name="Content Placeholder 2">
            <a:extLst>
              <a:ext uri="{FF2B5EF4-FFF2-40B4-BE49-F238E27FC236}">
                <a16:creationId xmlns:a16="http://schemas.microsoft.com/office/drawing/2014/main" id="{1363A06F-C3FA-48F6-A403-B15C7A5F25C6}"/>
              </a:ext>
            </a:extLst>
          </p:cNvPr>
          <p:cNvSpPr>
            <a:spLocks noGrp="1"/>
          </p:cNvSpPr>
          <p:nvPr>
            <p:ph idx="1"/>
          </p:nvPr>
        </p:nvSpPr>
        <p:spPr/>
        <p:txBody>
          <a:bodyPr>
            <a:normAutofit/>
          </a:bodyPr>
          <a:lstStyle/>
          <a:p>
            <a:r>
              <a:rPr lang="en-US" dirty="0"/>
              <a:t>Pasadena, Downey and Inglewood are the best locations based on the population and existing gas stations. </a:t>
            </a:r>
          </a:p>
          <a:p>
            <a:r>
              <a:rPr lang="en-US" dirty="0"/>
              <a:t>It has the greatest number of population and is expected to attract many people to visit. </a:t>
            </a:r>
          </a:p>
          <a:p>
            <a:r>
              <a:rPr lang="en-US" dirty="0"/>
              <a:t>The final decision is dependent on the budget of the client to rent the place. According to the budget limitations of the client, we can find other neighborhoods and select the one with the greatest number of venues and a smaller number of gas stations around. </a:t>
            </a:r>
          </a:p>
        </p:txBody>
      </p:sp>
    </p:spTree>
    <p:extLst>
      <p:ext uri="{BB962C8B-B14F-4D97-AF65-F5344CB8AC3E}">
        <p14:creationId xmlns:p14="http://schemas.microsoft.com/office/powerpoint/2010/main" val="3478557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63A06F-C3FA-48F6-A403-B15C7A5F25C6}"/>
              </a:ext>
            </a:extLst>
          </p:cNvPr>
          <p:cNvSpPr>
            <a:spLocks noGrp="1"/>
          </p:cNvSpPr>
          <p:nvPr>
            <p:ph idx="1"/>
          </p:nvPr>
        </p:nvSpPr>
        <p:spPr>
          <a:xfrm>
            <a:off x="694765" y="902260"/>
            <a:ext cx="10515600" cy="4351338"/>
          </a:xfrm>
        </p:spPr>
        <p:txBody>
          <a:bodyPr>
            <a:normAutofit/>
          </a:bodyPr>
          <a:lstStyle/>
          <a:p>
            <a:r>
              <a:rPr lang="en-US" dirty="0"/>
              <a:t>Below are top five locations where business users can consider to open a gas stations in Los Angeles.</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7EF58795-D10F-4DE7-998B-66D89BEFBF98}"/>
              </a:ext>
            </a:extLst>
          </p:cNvPr>
          <p:cNvPicPr>
            <a:picLocks noChangeAspect="1"/>
          </p:cNvPicPr>
          <p:nvPr/>
        </p:nvPicPr>
        <p:blipFill>
          <a:blip r:embed="rId2"/>
          <a:stretch>
            <a:fillRect/>
          </a:stretch>
        </p:blipFill>
        <p:spPr>
          <a:xfrm>
            <a:off x="1449160" y="2126115"/>
            <a:ext cx="8688217" cy="3225454"/>
          </a:xfrm>
          <a:prstGeom prst="rect">
            <a:avLst/>
          </a:prstGeom>
        </p:spPr>
      </p:pic>
    </p:spTree>
    <p:extLst>
      <p:ext uri="{BB962C8B-B14F-4D97-AF65-F5344CB8AC3E}">
        <p14:creationId xmlns:p14="http://schemas.microsoft.com/office/powerpoint/2010/main" val="2702689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E5725C-602F-44D5-BAF6-47B50957C124}"/>
              </a:ext>
            </a:extLst>
          </p:cNvPr>
          <p:cNvPicPr>
            <a:picLocks noChangeAspect="1"/>
          </p:cNvPicPr>
          <p:nvPr/>
        </p:nvPicPr>
        <p:blipFill>
          <a:blip r:embed="rId2"/>
          <a:stretch>
            <a:fillRect/>
          </a:stretch>
        </p:blipFill>
        <p:spPr>
          <a:xfrm>
            <a:off x="1507958" y="352514"/>
            <a:ext cx="9286875" cy="5667375"/>
          </a:xfrm>
          <a:prstGeom prst="rect">
            <a:avLst/>
          </a:prstGeom>
        </p:spPr>
      </p:pic>
    </p:spTree>
    <p:extLst>
      <p:ext uri="{BB962C8B-B14F-4D97-AF65-F5344CB8AC3E}">
        <p14:creationId xmlns:p14="http://schemas.microsoft.com/office/powerpoint/2010/main" val="292347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AC289-B5BE-4397-91E5-2D877E0470C2}"/>
              </a:ext>
            </a:extLst>
          </p:cNvPr>
          <p:cNvSpPr>
            <a:spLocks noGrp="1"/>
          </p:cNvSpPr>
          <p:nvPr>
            <p:ph type="title"/>
          </p:nvPr>
        </p:nvSpPr>
        <p:spPr/>
        <p:txBody>
          <a:bodyPr/>
          <a:lstStyle/>
          <a:p>
            <a:pPr algn="ctr"/>
            <a:r>
              <a:rPr lang="en-US" b="1" dirty="0"/>
              <a:t>Limitations and Future Extensions</a:t>
            </a:r>
          </a:p>
        </p:txBody>
      </p:sp>
      <p:sp>
        <p:nvSpPr>
          <p:cNvPr id="3" name="Content Placeholder 2">
            <a:extLst>
              <a:ext uri="{FF2B5EF4-FFF2-40B4-BE49-F238E27FC236}">
                <a16:creationId xmlns:a16="http://schemas.microsoft.com/office/drawing/2014/main" id="{A05A48A3-8EEC-4E79-AC4A-2820CE5E5F6C}"/>
              </a:ext>
            </a:extLst>
          </p:cNvPr>
          <p:cNvSpPr>
            <a:spLocks noGrp="1"/>
          </p:cNvSpPr>
          <p:nvPr>
            <p:ph idx="1"/>
          </p:nvPr>
        </p:nvSpPr>
        <p:spPr/>
        <p:txBody>
          <a:bodyPr/>
          <a:lstStyle/>
          <a:p>
            <a:r>
              <a:rPr lang="en-US" dirty="0"/>
              <a:t>In this study I used the data from Los Angeles city from 2005and the population data from 2010. </a:t>
            </a:r>
          </a:p>
          <a:p>
            <a:r>
              <a:rPr lang="en-US" dirty="0"/>
              <a:t>We only considered population of the neighborhoods, but we can consider other factors like distance to freeways and big employers near by.</a:t>
            </a:r>
          </a:p>
          <a:p>
            <a:r>
              <a:rPr lang="en-US" dirty="0"/>
              <a:t> we considered the population and gas stations count from different years.</a:t>
            </a:r>
          </a:p>
          <a:p>
            <a:r>
              <a:rPr lang="en-US" dirty="0"/>
              <a:t>As an extension one can consider:</a:t>
            </a:r>
          </a:p>
          <a:p>
            <a:pPr lvl="1"/>
            <a:r>
              <a:rPr lang="en-US" dirty="0"/>
              <a:t>specific locations such as particular streets </a:t>
            </a:r>
          </a:p>
          <a:p>
            <a:pPr lvl="1"/>
            <a:r>
              <a:rPr lang="en-US" dirty="0"/>
              <a:t>use different weights for different venues</a:t>
            </a:r>
          </a:p>
        </p:txBody>
      </p:sp>
    </p:spTree>
    <p:extLst>
      <p:ext uri="{BB962C8B-B14F-4D97-AF65-F5344CB8AC3E}">
        <p14:creationId xmlns:p14="http://schemas.microsoft.com/office/powerpoint/2010/main" val="2131574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E832E-46A7-4688-9E49-169570719147}"/>
              </a:ext>
            </a:extLst>
          </p:cNvPr>
          <p:cNvSpPr>
            <a:spLocks noGrp="1"/>
          </p:cNvSpPr>
          <p:nvPr>
            <p:ph type="title"/>
          </p:nvPr>
        </p:nvSpPr>
        <p:spPr/>
        <p:txBody>
          <a:bodyPr/>
          <a:lstStyle/>
          <a:p>
            <a:pPr algn="ctr"/>
            <a:r>
              <a:rPr lang="en-US" b="1" dirty="0"/>
              <a:t>Background </a:t>
            </a:r>
          </a:p>
        </p:txBody>
      </p:sp>
      <p:sp>
        <p:nvSpPr>
          <p:cNvPr id="3" name="Content Placeholder 2">
            <a:extLst>
              <a:ext uri="{FF2B5EF4-FFF2-40B4-BE49-F238E27FC236}">
                <a16:creationId xmlns:a16="http://schemas.microsoft.com/office/drawing/2014/main" id="{1440192F-F373-4DB3-B97D-25CFD833AA55}"/>
              </a:ext>
            </a:extLst>
          </p:cNvPr>
          <p:cNvSpPr>
            <a:spLocks noGrp="1"/>
          </p:cNvSpPr>
          <p:nvPr>
            <p:ph idx="1"/>
          </p:nvPr>
        </p:nvSpPr>
        <p:spPr/>
        <p:txBody>
          <a:bodyPr/>
          <a:lstStyle/>
          <a:p>
            <a:r>
              <a:rPr lang="en-US" dirty="0"/>
              <a:t>Selecting a location to open a business is one of the most important decisions in running a business. </a:t>
            </a:r>
          </a:p>
          <a:p>
            <a:r>
              <a:rPr lang="en-US" dirty="0"/>
              <a:t>Business decision makers need to consider different factors in finding the right location for the business, such as financial factors, market factors, and the factors that will affect their demand and revenue. </a:t>
            </a:r>
          </a:p>
          <a:p>
            <a:r>
              <a:rPr lang="en-US" dirty="0"/>
              <a:t>This project can help business owners who are planning to open a gas station in one of the neighborhoods in Los Angeles.</a:t>
            </a:r>
          </a:p>
          <a:p>
            <a:endParaRPr lang="en-US" dirty="0"/>
          </a:p>
        </p:txBody>
      </p:sp>
    </p:spTree>
    <p:extLst>
      <p:ext uri="{BB962C8B-B14F-4D97-AF65-F5344CB8AC3E}">
        <p14:creationId xmlns:p14="http://schemas.microsoft.com/office/powerpoint/2010/main" val="57171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D7B1-98F2-4A02-ADC8-4AE7E02A7530}"/>
              </a:ext>
            </a:extLst>
          </p:cNvPr>
          <p:cNvSpPr>
            <a:spLocks noGrp="1"/>
          </p:cNvSpPr>
          <p:nvPr>
            <p:ph type="title"/>
          </p:nvPr>
        </p:nvSpPr>
        <p:spPr/>
        <p:txBody>
          <a:bodyPr/>
          <a:lstStyle/>
          <a:p>
            <a:pPr algn="ctr"/>
            <a:r>
              <a:rPr lang="en-US" b="1" dirty="0"/>
              <a:t>Business Problem</a:t>
            </a:r>
          </a:p>
        </p:txBody>
      </p:sp>
      <p:sp>
        <p:nvSpPr>
          <p:cNvPr id="3" name="Content Placeholder 2">
            <a:extLst>
              <a:ext uri="{FF2B5EF4-FFF2-40B4-BE49-F238E27FC236}">
                <a16:creationId xmlns:a16="http://schemas.microsoft.com/office/drawing/2014/main" id="{A82F8CE5-5385-4BAD-94E5-EB27D4B6FC5E}"/>
              </a:ext>
            </a:extLst>
          </p:cNvPr>
          <p:cNvSpPr>
            <a:spLocks noGrp="1"/>
          </p:cNvSpPr>
          <p:nvPr>
            <p:ph idx="1"/>
          </p:nvPr>
        </p:nvSpPr>
        <p:spPr/>
        <p:txBody>
          <a:bodyPr/>
          <a:lstStyle/>
          <a:p>
            <a:r>
              <a:rPr lang="en-US" dirty="0"/>
              <a:t>To find the best neighborhood in Los Angeles to open a gas station.</a:t>
            </a:r>
          </a:p>
          <a:p>
            <a:r>
              <a:rPr lang="en-US" dirty="0"/>
              <a:t>A suitable neighborhood which has fewer compotators with more population.</a:t>
            </a:r>
          </a:p>
          <a:p>
            <a:r>
              <a:rPr lang="en-US" dirty="0"/>
              <a:t>A gas station is good be in a neighborhood with fewer convenience stores, competitors and more population.</a:t>
            </a:r>
          </a:p>
          <a:p>
            <a:r>
              <a:rPr lang="en-US" dirty="0"/>
              <a:t>A neighborhood that has fewer competitors is less risky for starting a new business.</a:t>
            </a:r>
          </a:p>
          <a:p>
            <a:endParaRPr lang="en-US" dirty="0"/>
          </a:p>
        </p:txBody>
      </p:sp>
    </p:spTree>
    <p:extLst>
      <p:ext uri="{BB962C8B-B14F-4D97-AF65-F5344CB8AC3E}">
        <p14:creationId xmlns:p14="http://schemas.microsoft.com/office/powerpoint/2010/main" val="278026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DE4B-5A01-49E7-9D03-C7FCCA5241A3}"/>
              </a:ext>
            </a:extLst>
          </p:cNvPr>
          <p:cNvSpPr>
            <a:spLocks noGrp="1"/>
          </p:cNvSpPr>
          <p:nvPr>
            <p:ph type="title"/>
          </p:nvPr>
        </p:nvSpPr>
        <p:spPr/>
        <p:txBody>
          <a:bodyPr/>
          <a:lstStyle/>
          <a:p>
            <a:pPr algn="ctr"/>
            <a:r>
              <a:rPr lang="en-US" b="1" dirty="0"/>
              <a:t>Data</a:t>
            </a:r>
            <a:endParaRPr lang="en-US" dirty="0"/>
          </a:p>
        </p:txBody>
      </p:sp>
      <p:sp>
        <p:nvSpPr>
          <p:cNvPr id="3" name="Content Placeholder 2">
            <a:extLst>
              <a:ext uri="{FF2B5EF4-FFF2-40B4-BE49-F238E27FC236}">
                <a16:creationId xmlns:a16="http://schemas.microsoft.com/office/drawing/2014/main" id="{D7F88758-7214-4034-A428-6974A6C655FA}"/>
              </a:ext>
            </a:extLst>
          </p:cNvPr>
          <p:cNvSpPr>
            <a:spLocks noGrp="1"/>
          </p:cNvSpPr>
          <p:nvPr>
            <p:ph idx="1"/>
          </p:nvPr>
        </p:nvSpPr>
        <p:spPr/>
        <p:txBody>
          <a:bodyPr>
            <a:normAutofit/>
          </a:bodyPr>
          <a:lstStyle/>
          <a:p>
            <a:pPr marL="514350" lvl="0" indent="-514350">
              <a:buFont typeface="+mj-lt"/>
              <a:buAutoNum type="arabicPeriod"/>
            </a:pPr>
            <a:r>
              <a:rPr lang="en-US" sz="2400" dirty="0"/>
              <a:t>Get the data from LA county specific to county fueling satiations to know the number of gas stations with address details. </a:t>
            </a:r>
            <a:r>
              <a:rPr lang="en-US" sz="2400" dirty="0">
                <a:hlinkClick r:id="rId2"/>
              </a:rPr>
              <a:t>http://geohub.lacity.org/datasets/lacounty::county-fueling-stations</a:t>
            </a:r>
            <a:endParaRPr lang="en-US" sz="2400" dirty="0"/>
          </a:p>
          <a:p>
            <a:pPr marL="514350" lvl="0" indent="-514350">
              <a:buFont typeface="+mj-lt"/>
              <a:buAutoNum type="arabicPeriod"/>
            </a:pPr>
            <a:r>
              <a:rPr lang="en-US" sz="2400" dirty="0"/>
              <a:t>Transform the data into the pandas </a:t>
            </a:r>
            <a:r>
              <a:rPr lang="en-US" sz="2400" dirty="0" err="1"/>
              <a:t>dataframe</a:t>
            </a:r>
            <a:r>
              <a:rPr lang="en-US" sz="2400" dirty="0"/>
              <a:t>.</a:t>
            </a:r>
          </a:p>
          <a:p>
            <a:pPr marL="514350" lvl="0" indent="-514350">
              <a:buFont typeface="+mj-lt"/>
              <a:buAutoNum type="arabicPeriod"/>
            </a:pPr>
            <a:r>
              <a:rPr lang="en-US" sz="2400" dirty="0"/>
              <a:t>Extract the Los Angeles neighborhoods data from Wikipedia </a:t>
            </a:r>
            <a:r>
              <a:rPr lang="en-US" sz="2400" dirty="0">
                <a:hlinkClick r:id="rId3"/>
              </a:rPr>
              <a:t>https://en.wikipedia.org/wiki/Greater_Los_Angeles</a:t>
            </a:r>
            <a:endParaRPr lang="en-US" sz="2400" dirty="0"/>
          </a:p>
          <a:p>
            <a:pPr marL="514350" lvl="0" indent="-514350">
              <a:buFont typeface="+mj-lt"/>
              <a:buAutoNum type="arabicPeriod"/>
            </a:pPr>
            <a:r>
              <a:rPr lang="en-US" sz="2400" dirty="0"/>
              <a:t>Extract Los Angeles population from Wikipedia </a:t>
            </a:r>
            <a:r>
              <a:rPr lang="en-US" sz="2400" dirty="0">
                <a:hlinkClick r:id="rId4"/>
              </a:rPr>
              <a:t>https://en.wikipedia.org/wiki/Demographics_of_Los_Angeles_County#Housing</a:t>
            </a:r>
            <a:endParaRPr lang="en-US" sz="2400" dirty="0"/>
          </a:p>
          <a:p>
            <a:pPr marL="514350" lvl="0" indent="-514350">
              <a:buFont typeface="+mj-lt"/>
              <a:buAutoNum type="arabicPeriod"/>
            </a:pPr>
            <a:r>
              <a:rPr lang="en-US" sz="2400" dirty="0"/>
              <a:t>Map the neighborhoods using Folium Python library.</a:t>
            </a:r>
          </a:p>
          <a:p>
            <a:pPr marL="514350" lvl="0" indent="-514350">
              <a:buFont typeface="+mj-lt"/>
              <a:buAutoNum type="arabicPeriod"/>
            </a:pPr>
            <a:r>
              <a:rPr lang="en-US" sz="2400" dirty="0"/>
              <a:t>Use Foursquare API to get information about some stores around these neighborhoods</a:t>
            </a:r>
          </a:p>
        </p:txBody>
      </p:sp>
    </p:spTree>
    <p:extLst>
      <p:ext uri="{BB962C8B-B14F-4D97-AF65-F5344CB8AC3E}">
        <p14:creationId xmlns:p14="http://schemas.microsoft.com/office/powerpoint/2010/main" val="71321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6FD47-C730-4018-9C7F-5534DF4AC505}"/>
              </a:ext>
            </a:extLst>
          </p:cNvPr>
          <p:cNvSpPr>
            <a:spLocks noGrp="1"/>
          </p:cNvSpPr>
          <p:nvPr>
            <p:ph type="title"/>
          </p:nvPr>
        </p:nvSpPr>
        <p:spPr/>
        <p:txBody>
          <a:bodyPr/>
          <a:lstStyle/>
          <a:p>
            <a:pPr algn="ctr"/>
            <a:r>
              <a:rPr lang="en-US" b="1" dirty="0"/>
              <a:t>Foursquare API</a:t>
            </a:r>
          </a:p>
        </p:txBody>
      </p:sp>
      <p:sp>
        <p:nvSpPr>
          <p:cNvPr id="3" name="Content Placeholder 2">
            <a:extLst>
              <a:ext uri="{FF2B5EF4-FFF2-40B4-BE49-F238E27FC236}">
                <a16:creationId xmlns:a16="http://schemas.microsoft.com/office/drawing/2014/main" id="{302EA7D0-C7B3-467B-B308-19F91F80CB46}"/>
              </a:ext>
            </a:extLst>
          </p:cNvPr>
          <p:cNvSpPr>
            <a:spLocks noGrp="1"/>
          </p:cNvSpPr>
          <p:nvPr>
            <p:ph idx="1"/>
          </p:nvPr>
        </p:nvSpPr>
        <p:spPr/>
        <p:txBody>
          <a:bodyPr>
            <a:normAutofit/>
          </a:bodyPr>
          <a:lstStyle/>
          <a:p>
            <a:pPr marL="514350" indent="-514350">
              <a:buFont typeface="+mj-lt"/>
              <a:buAutoNum type="arabicPeriod"/>
            </a:pPr>
            <a:r>
              <a:rPr lang="en-US" dirty="0"/>
              <a:t>We must look for the convenience stores, some venues and the population Looking for a group of venues in each of the neighborhood:</a:t>
            </a:r>
          </a:p>
          <a:p>
            <a:pPr marL="514350" lvl="0" indent="-514350">
              <a:buFont typeface="+mj-lt"/>
              <a:buAutoNum type="arabicPeriod"/>
            </a:pPr>
            <a:r>
              <a:rPr lang="en-US" dirty="0"/>
              <a:t>Looking for the existing gas stations in each of the neighborhoods</a:t>
            </a:r>
            <a:r>
              <a:rPr lang="en-US" b="1" dirty="0"/>
              <a:t>. </a:t>
            </a:r>
          </a:p>
          <a:p>
            <a:pPr marL="457200" lvl="1" indent="0">
              <a:buNone/>
            </a:pPr>
            <a:r>
              <a:rPr lang="en-US" dirty="0"/>
              <a:t>To get an understanding of the competitors in each neighborhood. In total,82 gas stations were found based on LA county data.</a:t>
            </a:r>
          </a:p>
          <a:p>
            <a:endParaRPr lang="en-US" dirty="0"/>
          </a:p>
        </p:txBody>
      </p:sp>
    </p:spTree>
    <p:extLst>
      <p:ext uri="{BB962C8B-B14F-4D97-AF65-F5344CB8AC3E}">
        <p14:creationId xmlns:p14="http://schemas.microsoft.com/office/powerpoint/2010/main" val="241701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1E49FE7-DE93-4B5A-AC98-D1813152A21D}"/>
              </a:ext>
            </a:extLst>
          </p:cNvPr>
          <p:cNvSpPr/>
          <p:nvPr/>
        </p:nvSpPr>
        <p:spPr>
          <a:xfrm>
            <a:off x="3425174" y="6047874"/>
            <a:ext cx="5341655" cy="369332"/>
          </a:xfrm>
          <a:prstGeom prst="rect">
            <a:avLst/>
          </a:prstGeom>
        </p:spPr>
        <p:txBody>
          <a:bodyPr wrap="none">
            <a:spAutoFit/>
          </a:bodyPr>
          <a:lstStyle/>
          <a:p>
            <a:pPr algn="ctr">
              <a:spcAft>
                <a:spcPts val="1000"/>
              </a:spcAft>
            </a:pPr>
            <a:r>
              <a:rPr lang="en-US" i="1" dirty="0">
                <a:solidFill>
                  <a:srgbClr val="44546A"/>
                </a:solidFill>
                <a:latin typeface="Calibri" panose="020F0502020204030204" pitchFamily="34" charset="0"/>
                <a:ea typeface="Calibri" panose="020F0502020204030204" pitchFamily="34" charset="0"/>
                <a:cs typeface="Arial" panose="020B0604020202020204" pitchFamily="34" charset="0"/>
              </a:rPr>
              <a:t>26 neighborhoods of Los Angeles selected for this study</a:t>
            </a:r>
          </a:p>
        </p:txBody>
      </p:sp>
      <p:pic>
        <p:nvPicPr>
          <p:cNvPr id="2" name="Picture 1">
            <a:extLst>
              <a:ext uri="{FF2B5EF4-FFF2-40B4-BE49-F238E27FC236}">
                <a16:creationId xmlns:a16="http://schemas.microsoft.com/office/drawing/2014/main" id="{7D0058CF-4B53-49F8-AC22-A6B6BDFCE266}"/>
              </a:ext>
            </a:extLst>
          </p:cNvPr>
          <p:cNvPicPr>
            <a:picLocks noChangeAspect="1"/>
          </p:cNvPicPr>
          <p:nvPr/>
        </p:nvPicPr>
        <p:blipFill>
          <a:blip r:embed="rId2"/>
          <a:stretch>
            <a:fillRect/>
          </a:stretch>
        </p:blipFill>
        <p:spPr>
          <a:xfrm>
            <a:off x="1454604" y="440794"/>
            <a:ext cx="9086850" cy="5562600"/>
          </a:xfrm>
          <a:prstGeom prst="rect">
            <a:avLst/>
          </a:prstGeom>
        </p:spPr>
      </p:pic>
    </p:spTree>
    <p:extLst>
      <p:ext uri="{BB962C8B-B14F-4D97-AF65-F5344CB8AC3E}">
        <p14:creationId xmlns:p14="http://schemas.microsoft.com/office/powerpoint/2010/main" val="1369381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2EF93-7C73-4B1B-8F22-01DF1187058E}"/>
              </a:ext>
            </a:extLst>
          </p:cNvPr>
          <p:cNvSpPr>
            <a:spLocks noGrp="1"/>
          </p:cNvSpPr>
          <p:nvPr>
            <p:ph idx="1"/>
          </p:nvPr>
        </p:nvSpPr>
        <p:spPr>
          <a:xfrm>
            <a:off x="838200" y="1042737"/>
            <a:ext cx="10515600" cy="5134226"/>
          </a:xfrm>
        </p:spPr>
        <p:txBody>
          <a:bodyPr/>
          <a:lstStyle/>
          <a:p>
            <a:r>
              <a:rPr lang="en-US" dirty="0"/>
              <a:t>Total gas stations by city in Los Angeles.</a:t>
            </a:r>
          </a:p>
          <a:p>
            <a:pPr marL="0" indent="0">
              <a:buNone/>
            </a:pPr>
            <a:endParaRPr lang="en-US" dirty="0"/>
          </a:p>
        </p:txBody>
      </p:sp>
      <p:pic>
        <p:nvPicPr>
          <p:cNvPr id="2" name="Picture 1">
            <a:extLst>
              <a:ext uri="{FF2B5EF4-FFF2-40B4-BE49-F238E27FC236}">
                <a16:creationId xmlns:a16="http://schemas.microsoft.com/office/drawing/2014/main" id="{5DED9D89-C2B5-4F1B-BAA9-0FAF8CCC77A0}"/>
              </a:ext>
            </a:extLst>
          </p:cNvPr>
          <p:cNvPicPr>
            <a:picLocks noChangeAspect="1"/>
          </p:cNvPicPr>
          <p:nvPr/>
        </p:nvPicPr>
        <p:blipFill>
          <a:blip r:embed="rId2"/>
          <a:stretch>
            <a:fillRect/>
          </a:stretch>
        </p:blipFill>
        <p:spPr>
          <a:xfrm>
            <a:off x="1415863" y="1971550"/>
            <a:ext cx="9163050" cy="3276600"/>
          </a:xfrm>
          <a:prstGeom prst="rect">
            <a:avLst/>
          </a:prstGeom>
        </p:spPr>
      </p:pic>
    </p:spTree>
    <p:extLst>
      <p:ext uri="{BB962C8B-B14F-4D97-AF65-F5344CB8AC3E}">
        <p14:creationId xmlns:p14="http://schemas.microsoft.com/office/powerpoint/2010/main" val="3842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2EF93-7C73-4B1B-8F22-01DF1187058E}"/>
              </a:ext>
            </a:extLst>
          </p:cNvPr>
          <p:cNvSpPr>
            <a:spLocks noGrp="1"/>
          </p:cNvSpPr>
          <p:nvPr>
            <p:ph idx="1"/>
          </p:nvPr>
        </p:nvSpPr>
        <p:spPr>
          <a:xfrm>
            <a:off x="838200" y="1042737"/>
            <a:ext cx="10515600" cy="5134226"/>
          </a:xfrm>
        </p:spPr>
        <p:txBody>
          <a:bodyPr/>
          <a:lstStyle/>
          <a:p>
            <a:r>
              <a:rPr lang="en-US" dirty="0"/>
              <a:t>Population by city in Los Angeles.</a:t>
            </a:r>
          </a:p>
          <a:p>
            <a:pPr marL="0" indent="0">
              <a:buNone/>
            </a:pPr>
            <a:endParaRPr lang="en-US" dirty="0"/>
          </a:p>
        </p:txBody>
      </p:sp>
      <p:pic>
        <p:nvPicPr>
          <p:cNvPr id="4" name="Picture 3">
            <a:extLst>
              <a:ext uri="{FF2B5EF4-FFF2-40B4-BE49-F238E27FC236}">
                <a16:creationId xmlns:a16="http://schemas.microsoft.com/office/drawing/2014/main" id="{DE21CDAE-D8AA-4159-9CAC-2DF04B21ECBB}"/>
              </a:ext>
            </a:extLst>
          </p:cNvPr>
          <p:cNvPicPr>
            <a:picLocks noChangeAspect="1"/>
          </p:cNvPicPr>
          <p:nvPr/>
        </p:nvPicPr>
        <p:blipFill>
          <a:blip r:embed="rId2"/>
          <a:stretch>
            <a:fillRect/>
          </a:stretch>
        </p:blipFill>
        <p:spPr>
          <a:xfrm>
            <a:off x="1504950" y="1757362"/>
            <a:ext cx="9182100" cy="3343275"/>
          </a:xfrm>
          <a:prstGeom prst="rect">
            <a:avLst/>
          </a:prstGeom>
        </p:spPr>
      </p:pic>
    </p:spTree>
    <p:extLst>
      <p:ext uri="{BB962C8B-B14F-4D97-AF65-F5344CB8AC3E}">
        <p14:creationId xmlns:p14="http://schemas.microsoft.com/office/powerpoint/2010/main" val="298815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C7D08-6920-4BB1-BB24-9CF78AC911C2}"/>
              </a:ext>
            </a:extLst>
          </p:cNvPr>
          <p:cNvSpPr>
            <a:spLocks noGrp="1"/>
          </p:cNvSpPr>
          <p:nvPr>
            <p:ph type="title"/>
          </p:nvPr>
        </p:nvSpPr>
        <p:spPr/>
        <p:txBody>
          <a:bodyPr/>
          <a:lstStyle/>
          <a:p>
            <a:pPr algn="ctr"/>
            <a:r>
              <a:rPr lang="en-US" b="1" dirty="0"/>
              <a:t>Methodology</a:t>
            </a:r>
            <a:endParaRPr lang="en-US" dirty="0"/>
          </a:p>
        </p:txBody>
      </p:sp>
      <p:sp>
        <p:nvSpPr>
          <p:cNvPr id="3" name="Content Placeholder 2">
            <a:extLst>
              <a:ext uri="{FF2B5EF4-FFF2-40B4-BE49-F238E27FC236}">
                <a16:creationId xmlns:a16="http://schemas.microsoft.com/office/drawing/2014/main" id="{4494C8B0-62BB-469C-893C-E2F6A02C0BCB}"/>
              </a:ext>
            </a:extLst>
          </p:cNvPr>
          <p:cNvSpPr>
            <a:spLocks noGrp="1"/>
          </p:cNvSpPr>
          <p:nvPr>
            <p:ph idx="1"/>
          </p:nvPr>
        </p:nvSpPr>
        <p:spPr/>
        <p:txBody>
          <a:bodyPr>
            <a:normAutofit/>
          </a:bodyPr>
          <a:lstStyle/>
          <a:p>
            <a:pPr marL="514350" indent="-514350">
              <a:buFont typeface="+mj-lt"/>
              <a:buAutoNum type="arabicPeriod"/>
            </a:pPr>
            <a:r>
              <a:rPr lang="en-US" dirty="0"/>
              <a:t>Take the average of the gas stations by population in each city.</a:t>
            </a:r>
          </a:p>
          <a:p>
            <a:pPr marL="514350" indent="-514350">
              <a:buFont typeface="+mj-lt"/>
              <a:buAutoNum type="arabicPeriod"/>
            </a:pPr>
            <a:endParaRPr lang="en-US" dirty="0"/>
          </a:p>
          <a:p>
            <a:pPr marL="514350" lvl="0" indent="-514350">
              <a:buFont typeface="+mj-lt"/>
              <a:buAutoNum type="arabicPeriod"/>
            </a:pPr>
            <a:r>
              <a:rPr lang="en-US" dirty="0"/>
              <a:t>Sort the neighborhoods in each city based on their population.</a:t>
            </a:r>
          </a:p>
          <a:p>
            <a:pPr marL="514350" lvl="0" indent="-514350">
              <a:buFont typeface="+mj-lt"/>
              <a:buAutoNum type="arabicPeriod"/>
            </a:pPr>
            <a:endParaRPr lang="en-US" dirty="0"/>
          </a:p>
          <a:p>
            <a:pPr marL="514350" lvl="0" indent="-514350">
              <a:buFont typeface="+mj-lt"/>
              <a:buAutoNum type="arabicPeriod"/>
            </a:pPr>
            <a:r>
              <a:rPr lang="en-US" dirty="0"/>
              <a:t>Select the neighborhood with more population that has fewer gas stations and more of other venue categories around.</a:t>
            </a:r>
          </a:p>
          <a:p>
            <a:endParaRPr lang="en-US" b="1" dirty="0"/>
          </a:p>
          <a:p>
            <a:endParaRPr lang="en-US" dirty="0"/>
          </a:p>
        </p:txBody>
      </p:sp>
    </p:spTree>
    <p:extLst>
      <p:ext uri="{BB962C8B-B14F-4D97-AF65-F5344CB8AC3E}">
        <p14:creationId xmlns:p14="http://schemas.microsoft.com/office/powerpoint/2010/main" val="2557131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590</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Suggest a neighborhood to open a gas station in Los Angeles</vt:lpstr>
      <vt:lpstr>Background </vt:lpstr>
      <vt:lpstr>Business Problem</vt:lpstr>
      <vt:lpstr>Data</vt:lpstr>
      <vt:lpstr>Foursquare API</vt:lpstr>
      <vt:lpstr>PowerPoint Presentation</vt:lpstr>
      <vt:lpstr>PowerPoint Presentation</vt:lpstr>
      <vt:lpstr>PowerPoint Presentation</vt:lpstr>
      <vt:lpstr>Methodology</vt:lpstr>
      <vt:lpstr>Results and Discussion</vt:lpstr>
      <vt:lpstr>PowerPoint Presentation</vt:lpstr>
      <vt:lpstr>PowerPoint Presentation</vt:lpstr>
      <vt:lpstr>Limitations and Future Extensions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the Best Location to Open an Ice Cream Shop in Boston Area</dc:title>
  <dc:creator>maryam raha</dc:creator>
  <cp:lastModifiedBy>Mani Popuri</cp:lastModifiedBy>
  <cp:revision>16</cp:revision>
  <dcterms:created xsi:type="dcterms:W3CDTF">2019-04-21T19:24:07Z</dcterms:created>
  <dcterms:modified xsi:type="dcterms:W3CDTF">2020-05-12T23:49:09Z</dcterms:modified>
</cp:coreProperties>
</file>