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61" r:id="rId5"/>
    <p:sldId id="263" r:id="rId6"/>
    <p:sldId id="259" r:id="rId7"/>
    <p:sldId id="260"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82639-E6D3-4AAA-B565-5CC9B47B9EC2}"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94607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182639-E6D3-4AAA-B565-5CC9B47B9EC2}"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87400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182639-E6D3-4AAA-B565-5CC9B47B9EC2}"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3382424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182639-E6D3-4AAA-B565-5CC9B47B9EC2}"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31DD2-B40C-4FAF-91ED-0A4FE645BA0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66186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182639-E6D3-4AAA-B565-5CC9B47B9EC2}"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266725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182639-E6D3-4AAA-B565-5CC9B47B9EC2}"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293693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182639-E6D3-4AAA-B565-5CC9B47B9EC2}"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259017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82639-E6D3-4AAA-B565-5CC9B47B9EC2}"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383551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82639-E6D3-4AAA-B565-5CC9B47B9EC2}"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123937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82639-E6D3-4AAA-B565-5CC9B47B9EC2}"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101023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82639-E6D3-4AAA-B565-5CC9B47B9EC2}"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396240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82639-E6D3-4AAA-B565-5CC9B47B9EC2}"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43627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82639-E6D3-4AAA-B565-5CC9B47B9EC2}"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66477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82639-E6D3-4AAA-B565-5CC9B47B9EC2}"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1475940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82639-E6D3-4AAA-B565-5CC9B47B9EC2}"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173071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B182639-E6D3-4AAA-B565-5CC9B47B9EC2}"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401202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182639-E6D3-4AAA-B565-5CC9B47B9EC2}"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55249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182639-E6D3-4AAA-B565-5CC9B47B9EC2}"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31DD2-B40C-4FAF-91ED-0A4FE645BA0E}" type="slidenum">
              <a:rPr lang="en-US" smtClean="0"/>
              <a:t>‹#›</a:t>
            </a:fld>
            <a:endParaRPr lang="en-US"/>
          </a:p>
        </p:txBody>
      </p:sp>
    </p:spTree>
    <p:extLst>
      <p:ext uri="{BB962C8B-B14F-4D97-AF65-F5344CB8AC3E}">
        <p14:creationId xmlns:p14="http://schemas.microsoft.com/office/powerpoint/2010/main" val="40373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B182639-E6D3-4AAA-B565-5CC9B47B9EC2}" type="datetimeFigureOut">
              <a:rPr lang="en-US" smtClean="0"/>
              <a:t>2/13/2024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6431DD2-B40C-4FAF-91ED-0A4FE645BA0E}" type="slidenum">
              <a:rPr lang="en-US" smtClean="0"/>
              <a:t>‹#›</a:t>
            </a:fld>
            <a:endParaRPr lang="en-US"/>
          </a:p>
        </p:txBody>
      </p:sp>
    </p:spTree>
    <p:extLst>
      <p:ext uri="{BB962C8B-B14F-4D97-AF65-F5344CB8AC3E}">
        <p14:creationId xmlns:p14="http://schemas.microsoft.com/office/powerpoint/2010/main" val="398981367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ktv0303/adaptive-boosting-or-adaboost-algorithm-4e8b9b372556" TargetMode="External"/><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rohitgr7.github.io/lightgbm-another-gradient-boosting/"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7A183A-47E6-9A45-FA51-0C6B8A96B2AA}"/>
              </a:ext>
            </a:extLst>
          </p:cNvPr>
          <p:cNvSpPr>
            <a:spLocks noGrp="1"/>
          </p:cNvSpPr>
          <p:nvPr>
            <p:ph type="title"/>
          </p:nvPr>
        </p:nvSpPr>
        <p:spPr/>
        <p:txBody>
          <a:bodyPr/>
          <a:lstStyle/>
          <a:p>
            <a:pPr algn="ctr"/>
            <a:r>
              <a:rPr lang="en-IN" dirty="0"/>
              <a:t>Boosting Algorithms</a:t>
            </a:r>
            <a:endParaRPr lang="en-US" dirty="0"/>
          </a:p>
        </p:txBody>
      </p:sp>
      <p:sp>
        <p:nvSpPr>
          <p:cNvPr id="5" name="Content Placeholder 4">
            <a:extLst>
              <a:ext uri="{FF2B5EF4-FFF2-40B4-BE49-F238E27FC236}">
                <a16:creationId xmlns:a16="http://schemas.microsoft.com/office/drawing/2014/main" id="{9DA51A04-D778-6295-45A4-46A182F575E8}"/>
              </a:ext>
            </a:extLst>
          </p:cNvPr>
          <p:cNvSpPr>
            <a:spLocks noGrp="1"/>
          </p:cNvSpPr>
          <p:nvPr>
            <p:ph idx="1"/>
          </p:nvPr>
        </p:nvSpPr>
        <p:spPr/>
        <p:txBody>
          <a:bodyPr/>
          <a:lstStyle/>
          <a:p>
            <a:pPr marL="514350" indent="-514350">
              <a:buFont typeface="+mj-lt"/>
              <a:buAutoNum type="arabicPeriod"/>
            </a:pPr>
            <a:r>
              <a:rPr lang="en-US" dirty="0"/>
              <a:t>Boosting is an ensemble method of converting weak learners into strong learners. Weak and strong refer to a measure how correlated are the learners to the actual target variable. </a:t>
            </a:r>
          </a:p>
          <a:p>
            <a:pPr marL="514350" indent="-514350">
              <a:buFont typeface="+mj-lt"/>
              <a:buAutoNum type="arabicPeriod"/>
            </a:pPr>
            <a:r>
              <a:rPr lang="en-US" dirty="0"/>
              <a:t>In boosting, each training sample are used to train one unit of decision tree and picked with replacement over-weighted data. </a:t>
            </a:r>
          </a:p>
          <a:p>
            <a:pPr marL="514350" indent="-514350">
              <a:buFont typeface="+mj-lt"/>
              <a:buAutoNum type="arabicPeriod"/>
            </a:pPr>
            <a:r>
              <a:rPr lang="en-US" dirty="0"/>
              <a:t>The trees will learn from predecessors and updates the residuals error.</a:t>
            </a:r>
          </a:p>
        </p:txBody>
      </p:sp>
    </p:spTree>
    <p:extLst>
      <p:ext uri="{BB962C8B-B14F-4D97-AF65-F5344CB8AC3E}">
        <p14:creationId xmlns:p14="http://schemas.microsoft.com/office/powerpoint/2010/main" val="374802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5976-E60E-973B-1EC3-210F785D9124}"/>
              </a:ext>
            </a:extLst>
          </p:cNvPr>
          <p:cNvSpPr>
            <a:spLocks noGrp="1"/>
          </p:cNvSpPr>
          <p:nvPr>
            <p:ph type="title"/>
          </p:nvPr>
        </p:nvSpPr>
        <p:spPr/>
        <p:txBody>
          <a:bodyPr/>
          <a:lstStyle/>
          <a:p>
            <a:pPr algn="ctr"/>
            <a:r>
              <a:rPr lang="en-IN" dirty="0"/>
              <a:t>Types of Boosting Algorithms</a:t>
            </a:r>
            <a:endParaRPr lang="en-US" dirty="0"/>
          </a:p>
        </p:txBody>
      </p:sp>
      <p:sp>
        <p:nvSpPr>
          <p:cNvPr id="3" name="Content Placeholder 2">
            <a:extLst>
              <a:ext uri="{FF2B5EF4-FFF2-40B4-BE49-F238E27FC236}">
                <a16:creationId xmlns:a16="http://schemas.microsoft.com/office/drawing/2014/main" id="{13BB3385-2CF6-CD0D-ED5A-FE02B7A77D13}"/>
              </a:ext>
            </a:extLst>
          </p:cNvPr>
          <p:cNvSpPr>
            <a:spLocks noGrp="1"/>
          </p:cNvSpPr>
          <p:nvPr>
            <p:ph idx="1"/>
          </p:nvPr>
        </p:nvSpPr>
        <p:spPr/>
        <p:txBody>
          <a:bodyPr/>
          <a:lstStyle/>
          <a:p>
            <a:endParaRPr lang="en-IN" dirty="0"/>
          </a:p>
          <a:p>
            <a:pPr marL="0" indent="0" algn="ctr">
              <a:lnSpc>
                <a:spcPct val="200000"/>
              </a:lnSpc>
              <a:buNone/>
            </a:pPr>
            <a:r>
              <a:rPr lang="en-IN" dirty="0"/>
              <a:t>Ada Boost</a:t>
            </a:r>
          </a:p>
          <a:p>
            <a:pPr marL="0" indent="0" algn="ctr">
              <a:lnSpc>
                <a:spcPct val="200000"/>
              </a:lnSpc>
              <a:buNone/>
            </a:pPr>
            <a:r>
              <a:rPr lang="en-IN" dirty="0"/>
              <a:t>XG Boost</a:t>
            </a:r>
          </a:p>
          <a:p>
            <a:pPr marL="0" indent="0" algn="ctr">
              <a:lnSpc>
                <a:spcPct val="200000"/>
              </a:lnSpc>
              <a:buNone/>
            </a:pPr>
            <a:r>
              <a:rPr lang="en-IN" dirty="0"/>
              <a:t>LG Boost</a:t>
            </a:r>
          </a:p>
          <a:p>
            <a:pPr marL="0" indent="0">
              <a:buNone/>
            </a:pPr>
            <a:endParaRPr lang="en-US" dirty="0"/>
          </a:p>
        </p:txBody>
      </p:sp>
    </p:spTree>
    <p:extLst>
      <p:ext uri="{BB962C8B-B14F-4D97-AF65-F5344CB8AC3E}">
        <p14:creationId xmlns:p14="http://schemas.microsoft.com/office/powerpoint/2010/main" val="258911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C5A3-56EA-F17B-6098-01DBB74F0EC0}"/>
              </a:ext>
            </a:extLst>
          </p:cNvPr>
          <p:cNvSpPr>
            <a:spLocks noGrp="1"/>
          </p:cNvSpPr>
          <p:nvPr>
            <p:ph type="title"/>
          </p:nvPr>
        </p:nvSpPr>
        <p:spPr/>
        <p:txBody>
          <a:bodyPr/>
          <a:lstStyle/>
          <a:p>
            <a:pPr algn="ctr"/>
            <a:r>
              <a:rPr lang="en-IN" dirty="0"/>
              <a:t>Ada Boost</a:t>
            </a:r>
            <a:endParaRPr lang="en-US" dirty="0"/>
          </a:p>
        </p:txBody>
      </p:sp>
      <p:sp>
        <p:nvSpPr>
          <p:cNvPr id="3" name="Content Placeholder 2">
            <a:extLst>
              <a:ext uri="{FF2B5EF4-FFF2-40B4-BE49-F238E27FC236}">
                <a16:creationId xmlns:a16="http://schemas.microsoft.com/office/drawing/2014/main" id="{6D2F3571-F396-C349-9332-08058F0235B1}"/>
              </a:ext>
            </a:extLst>
          </p:cNvPr>
          <p:cNvSpPr>
            <a:spLocks noGrp="1"/>
          </p:cNvSpPr>
          <p:nvPr>
            <p:ph idx="1"/>
          </p:nvPr>
        </p:nvSpPr>
        <p:spPr/>
        <p:txBody>
          <a:bodyPr/>
          <a:lstStyle/>
          <a:p>
            <a:pPr marL="0" indent="0">
              <a:buNone/>
            </a:pPr>
            <a:r>
              <a:rPr lang="en-US" dirty="0"/>
              <a:t>AdaBoost was the first practical boosting algorithm, and remains one of the most widely used and studied, with applications in numerous fields. AdaBoost algorithm works on changes the sample distribution by modifying weight data points for each iteration.</a:t>
            </a:r>
          </a:p>
        </p:txBody>
      </p:sp>
    </p:spTree>
    <p:extLst>
      <p:ext uri="{BB962C8B-B14F-4D97-AF65-F5344CB8AC3E}">
        <p14:creationId xmlns:p14="http://schemas.microsoft.com/office/powerpoint/2010/main" val="166165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4783-47F1-6116-02F3-A33870443290}"/>
              </a:ext>
            </a:extLst>
          </p:cNvPr>
          <p:cNvSpPr>
            <a:spLocks noGrp="1"/>
          </p:cNvSpPr>
          <p:nvPr>
            <p:ph type="title"/>
          </p:nvPr>
        </p:nvSpPr>
        <p:spPr/>
        <p:txBody>
          <a:bodyPr/>
          <a:lstStyle/>
          <a:p>
            <a:pPr algn="ctr"/>
            <a:r>
              <a:rPr lang="en-IN" dirty="0"/>
              <a:t>AdaBoost</a:t>
            </a:r>
            <a:endParaRPr lang="en-US" dirty="0"/>
          </a:p>
        </p:txBody>
      </p:sp>
      <p:pic>
        <p:nvPicPr>
          <p:cNvPr id="5" name="Content Placeholder 4">
            <a:extLst>
              <a:ext uri="{FF2B5EF4-FFF2-40B4-BE49-F238E27FC236}">
                <a16:creationId xmlns:a16="http://schemas.microsoft.com/office/drawing/2014/main" id="{C8E9E507-E5D1-EF48-8ED0-91FFE0D3D7D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20470" y="2366963"/>
            <a:ext cx="3551060" cy="3424237"/>
          </a:xfrm>
        </p:spPr>
      </p:pic>
    </p:spTree>
    <p:extLst>
      <p:ext uri="{BB962C8B-B14F-4D97-AF65-F5344CB8AC3E}">
        <p14:creationId xmlns:p14="http://schemas.microsoft.com/office/powerpoint/2010/main" val="125104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4B196F-2E68-1576-FC75-CB930E332C7E}"/>
              </a:ext>
            </a:extLst>
          </p:cNvPr>
          <p:cNvSpPr>
            <a:spLocks noGrp="1"/>
          </p:cNvSpPr>
          <p:nvPr>
            <p:ph idx="1"/>
          </p:nvPr>
        </p:nvSpPr>
        <p:spPr>
          <a:xfrm>
            <a:off x="838200" y="702365"/>
            <a:ext cx="10515600" cy="5474598"/>
          </a:xfrm>
        </p:spPr>
        <p:txBody>
          <a:bodyPr/>
          <a:lstStyle/>
          <a:p>
            <a:pPr marL="0" indent="0" algn="ctr">
              <a:buNone/>
            </a:pPr>
            <a:r>
              <a:rPr lang="en-US" b="0" i="0" dirty="0">
                <a:solidFill>
                  <a:srgbClr val="202124"/>
                </a:solidFill>
                <a:effectLst/>
                <a:latin typeface="Google Sans"/>
              </a:rPr>
              <a:t>AdaBoost use trees:</a:t>
            </a:r>
            <a:endParaRPr lang="en-US" b="0" i="0" dirty="0">
              <a:solidFill>
                <a:srgbClr val="202124"/>
              </a:solidFill>
              <a:effectLst/>
              <a:latin typeface="arial" panose="020B0604020202020204" pitchFamily="34" charset="0"/>
            </a:endParaRPr>
          </a:p>
          <a:p>
            <a:pPr algn="l"/>
            <a:endParaRPr lang="en-US" b="0" i="0" dirty="0">
              <a:solidFill>
                <a:srgbClr val="040C28"/>
              </a:solidFill>
              <a:effectLst/>
              <a:latin typeface="Google Sans"/>
            </a:endParaRPr>
          </a:p>
          <a:p>
            <a:pPr algn="l"/>
            <a:endParaRPr lang="en-US" dirty="0">
              <a:solidFill>
                <a:srgbClr val="040C28"/>
              </a:solidFill>
              <a:latin typeface="Google Sans"/>
            </a:endParaRPr>
          </a:p>
          <a:p>
            <a:pPr algn="l"/>
            <a:r>
              <a:rPr lang="en-US" b="0" i="0" dirty="0">
                <a:solidFill>
                  <a:srgbClr val="040C28"/>
                </a:solidFill>
                <a:effectLst/>
                <a:latin typeface="Google Sans"/>
              </a:rPr>
              <a:t>In AdaBoost with decision trees, the technique works by iteratively training a sequence of decision trees on weighted versions of the training data</a:t>
            </a:r>
            <a:r>
              <a:rPr lang="en-US" b="0" i="0" dirty="0">
                <a:solidFill>
                  <a:srgbClr val="4D5156"/>
                </a:solidFill>
                <a:effectLst/>
                <a:latin typeface="Google Sans"/>
              </a:rPr>
              <a:t>. At each iteration, the weights of misclassified instances are increased, so subsequent trees focus more on these instances</a:t>
            </a:r>
            <a:endParaRPr lang="en-US" b="0" i="0" dirty="0">
              <a:solidFill>
                <a:srgbClr val="202124"/>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52199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0B7F9-8CBD-1402-1DFA-D4D88DA1683D}"/>
              </a:ext>
            </a:extLst>
          </p:cNvPr>
          <p:cNvSpPr>
            <a:spLocks noGrp="1"/>
          </p:cNvSpPr>
          <p:nvPr>
            <p:ph type="title"/>
          </p:nvPr>
        </p:nvSpPr>
        <p:spPr>
          <a:xfrm>
            <a:off x="838200" y="500062"/>
            <a:ext cx="10515600" cy="1325563"/>
          </a:xfrm>
        </p:spPr>
        <p:txBody>
          <a:bodyPr/>
          <a:lstStyle/>
          <a:p>
            <a:r>
              <a:rPr lang="en-US" b="1" dirty="0" err="1"/>
              <a:t>XGBoost</a:t>
            </a:r>
            <a:r>
              <a:rPr lang="en-US" b="1" dirty="0"/>
              <a:t> (Extreme Gradient Boosting)</a:t>
            </a:r>
          </a:p>
        </p:txBody>
      </p:sp>
      <p:sp>
        <p:nvSpPr>
          <p:cNvPr id="3" name="Content Placeholder 2">
            <a:extLst>
              <a:ext uri="{FF2B5EF4-FFF2-40B4-BE49-F238E27FC236}">
                <a16:creationId xmlns:a16="http://schemas.microsoft.com/office/drawing/2014/main" id="{1C0A5589-E11F-5060-D49F-99748F2EC4FB}"/>
              </a:ext>
            </a:extLst>
          </p:cNvPr>
          <p:cNvSpPr>
            <a:spLocks noGrp="1"/>
          </p:cNvSpPr>
          <p:nvPr>
            <p:ph idx="1"/>
          </p:nvPr>
        </p:nvSpPr>
        <p:spPr/>
        <p:txBody>
          <a:bodyPr>
            <a:normAutofit lnSpcReduction="10000"/>
          </a:bodyPr>
          <a:lstStyle/>
          <a:p>
            <a:r>
              <a:rPr lang="en-US" dirty="0" err="1"/>
              <a:t>XGBoost</a:t>
            </a:r>
            <a:r>
              <a:rPr lang="en-US" dirty="0"/>
              <a:t> is an optimized version of GBM, utilizing a more regularized model to control overfitting and enabling parallel computing.</a:t>
            </a:r>
          </a:p>
          <a:p>
            <a:pPr marL="0" indent="0">
              <a:buNone/>
            </a:pPr>
            <a:endParaRPr lang="en-US" dirty="0"/>
          </a:p>
          <a:p>
            <a:pPr marL="0" indent="0">
              <a:buNone/>
            </a:pPr>
            <a:r>
              <a:rPr lang="en-US" sz="4400" dirty="0" err="1"/>
              <a:t>LightGBM</a:t>
            </a:r>
            <a:r>
              <a:rPr lang="en-US" sz="4400" dirty="0"/>
              <a:t>:</a:t>
            </a:r>
          </a:p>
          <a:p>
            <a:pPr algn="l">
              <a:buFont typeface="Arial" panose="020B0604020202020204" pitchFamily="34" charset="0"/>
              <a:buChar char="•"/>
            </a:pPr>
            <a:r>
              <a:rPr lang="en-US" b="0" i="0" dirty="0" err="1">
                <a:solidFill>
                  <a:srgbClr val="0D0D0D"/>
                </a:solidFill>
                <a:effectLst/>
                <a:latin typeface="Söhne"/>
              </a:rPr>
              <a:t>LightGBM</a:t>
            </a:r>
            <a:r>
              <a:rPr lang="en-US" b="0" i="0" dirty="0">
                <a:solidFill>
                  <a:srgbClr val="0D0D0D"/>
                </a:solidFill>
                <a:effectLst/>
                <a:latin typeface="Söhne"/>
              </a:rPr>
              <a:t> is another gradient boosting framework that achieves high performance with lower memory usage. It splits the tree leaf-wise rather than level-wise.</a:t>
            </a:r>
          </a:p>
          <a:p>
            <a:pPr marL="0" indent="0" algn="l">
              <a:buNone/>
            </a:pPr>
            <a:endParaRPr lang="en-US" b="0" i="0" dirty="0">
              <a:solidFill>
                <a:srgbClr val="0D0D0D"/>
              </a:solidFill>
              <a:effectLst/>
              <a:latin typeface="Söhne"/>
            </a:endParaRPr>
          </a:p>
          <a:p>
            <a:pPr marL="0" indent="0">
              <a:buNone/>
            </a:pPr>
            <a:endParaRPr lang="en-US" dirty="0"/>
          </a:p>
        </p:txBody>
      </p:sp>
    </p:spTree>
    <p:extLst>
      <p:ext uri="{BB962C8B-B14F-4D97-AF65-F5344CB8AC3E}">
        <p14:creationId xmlns:p14="http://schemas.microsoft.com/office/powerpoint/2010/main" val="106410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77F7-BA03-C7CF-3BC2-82C399891090}"/>
              </a:ext>
            </a:extLst>
          </p:cNvPr>
          <p:cNvSpPr>
            <a:spLocks noGrp="1"/>
          </p:cNvSpPr>
          <p:nvPr>
            <p:ph type="title"/>
          </p:nvPr>
        </p:nvSpPr>
        <p:spPr/>
        <p:txBody>
          <a:bodyPr/>
          <a:lstStyle/>
          <a:p>
            <a:r>
              <a:rPr lang="en-US" b="1" i="0" dirty="0" err="1">
                <a:solidFill>
                  <a:srgbClr val="0D0D0D"/>
                </a:solidFill>
                <a:effectLst/>
                <a:latin typeface="Söhne"/>
              </a:rPr>
              <a:t>LightGBM</a:t>
            </a:r>
            <a:r>
              <a:rPr lang="en-US" b="1" i="0" dirty="0">
                <a:solidFill>
                  <a:srgbClr val="0D0D0D"/>
                </a:solidFill>
                <a:effectLst/>
                <a:latin typeface="Söhne"/>
              </a:rPr>
              <a:t> and </a:t>
            </a:r>
            <a:r>
              <a:rPr lang="en-US" b="1" i="0" dirty="0" err="1">
                <a:solidFill>
                  <a:srgbClr val="0D0D0D"/>
                </a:solidFill>
                <a:effectLst/>
                <a:latin typeface="Söhne"/>
              </a:rPr>
              <a:t>XGBoost</a:t>
            </a:r>
            <a:endParaRPr lang="en-US" dirty="0"/>
          </a:p>
        </p:txBody>
      </p:sp>
      <p:sp>
        <p:nvSpPr>
          <p:cNvPr id="3" name="Content Placeholder 2">
            <a:extLst>
              <a:ext uri="{FF2B5EF4-FFF2-40B4-BE49-F238E27FC236}">
                <a16:creationId xmlns:a16="http://schemas.microsoft.com/office/drawing/2014/main" id="{D0C36F15-D008-AA8A-609F-D7536759BF22}"/>
              </a:ext>
            </a:extLst>
          </p:cNvPr>
          <p:cNvSpPr>
            <a:spLocks noGrp="1"/>
          </p:cNvSpPr>
          <p:nvPr>
            <p:ph idx="1"/>
          </p:nvPr>
        </p:nvSpPr>
        <p:spPr/>
        <p:txBody>
          <a:bodyPr/>
          <a:lstStyle/>
          <a:p>
            <a:pPr marL="0" indent="0" algn="l">
              <a:buNone/>
            </a:pPr>
            <a:endParaRPr lang="en-US" b="0" i="0" dirty="0">
              <a:solidFill>
                <a:srgbClr val="0D0D0D"/>
              </a:solidFill>
              <a:effectLst/>
              <a:latin typeface="Söhne"/>
            </a:endParaRPr>
          </a:p>
        </p:txBody>
      </p:sp>
      <p:pic>
        <p:nvPicPr>
          <p:cNvPr id="5" name="Picture 4">
            <a:extLst>
              <a:ext uri="{FF2B5EF4-FFF2-40B4-BE49-F238E27FC236}">
                <a16:creationId xmlns:a16="http://schemas.microsoft.com/office/drawing/2014/main" id="{0D82AA7D-DAA6-85CE-1A06-D067BA30A06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0905" y="1825625"/>
            <a:ext cx="10058400" cy="4228893"/>
          </a:xfrm>
          <a:prstGeom prst="rect">
            <a:avLst/>
          </a:prstGeom>
        </p:spPr>
      </p:pic>
    </p:spTree>
    <p:extLst>
      <p:ext uri="{BB962C8B-B14F-4D97-AF65-F5344CB8AC3E}">
        <p14:creationId xmlns:p14="http://schemas.microsoft.com/office/powerpoint/2010/main" val="368673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253937-FE61-2728-880E-9E1F0DD2F150}"/>
              </a:ext>
            </a:extLst>
          </p:cNvPr>
          <p:cNvSpPr>
            <a:spLocks noGrp="1"/>
          </p:cNvSpPr>
          <p:nvPr>
            <p:ph idx="1"/>
          </p:nvPr>
        </p:nvSpPr>
        <p:spPr>
          <a:xfrm>
            <a:off x="838200" y="450850"/>
            <a:ext cx="10515600" cy="5726113"/>
          </a:xfrm>
        </p:spPr>
        <p:txBody>
          <a:bodyPr/>
          <a:lstStyle/>
          <a:p>
            <a:r>
              <a:rPr lang="en-US" b="0" i="0" dirty="0" err="1">
                <a:solidFill>
                  <a:srgbClr val="040C28"/>
                </a:solidFill>
                <a:effectLst/>
                <a:latin typeface="Google Sans"/>
              </a:rPr>
              <a:t>LightGBM</a:t>
            </a:r>
            <a:r>
              <a:rPr lang="en-US" b="0" i="0" dirty="0">
                <a:solidFill>
                  <a:srgbClr val="040C28"/>
                </a:solidFill>
                <a:effectLst/>
                <a:latin typeface="Google Sans"/>
              </a:rPr>
              <a:t> grows trees leaf-wise (best-first)</a:t>
            </a:r>
            <a:r>
              <a:rPr lang="en-US" b="0" i="0" dirty="0">
                <a:solidFill>
                  <a:srgbClr val="4D5156"/>
                </a:solidFill>
                <a:effectLst/>
                <a:latin typeface="Google Sans"/>
              </a:rPr>
              <a:t>. It will choose the leaf with max delta loss to grow. Holding #leaf fixed, leaf-wise algorithms tend to achieve lower loss than level-wise algorithms. Leaf-wise may cause over-fitting when #data is small, so </a:t>
            </a:r>
            <a:r>
              <a:rPr lang="en-US" b="0" i="0" dirty="0" err="1">
                <a:solidFill>
                  <a:srgbClr val="4D5156"/>
                </a:solidFill>
                <a:effectLst/>
                <a:latin typeface="Google Sans"/>
              </a:rPr>
              <a:t>LightGBM</a:t>
            </a:r>
            <a:r>
              <a:rPr lang="en-US" b="0" i="0" dirty="0">
                <a:solidFill>
                  <a:srgbClr val="4D5156"/>
                </a:solidFill>
                <a:effectLst/>
                <a:latin typeface="Google Sans"/>
              </a:rPr>
              <a:t> includes the </a:t>
            </a:r>
            <a:r>
              <a:rPr lang="en-US" b="0" i="0" dirty="0" err="1">
                <a:solidFill>
                  <a:srgbClr val="4D5156"/>
                </a:solidFill>
                <a:effectLst/>
                <a:latin typeface="Google Sans"/>
              </a:rPr>
              <a:t>max_depth</a:t>
            </a:r>
            <a:r>
              <a:rPr lang="en-US" b="0" i="0" dirty="0">
                <a:solidFill>
                  <a:srgbClr val="4D5156"/>
                </a:solidFill>
                <a:effectLst/>
                <a:latin typeface="Google Sans"/>
              </a:rPr>
              <a:t> parameter to limit tree depth.</a:t>
            </a:r>
          </a:p>
          <a:p>
            <a:endParaRPr lang="en-US" dirty="0">
              <a:solidFill>
                <a:srgbClr val="4D5156"/>
              </a:solidFill>
              <a:latin typeface="Google Sans"/>
            </a:endParaRPr>
          </a:p>
          <a:p>
            <a:r>
              <a:rPr lang="en-US" dirty="0"/>
              <a:t>The level-wise strategy grows the tree level by level. In this strategy, each node splits the data prioritizing the nodes closer to the tree root. The leaf-wise strategy grows the tree by splitting the data at the nodes with the highest loss change.</a:t>
            </a:r>
          </a:p>
        </p:txBody>
      </p:sp>
    </p:spTree>
    <p:extLst>
      <p:ext uri="{BB962C8B-B14F-4D97-AF65-F5344CB8AC3E}">
        <p14:creationId xmlns:p14="http://schemas.microsoft.com/office/powerpoint/2010/main" val="328484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5C199-AE25-D918-CDE6-4691BC19A619}"/>
              </a:ext>
            </a:extLst>
          </p:cNvPr>
          <p:cNvSpPr>
            <a:spLocks noGrp="1"/>
          </p:cNvSpPr>
          <p:nvPr>
            <p:ph idx="1"/>
          </p:nvPr>
        </p:nvSpPr>
        <p:spPr/>
        <p:txBody>
          <a:bodyPr>
            <a:normAutofit/>
          </a:bodyPr>
          <a:lstStyle/>
          <a:p>
            <a:pPr marL="0" indent="0" algn="ctr">
              <a:buNone/>
            </a:pPr>
            <a:r>
              <a:rPr lang="en-IN" sz="4400" dirty="0"/>
              <a:t>Thank You</a:t>
            </a:r>
            <a:endParaRPr lang="en-US" sz="4400" dirty="0"/>
          </a:p>
        </p:txBody>
      </p:sp>
    </p:spTree>
    <p:extLst>
      <p:ext uri="{BB962C8B-B14F-4D97-AF65-F5344CB8AC3E}">
        <p14:creationId xmlns:p14="http://schemas.microsoft.com/office/powerpoint/2010/main" val="275692745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TotalTime>
  <Words>334</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Google Sans</vt:lpstr>
      <vt:lpstr>Söhne</vt:lpstr>
      <vt:lpstr>Tw Cen MT</vt:lpstr>
      <vt:lpstr>Droplet</vt:lpstr>
      <vt:lpstr>Boosting Algorithms</vt:lpstr>
      <vt:lpstr>Types of Boosting Algorithms</vt:lpstr>
      <vt:lpstr>Ada Boost</vt:lpstr>
      <vt:lpstr>AdaBoost</vt:lpstr>
      <vt:lpstr>PowerPoint Presentation</vt:lpstr>
      <vt:lpstr>XGBoost (Extreme Gradient Boosting)</vt:lpstr>
      <vt:lpstr>LightGBM and XGBoost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dc:title>
  <dc:creator>Mani P</dc:creator>
  <cp:lastModifiedBy>Mani P</cp:lastModifiedBy>
  <cp:revision>1</cp:revision>
  <dcterms:created xsi:type="dcterms:W3CDTF">2024-02-14T15:01:24Z</dcterms:created>
  <dcterms:modified xsi:type="dcterms:W3CDTF">2024-02-14T15:05:48Z</dcterms:modified>
</cp:coreProperties>
</file>