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ato"/>
      <p:regular r:id="rId18"/>
      <p:bold r:id="rId19"/>
      <p:italic r:id="rId20"/>
      <p:boldItalic r:id="rId21"/>
    </p:embeddedFont>
    <p:embeddedFont>
      <p:font typeface="Lato Black"/>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24" roundtripDataSignature="AMtx7mjX91t5tfiDp1/I9N2tJYUoaSW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LatoBlack-bold.fntdata"/><Relationship Id="rId21" Type="http://schemas.openxmlformats.org/officeDocument/2006/relationships/font" Target="fonts/Lato-boldItalic.fntdata"/><Relationship Id="rId24" Type="http://customschemas.google.com/relationships/presentationmetadata" Target="metadata"/><Relationship Id="rId23" Type="http://schemas.openxmlformats.org/officeDocument/2006/relationships/font" Target="fonts/LatoBlack-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5727cac9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5727cac9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6ebb178a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6ebb178a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56ebb178a9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56ebb178a9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 name="Shape 8"/>
        <p:cNvGrpSpPr/>
        <p:nvPr/>
      </p:nvGrpSpPr>
      <p:grpSpPr>
        <a:xfrm>
          <a:off x="0" y="0"/>
          <a:ext cx="0" cy="0"/>
          <a:chOff x="0" y="0"/>
          <a:chExt cx="0" cy="0"/>
        </a:xfrm>
      </p:grpSpPr>
      <p:sp>
        <p:nvSpPr>
          <p:cNvPr id="9" name="Google Shape;9;p1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 name="Google Shape;10;p1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69" name="Shape 69"/>
        <p:cNvGrpSpPr/>
        <p:nvPr/>
      </p:nvGrpSpPr>
      <p:grpSpPr>
        <a:xfrm>
          <a:off x="0" y="0"/>
          <a:ext cx="0" cy="0"/>
          <a:chOff x="0" y="0"/>
          <a:chExt cx="0" cy="0"/>
        </a:xfrm>
      </p:grpSpPr>
      <p:sp>
        <p:nvSpPr>
          <p:cNvPr id="70" name="Google Shape;70;p22"/>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1" name="Google Shape;71;p22"/>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2" name="Google Shape;72;p22"/>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73" name="Google Shape;7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76" name="Shape 76"/>
        <p:cNvGrpSpPr/>
        <p:nvPr/>
      </p:nvGrpSpPr>
      <p:grpSpPr>
        <a:xfrm>
          <a:off x="0" y="0"/>
          <a:ext cx="0" cy="0"/>
          <a:chOff x="0" y="0"/>
          <a:chExt cx="0" cy="0"/>
        </a:xfrm>
      </p:grpSpPr>
      <p:sp>
        <p:nvSpPr>
          <p:cNvPr id="77" name="Google Shape;77;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8" name="Google Shape;78;p23"/>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79" name="Google Shape;79;p23"/>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0" name="Google Shape;80;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83" name="Shape 83"/>
        <p:cNvGrpSpPr/>
        <p:nvPr/>
      </p:nvGrpSpPr>
      <p:grpSpPr>
        <a:xfrm>
          <a:off x="0" y="0"/>
          <a:ext cx="0" cy="0"/>
          <a:chOff x="0" y="0"/>
          <a:chExt cx="0" cy="0"/>
        </a:xfrm>
      </p:grpSpPr>
      <p:sp>
        <p:nvSpPr>
          <p:cNvPr id="84" name="Google Shape;84;p24"/>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85" name="Google Shape;8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88" name="Shape 88"/>
        <p:cNvGrpSpPr/>
        <p:nvPr/>
      </p:nvGrpSpPr>
      <p:grpSpPr>
        <a:xfrm>
          <a:off x="0" y="0"/>
          <a:ext cx="0" cy="0"/>
          <a:chOff x="0" y="0"/>
          <a:chExt cx="0" cy="0"/>
        </a:xfrm>
      </p:grpSpPr>
      <p:sp>
        <p:nvSpPr>
          <p:cNvPr id="89" name="Google Shape;89;p2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0" name="Google Shape;90;p25"/>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1" name="Google Shape;91;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94" name="Shape 94"/>
        <p:cNvGrpSpPr/>
        <p:nvPr/>
      </p:nvGrpSpPr>
      <p:grpSpPr>
        <a:xfrm>
          <a:off x="0" y="0"/>
          <a:ext cx="0" cy="0"/>
          <a:chOff x="0" y="0"/>
          <a:chExt cx="0" cy="0"/>
        </a:xfrm>
      </p:grpSpPr>
      <p:sp>
        <p:nvSpPr>
          <p:cNvPr id="95" name="Google Shape;95;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6" name="Google Shape;96;p26"/>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97" name="Google Shape;97;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00" name="Shape 100"/>
        <p:cNvGrpSpPr/>
        <p:nvPr/>
      </p:nvGrpSpPr>
      <p:grpSpPr>
        <a:xfrm>
          <a:off x="0" y="0"/>
          <a:ext cx="0" cy="0"/>
          <a:chOff x="0" y="0"/>
          <a:chExt cx="0" cy="0"/>
        </a:xfrm>
      </p:grpSpPr>
      <p:sp>
        <p:nvSpPr>
          <p:cNvPr id="101" name="Google Shape;10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03"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06" name="Google Shape;106;p2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9" name="Google Shape;109;p2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10"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13" name="Google Shape;113;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16" name="Google Shape;116;p2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17"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20" name="Google Shape;120;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23" name="Google Shape;123;p3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24"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27" name="Google Shape;127;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0" name="Google Shape;130;p31"/>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15" name="Google Shape;15;p14"/>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4"/>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7" name="Google Shape;17;p14"/>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3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37" name="Google Shape;137;p32"/>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38"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44" name="Google Shape;144;p33"/>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4"/>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34"/>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50" name="Google Shape;150;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2" name="Shape 152"/>
        <p:cNvGrpSpPr/>
        <p:nvPr/>
      </p:nvGrpSpPr>
      <p:grpSpPr>
        <a:xfrm>
          <a:off x="0" y="0"/>
          <a:ext cx="0" cy="0"/>
          <a:chOff x="0" y="0"/>
          <a:chExt cx="0" cy="0"/>
        </a:xfrm>
      </p:grpSpPr>
      <p:sp>
        <p:nvSpPr>
          <p:cNvPr id="153" name="Google Shape;15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54" name="Google Shape;154;p3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157"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159"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164" name="Shape 164"/>
        <p:cNvGrpSpPr/>
        <p:nvPr/>
      </p:nvGrpSpPr>
      <p:grpSpPr>
        <a:xfrm>
          <a:off x="0" y="0"/>
          <a:ext cx="0" cy="0"/>
          <a:chOff x="0" y="0"/>
          <a:chExt cx="0" cy="0"/>
        </a:xfrm>
      </p:grpSpPr>
      <p:sp>
        <p:nvSpPr>
          <p:cNvPr id="165" name="Google Shape;165;p13"/>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13"/>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167" name="Google Shape;167;p13"/>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70" name="Google Shape;170;p3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39"/>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175" name="Shape 175"/>
        <p:cNvGrpSpPr/>
        <p:nvPr/>
      </p:nvGrpSpPr>
      <p:grpSpPr>
        <a:xfrm>
          <a:off x="0" y="0"/>
          <a:ext cx="0" cy="0"/>
          <a:chOff x="0" y="0"/>
          <a:chExt cx="0" cy="0"/>
        </a:xfrm>
      </p:grpSpPr>
      <p:sp>
        <p:nvSpPr>
          <p:cNvPr id="176" name="Google Shape;176;p40"/>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40"/>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178"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180"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3" name="Google Shape;183;p42"/>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84" name="Google Shape;184;p42"/>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85" name="Google Shape;185;p42"/>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86" name="Google Shape;186;p4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187"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90" name="Google Shape;190;p43"/>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1" name="Google Shape;191;p43"/>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92" name="Google Shape;192;p43"/>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93" name="Google Shape;193;p43"/>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194" name="Shape 194"/>
        <p:cNvGrpSpPr/>
        <p:nvPr/>
      </p:nvGrpSpPr>
      <p:grpSpPr>
        <a:xfrm>
          <a:off x="0" y="0"/>
          <a:ext cx="0" cy="0"/>
          <a:chOff x="0" y="0"/>
          <a:chExt cx="0" cy="0"/>
        </a:xfrm>
      </p:grpSpPr>
      <p:sp>
        <p:nvSpPr>
          <p:cNvPr id="195" name="Google Shape;195;p4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96" name="Google Shape;196;p44"/>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197" name="Google Shape;197;p4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98" name="Google Shape;198;p44"/>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9" name="Google Shape;199;p4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01" name="Google Shape;201;p44"/>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02" name="Google Shape;202;p44"/>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03" name="Google Shape;203;p4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04" name="Shape 204"/>
        <p:cNvGrpSpPr/>
        <p:nvPr/>
      </p:nvGrpSpPr>
      <p:grpSpPr>
        <a:xfrm>
          <a:off x="0" y="0"/>
          <a:ext cx="0" cy="0"/>
          <a:chOff x="0" y="0"/>
          <a:chExt cx="0" cy="0"/>
        </a:xfrm>
      </p:grpSpPr>
      <p:sp>
        <p:nvSpPr>
          <p:cNvPr id="205" name="Google Shape;205;p45"/>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06" name="Google Shape;206;p45"/>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07" name="Google Shape;207;p4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8" name="Google Shape;208;p45"/>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09" name="Google Shape;209;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11" name="Google Shape;211;p45"/>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2" name="Google Shape;212;p45"/>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13" name="Google Shape;213;p45"/>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14" name="Google Shape;214;p45"/>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15" name="Google Shape;215;p4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16" name="Shape 216"/>
        <p:cNvGrpSpPr/>
        <p:nvPr/>
      </p:nvGrpSpPr>
      <p:grpSpPr>
        <a:xfrm>
          <a:off x="0" y="0"/>
          <a:ext cx="0" cy="0"/>
          <a:chOff x="0" y="0"/>
          <a:chExt cx="0" cy="0"/>
        </a:xfrm>
      </p:grpSpPr>
      <p:sp>
        <p:nvSpPr>
          <p:cNvPr id="217" name="Google Shape;217;p46"/>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18" name="Google Shape;218;p4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19" name="Google Shape;219;p46"/>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0" name="Google Shape;220;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2" name="Google Shape;222;p46"/>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3" name="Google Shape;223;p46"/>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4" name="Google Shape;224;p46"/>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5" name="Google Shape;225;p46"/>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26" name="Google Shape;226;p46"/>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27" name="Google Shape;227;p46"/>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28" name="Google Shape;228;p46"/>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29" name="Google Shape;229;p4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30" name="Shape 230"/>
        <p:cNvGrpSpPr/>
        <p:nvPr/>
      </p:nvGrpSpPr>
      <p:grpSpPr>
        <a:xfrm>
          <a:off x="0" y="0"/>
          <a:ext cx="0" cy="0"/>
          <a:chOff x="0" y="0"/>
          <a:chExt cx="0" cy="0"/>
        </a:xfrm>
      </p:grpSpPr>
      <p:sp>
        <p:nvSpPr>
          <p:cNvPr id="231" name="Google Shape;231;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2" name="Google Shape;232;p47"/>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3" name="Google Shape;233;p47"/>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4" name="Google Shape;234;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38" name="Shape 238"/>
        <p:cNvGrpSpPr/>
        <p:nvPr/>
      </p:nvGrpSpPr>
      <p:grpSpPr>
        <a:xfrm>
          <a:off x="0" y="0"/>
          <a:ext cx="0" cy="0"/>
          <a:chOff x="0" y="0"/>
          <a:chExt cx="0" cy="0"/>
        </a:xfrm>
      </p:grpSpPr>
      <p:sp>
        <p:nvSpPr>
          <p:cNvPr id="239" name="Google Shape;239;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0" name="Google Shape;240;p48"/>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41" name="Google Shape;241;p48"/>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2" name="Google Shape;24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46" name="Shape 246"/>
        <p:cNvGrpSpPr/>
        <p:nvPr/>
      </p:nvGrpSpPr>
      <p:grpSpPr>
        <a:xfrm>
          <a:off x="0" y="0"/>
          <a:ext cx="0" cy="0"/>
          <a:chOff x="0" y="0"/>
          <a:chExt cx="0" cy="0"/>
        </a:xfrm>
      </p:grpSpPr>
      <p:sp>
        <p:nvSpPr>
          <p:cNvPr id="247" name="Google Shape;247;p49"/>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52" name="Shape 252"/>
        <p:cNvGrpSpPr/>
        <p:nvPr/>
      </p:nvGrpSpPr>
      <p:grpSpPr>
        <a:xfrm>
          <a:off x="0" y="0"/>
          <a:ext cx="0" cy="0"/>
          <a:chOff x="0" y="0"/>
          <a:chExt cx="0" cy="0"/>
        </a:xfrm>
      </p:grpSpPr>
      <p:sp>
        <p:nvSpPr>
          <p:cNvPr id="253" name="Google Shape;253;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4" name="Google Shape;254;p50"/>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55" name="Google Shape;255;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20"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259" name="Shape 259"/>
        <p:cNvGrpSpPr/>
        <p:nvPr/>
      </p:nvGrpSpPr>
      <p:grpSpPr>
        <a:xfrm>
          <a:off x="0" y="0"/>
          <a:ext cx="0" cy="0"/>
          <a:chOff x="0" y="0"/>
          <a:chExt cx="0" cy="0"/>
        </a:xfrm>
      </p:grpSpPr>
      <p:sp>
        <p:nvSpPr>
          <p:cNvPr id="260" name="Google Shape;260;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61" name="Google Shape;261;p51"/>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2" name="Google Shape;262;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266" name="Shape 266"/>
        <p:cNvGrpSpPr/>
        <p:nvPr/>
      </p:nvGrpSpPr>
      <p:grpSpPr>
        <a:xfrm>
          <a:off x="0" y="0"/>
          <a:ext cx="0" cy="0"/>
          <a:chOff x="0" y="0"/>
          <a:chExt cx="0" cy="0"/>
        </a:xfrm>
      </p:grpSpPr>
      <p:sp>
        <p:nvSpPr>
          <p:cNvPr id="267" name="Google Shape;267;p5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8" name="Google Shape;268;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270" name="Shape 270"/>
        <p:cNvGrpSpPr/>
        <p:nvPr/>
      </p:nvGrpSpPr>
      <p:grpSpPr>
        <a:xfrm>
          <a:off x="0" y="0"/>
          <a:ext cx="0" cy="0"/>
          <a:chOff x="0" y="0"/>
          <a:chExt cx="0" cy="0"/>
        </a:xfrm>
      </p:grpSpPr>
      <p:sp>
        <p:nvSpPr>
          <p:cNvPr id="271" name="Google Shape;271;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2" name="Google Shape;27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274"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276"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5"/>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79" name="Google Shape;279;p5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82" name="Google Shape;282;p55"/>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83" name="Google Shape;283;p55"/>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284"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6"/>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87" name="Google Shape;287;p5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0" name="Google Shape;290;p56"/>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1" name="Google Shape;291;p56"/>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292"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295" name="Google Shape;295;p5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98" name="Google Shape;298;p57"/>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99" name="Google Shape;299;p5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00"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06" name="Google Shape;306;p58"/>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07" name="Google Shape;307;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8" name="Shape 308"/>
        <p:cNvGrpSpPr/>
        <p:nvPr/>
      </p:nvGrpSpPr>
      <p:grpSpPr>
        <a:xfrm>
          <a:off x="0" y="0"/>
          <a:ext cx="0" cy="0"/>
          <a:chOff x="0" y="0"/>
          <a:chExt cx="0" cy="0"/>
        </a:xfrm>
      </p:grpSpPr>
      <p:sp>
        <p:nvSpPr>
          <p:cNvPr id="309" name="Google Shape;309;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10" name="Google Shape;310;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14"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 name="Google Shape;26;p17"/>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 name="Google Shape;27;p17"/>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8" name="Google Shape;28;p17"/>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19"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22"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25"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28"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3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9"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 name="Google Shape;33;p18"/>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4" name="Google Shape;34;p18"/>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35" name="Google Shape;35;p18"/>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36" name="Shape 36"/>
        <p:cNvGrpSpPr/>
        <p:nvPr/>
      </p:nvGrpSpPr>
      <p:grpSpPr>
        <a:xfrm>
          <a:off x="0" y="0"/>
          <a:ext cx="0" cy="0"/>
          <a:chOff x="0" y="0"/>
          <a:chExt cx="0" cy="0"/>
        </a:xfrm>
      </p:grpSpPr>
      <p:sp>
        <p:nvSpPr>
          <p:cNvPr id="37" name="Google Shape;37;p19"/>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8" name="Google Shape;38;p19"/>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9" name="Google Shape;39;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0" name="Google Shape;40;p19"/>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41" name="Google Shape;41;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43" name="Google Shape;43;p19"/>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44" name="Google Shape;44;p19"/>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45" name="Shape 45"/>
        <p:cNvGrpSpPr/>
        <p:nvPr/>
      </p:nvGrpSpPr>
      <p:grpSpPr>
        <a:xfrm>
          <a:off x="0" y="0"/>
          <a:ext cx="0" cy="0"/>
          <a:chOff x="0" y="0"/>
          <a:chExt cx="0" cy="0"/>
        </a:xfrm>
      </p:grpSpPr>
      <p:sp>
        <p:nvSpPr>
          <p:cNvPr id="46" name="Google Shape;46;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47" name="Google Shape;47;p20"/>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48" name="Google Shape;48;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49" name="Google Shape;49;p20"/>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0" name="Google Shape;50;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52" name="Google Shape;52;p20"/>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3" name="Google Shape;53;p20"/>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54" name="Google Shape;54;p20"/>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55" name="Google Shape;55;p20"/>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56" name="Shape 56"/>
        <p:cNvGrpSpPr/>
        <p:nvPr/>
      </p:nvGrpSpPr>
      <p:grpSpPr>
        <a:xfrm>
          <a:off x="0" y="0"/>
          <a:ext cx="0" cy="0"/>
          <a:chOff x="0" y="0"/>
          <a:chExt cx="0" cy="0"/>
        </a:xfrm>
      </p:grpSpPr>
      <p:sp>
        <p:nvSpPr>
          <p:cNvPr id="57" name="Google Shape;57;p21"/>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58" name="Google Shape;58;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9" name="Google Shape;59;p21"/>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0" name="Google Shape;60;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62" name="Google Shape;62;p21"/>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3" name="Google Shape;63;p21"/>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4" name="Google Shape;64;p21"/>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5" name="Google Shape;65;p21"/>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66" name="Google Shape;66;p21"/>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67" name="Google Shape;67;p21"/>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68" name="Google Shape;68;p21"/>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3.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5.xml"/><Relationship Id="rId22" Type="http://schemas.openxmlformats.org/officeDocument/2006/relationships/slideLayout" Target="../slideLayouts/slideLayout47.xml"/><Relationship Id="rId21" Type="http://schemas.openxmlformats.org/officeDocument/2006/relationships/slideLayout" Target="../slideLayouts/slideLayout46.xml"/><Relationship Id="rId24" Type="http://schemas.openxmlformats.org/officeDocument/2006/relationships/slideLayout" Target="../slideLayouts/slideLayout49.xml"/><Relationship Id="rId23" Type="http://schemas.openxmlformats.org/officeDocument/2006/relationships/slideLayout" Target="../slideLayouts/slideLayout48.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26" Type="http://schemas.openxmlformats.org/officeDocument/2006/relationships/slideLayout" Target="../slideLayouts/slideLayout51.xml"/><Relationship Id="rId25" Type="http://schemas.openxmlformats.org/officeDocument/2006/relationships/slideLayout" Target="../slideLayouts/slideLayout50.xml"/><Relationship Id="rId28" Type="http://schemas.openxmlformats.org/officeDocument/2006/relationships/slideLayout" Target="../slideLayouts/slideLayout53.xml"/><Relationship Id="rId27" Type="http://schemas.openxmlformats.org/officeDocument/2006/relationships/slideLayout" Target="../slideLayouts/slideLayout52.xml"/><Relationship Id="rId5" Type="http://schemas.openxmlformats.org/officeDocument/2006/relationships/slideLayout" Target="../slideLayouts/slideLayout30.xml"/><Relationship Id="rId6" Type="http://schemas.openxmlformats.org/officeDocument/2006/relationships/slideLayout" Target="../slideLayouts/slideLayout31.xml"/><Relationship Id="rId29" Type="http://schemas.openxmlformats.org/officeDocument/2006/relationships/slideLayout" Target="../slideLayouts/slideLayout54.xml"/><Relationship Id="rId7" Type="http://schemas.openxmlformats.org/officeDocument/2006/relationships/slideLayout" Target="../slideLayouts/slideLayout32.xml"/><Relationship Id="rId8" Type="http://schemas.openxmlformats.org/officeDocument/2006/relationships/slideLayout" Target="../slideLayouts/slideLayout33.xml"/><Relationship Id="rId30" Type="http://schemas.openxmlformats.org/officeDocument/2006/relationships/theme" Target="../theme/theme1.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5" Type="http://schemas.openxmlformats.org/officeDocument/2006/relationships/slideLayout" Target="../slideLayouts/slideLayout40.xml"/><Relationship Id="rId14" Type="http://schemas.openxmlformats.org/officeDocument/2006/relationships/slideLayout" Target="../slideLayouts/slideLayout39.xml"/><Relationship Id="rId17" Type="http://schemas.openxmlformats.org/officeDocument/2006/relationships/slideLayout" Target="../slideLayouts/slideLayout42.xml"/><Relationship Id="rId16" Type="http://schemas.openxmlformats.org/officeDocument/2006/relationships/slideLayout" Target="../slideLayouts/slideLayout41.xml"/><Relationship Id="rId19" Type="http://schemas.openxmlformats.org/officeDocument/2006/relationships/slideLayout" Target="../slideLayouts/slideLayout44.xml"/><Relationship Id="rId18"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61" name="Shape 161"/>
        <p:cNvGrpSpPr/>
        <p:nvPr/>
      </p:nvGrpSpPr>
      <p:grpSpPr>
        <a:xfrm>
          <a:off x="0" y="0"/>
          <a:ext cx="0" cy="0"/>
          <a:chOff x="0" y="0"/>
          <a:chExt cx="0" cy="0"/>
        </a:xfrm>
      </p:grpSpPr>
      <p:sp>
        <p:nvSpPr>
          <p:cNvPr id="162" name="Google Shape;162;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63" name="Google Shape;163;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manipta/BOB_Chec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1"/>
          <p:cNvSpPr txBox="1"/>
          <p:nvPr>
            <p:ph type="title"/>
          </p:nvPr>
        </p:nvSpPr>
        <p:spPr>
          <a:xfrm>
            <a:off x="0" y="1371600"/>
            <a:ext cx="9144000" cy="576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1077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2900" u="none" cap="none" strike="noStrike">
                <a:solidFill>
                  <a:schemeClr val="lt1"/>
                </a:solidFill>
                <a:latin typeface="Trebuchet MS"/>
                <a:ea typeface="Trebuchet MS"/>
                <a:cs typeface="Trebuchet MS"/>
                <a:sym typeface="Trebuchet MS"/>
              </a:rPr>
              <a:t>Your Team Name : </a:t>
            </a:r>
            <a:r>
              <a:rPr b="1" lang="en" sz="2900">
                <a:solidFill>
                  <a:srgbClr val="FFFF00"/>
                </a:solidFill>
                <a:latin typeface="Lato"/>
                <a:ea typeface="Lato"/>
                <a:cs typeface="Lato"/>
                <a:sym typeface="Lato"/>
              </a:rPr>
              <a:t>Technocrats</a:t>
            </a:r>
            <a:endParaRPr b="1" sz="2900">
              <a:solidFill>
                <a:srgbClr val="FFFF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3600"/>
              <a:buFont typeface="Arial"/>
              <a:buNone/>
            </a:pPr>
            <a:r>
              <a:t/>
            </a:r>
            <a:endParaRPr b="1" sz="2900">
              <a:solidFill>
                <a:schemeClr val="lt1"/>
              </a:solidFill>
              <a:latin typeface="Trebuchet MS"/>
              <a:ea typeface="Trebuchet MS"/>
              <a:cs typeface="Trebuchet MS"/>
              <a:sym typeface="Trebuchet MS"/>
            </a:endParaRPr>
          </a:p>
        </p:txBody>
      </p:sp>
      <p:sp>
        <p:nvSpPr>
          <p:cNvPr id="340" name="Google Shape;340;p1"/>
          <p:cNvSpPr txBox="1"/>
          <p:nvPr/>
        </p:nvSpPr>
        <p:spPr>
          <a:xfrm>
            <a:off x="157375" y="2837100"/>
            <a:ext cx="5265000" cy="576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 </a:t>
            </a:r>
            <a:r>
              <a:rPr b="0" i="0" lang="en" u="none" cap="none" strike="noStrike">
                <a:solidFill>
                  <a:schemeClr val="lt1"/>
                </a:solidFill>
                <a:latin typeface="Trebuchet MS"/>
                <a:ea typeface="Trebuchet MS"/>
                <a:cs typeface="Trebuchet MS"/>
                <a:sym typeface="Trebuchet MS"/>
              </a:rPr>
              <a:t>We all are </a:t>
            </a:r>
            <a:r>
              <a:rPr lang="en">
                <a:solidFill>
                  <a:schemeClr val="lt1"/>
                </a:solidFill>
                <a:latin typeface="Trebuchet MS"/>
                <a:ea typeface="Trebuchet MS"/>
                <a:cs typeface="Trebuchet MS"/>
                <a:sym typeface="Trebuchet MS"/>
              </a:rPr>
              <a:t>Pre-</a:t>
            </a:r>
            <a:r>
              <a:rPr lang="en">
                <a:solidFill>
                  <a:schemeClr val="lt1"/>
                </a:solidFill>
                <a:latin typeface="Trebuchet MS"/>
                <a:ea typeface="Trebuchet MS"/>
                <a:cs typeface="Trebuchet MS"/>
                <a:sym typeface="Trebuchet MS"/>
              </a:rPr>
              <a:t>Final</a:t>
            </a:r>
            <a:r>
              <a:rPr lang="en">
                <a:solidFill>
                  <a:schemeClr val="lt1"/>
                </a:solidFill>
                <a:latin typeface="Trebuchet MS"/>
                <a:ea typeface="Trebuchet MS"/>
                <a:cs typeface="Trebuchet MS"/>
                <a:sym typeface="Trebuchet MS"/>
              </a:rPr>
              <a:t> year students in Thapar Institute of Engineering and Technology,Patiala currently pursuing our B.E Computer Engineering.</a:t>
            </a:r>
            <a:endParaRPr b="0" i="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 20-09-20</a:t>
            </a:r>
            <a:r>
              <a:rPr lang="en" sz="1200">
                <a:solidFill>
                  <a:schemeClr val="lt1"/>
                </a:solidFill>
                <a:latin typeface="Trebuchet MS"/>
                <a:ea typeface="Trebuchet MS"/>
                <a:cs typeface="Trebuchet MS"/>
                <a:sym typeface="Trebuchet MS"/>
              </a:rPr>
              <a:t>22</a:t>
            </a:r>
            <a:endParaRPr b="0" i="0" sz="1200" u="none" cap="none" strike="noStrike">
              <a:solidFill>
                <a:schemeClr val="lt1"/>
              </a:solidFill>
              <a:latin typeface="Trebuchet MS"/>
              <a:ea typeface="Trebuchet MS"/>
              <a:cs typeface="Trebuchet MS"/>
              <a:sym typeface="Trebuchet MS"/>
            </a:endParaRPr>
          </a:p>
        </p:txBody>
      </p:sp>
      <p:pic>
        <p:nvPicPr>
          <p:cNvPr id="341" name="Google Shape;341;p1"/>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5727cac9de_1_0"/>
          <p:cNvSpPr txBox="1"/>
          <p:nvPr>
            <p:ph type="title"/>
          </p:nvPr>
        </p:nvSpPr>
        <p:spPr>
          <a:xfrm>
            <a:off x="472150" y="229550"/>
            <a:ext cx="8248200" cy="576000"/>
          </a:xfrm>
          <a:prstGeom prst="rect">
            <a:avLst/>
          </a:prstGeom>
          <a:solidFill>
            <a:srgbClr val="FF9900"/>
          </a:solidFill>
        </p:spPr>
        <p:txBody>
          <a:bodyPr anchorCtr="0" anchor="t" bIns="91425" lIns="91425" spcFirstLastPara="1" rIns="91425" wrap="square" tIns="91425">
            <a:noAutofit/>
          </a:bodyPr>
          <a:lstStyle/>
          <a:p>
            <a:pPr indent="0" lvl="0" marL="0" rtl="0" algn="ctr">
              <a:spcBef>
                <a:spcPts val="0"/>
              </a:spcBef>
              <a:spcAft>
                <a:spcPts val="0"/>
              </a:spcAft>
              <a:buNone/>
            </a:pPr>
            <a:r>
              <a:rPr lang="en"/>
              <a:t>Scalability</a:t>
            </a:r>
            <a:endParaRPr/>
          </a:p>
        </p:txBody>
      </p:sp>
      <p:sp>
        <p:nvSpPr>
          <p:cNvPr id="401" name="Google Shape;401;g15727cac9de_1_0"/>
          <p:cNvSpPr txBox="1"/>
          <p:nvPr/>
        </p:nvSpPr>
        <p:spPr>
          <a:xfrm>
            <a:off x="472150" y="1173200"/>
            <a:ext cx="82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402" name="Google Shape;402;g15727cac9de_1_0"/>
          <p:cNvSpPr txBox="1"/>
          <p:nvPr/>
        </p:nvSpPr>
        <p:spPr>
          <a:xfrm>
            <a:off x="472150" y="805550"/>
            <a:ext cx="8248200" cy="264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600" u="none" cap="none" strike="noStrike">
                <a:solidFill>
                  <a:srgbClr val="222222"/>
                </a:solidFill>
                <a:highlight>
                  <a:srgbClr val="FFFFFF"/>
                </a:highlight>
                <a:latin typeface="Lato"/>
                <a:ea typeface="Lato"/>
                <a:cs typeface="Lato"/>
                <a:sym typeface="Lato"/>
              </a:rPr>
              <a:t>How far it can go?</a:t>
            </a:r>
            <a:endParaRPr b="0" i="0" sz="1600" u="none" cap="none" strike="noStrike">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sz="16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lang="en" sz="1600">
                <a:solidFill>
                  <a:srgbClr val="222222"/>
                </a:solidFill>
                <a:highlight>
                  <a:srgbClr val="FFFFFF"/>
                </a:highlight>
                <a:latin typeface="Lato"/>
                <a:ea typeface="Lato"/>
                <a:cs typeface="Lato"/>
                <a:sym typeface="Lato"/>
              </a:rPr>
              <a:t>First We will start our automation process with the local Branches of the same district of different Banks. If this starting Phase gives us the required results.</a:t>
            </a:r>
            <a:endParaRPr sz="16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lang="en" sz="1600">
                <a:solidFill>
                  <a:srgbClr val="222222"/>
                </a:solidFill>
                <a:highlight>
                  <a:srgbClr val="FFFFFF"/>
                </a:highlight>
                <a:latin typeface="Lato"/>
                <a:ea typeface="Lato"/>
                <a:cs typeface="Lato"/>
                <a:sym typeface="Lato"/>
              </a:rPr>
              <a:t>Then, we will try to take it to next levels i.e. </a:t>
            </a:r>
            <a:r>
              <a:rPr lang="en" sz="1600">
                <a:solidFill>
                  <a:srgbClr val="222222"/>
                </a:solidFill>
                <a:highlight>
                  <a:srgbClr val="FFFFFF"/>
                </a:highlight>
                <a:latin typeface="Lato"/>
                <a:ea typeface="Lato"/>
                <a:cs typeface="Lato"/>
                <a:sym typeface="Lato"/>
              </a:rPr>
              <a:t>integration</a:t>
            </a:r>
            <a:r>
              <a:rPr lang="en" sz="1600">
                <a:solidFill>
                  <a:srgbClr val="222222"/>
                </a:solidFill>
                <a:highlight>
                  <a:srgbClr val="FFFFFF"/>
                </a:highlight>
                <a:latin typeface="Lato"/>
                <a:ea typeface="Lato"/>
                <a:cs typeface="Lato"/>
                <a:sym typeface="Lato"/>
              </a:rPr>
              <a:t> within state or national level.</a:t>
            </a:r>
            <a:endParaRPr sz="16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sz="16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lang="en" sz="1600">
                <a:solidFill>
                  <a:srgbClr val="222222"/>
                </a:solidFill>
                <a:highlight>
                  <a:srgbClr val="FFFFFF"/>
                </a:highlight>
                <a:latin typeface="Lato"/>
                <a:ea typeface="Lato"/>
                <a:cs typeface="Lato"/>
                <a:sym typeface="Lato"/>
              </a:rPr>
              <a:t>Technical Scalability :-</a:t>
            </a:r>
            <a:endParaRPr sz="16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t/>
            </a:r>
            <a:endParaRPr sz="1600">
              <a:solidFill>
                <a:srgbClr val="222222"/>
              </a:solidFill>
              <a:highlight>
                <a:srgbClr val="FFFFFF"/>
              </a:highlight>
              <a:latin typeface="Lato"/>
              <a:ea typeface="Lato"/>
              <a:cs typeface="Lato"/>
              <a:sym typeface="Lato"/>
            </a:endParaRPr>
          </a:p>
          <a:p>
            <a:pPr indent="0" lvl="0" marL="0" marR="0" rtl="0" algn="just">
              <a:lnSpc>
                <a:spcPct val="100000"/>
              </a:lnSpc>
              <a:spcBef>
                <a:spcPts val="0"/>
              </a:spcBef>
              <a:spcAft>
                <a:spcPts val="0"/>
              </a:spcAft>
              <a:buClr>
                <a:srgbClr val="000000"/>
              </a:buClr>
              <a:buSzPts val="1400"/>
              <a:buFont typeface="Arial"/>
              <a:buNone/>
            </a:pPr>
            <a:r>
              <a:rPr lang="en" sz="1600">
                <a:solidFill>
                  <a:srgbClr val="222222"/>
                </a:solidFill>
                <a:highlight>
                  <a:srgbClr val="FFFFFF"/>
                </a:highlight>
                <a:latin typeface="Lato"/>
                <a:ea typeface="Lato"/>
                <a:cs typeface="Lato"/>
                <a:sym typeface="Lato"/>
              </a:rPr>
              <a:t>Building More than one servers and Securing the Banking System So that the security of the customer is not compromised .</a:t>
            </a:r>
            <a:endParaRPr sz="1600">
              <a:solidFill>
                <a:srgbClr val="222222"/>
              </a:solidFill>
              <a:highlight>
                <a:srgbClr val="FFFFFF"/>
              </a:highlight>
              <a:latin typeface="Lato"/>
              <a:ea typeface="Lato"/>
              <a:cs typeface="Lato"/>
              <a:sym typeface="Lato"/>
            </a:endParaRPr>
          </a:p>
        </p:txBody>
      </p:sp>
      <p:sp>
        <p:nvSpPr>
          <p:cNvPr id="403" name="Google Shape;403;g15727cac9de_1_0"/>
          <p:cNvSpPr txBox="1"/>
          <p:nvPr/>
        </p:nvSpPr>
        <p:spPr>
          <a:xfrm>
            <a:off x="472150" y="3512450"/>
            <a:ext cx="8134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 sz="2000">
                <a:solidFill>
                  <a:srgbClr val="1F1F50"/>
                </a:solidFill>
                <a:latin typeface="Lato"/>
                <a:ea typeface="Lato"/>
                <a:cs typeface="Lato"/>
                <a:sym typeface="Lato"/>
              </a:rPr>
              <a:t>GitHub Repository Link :- </a:t>
            </a:r>
            <a:r>
              <a:rPr b="1" lang="en" sz="2000" u="sng">
                <a:solidFill>
                  <a:schemeClr val="accent2"/>
                </a:solidFill>
                <a:latin typeface="Lato"/>
                <a:ea typeface="Lato"/>
                <a:cs typeface="Lato"/>
                <a:sym typeface="Lato"/>
                <a:hlinkClick r:id="rId3">
                  <a:extLst>
                    <a:ext uri="{A12FA001-AC4F-418D-AE19-62706E023703}">
                      <ahyp:hlinkClr val="tx"/>
                    </a:ext>
                  </a:extLst>
                </a:hlinkClick>
              </a:rPr>
              <a:t>https://github.com/manipta/BOB_Check</a:t>
            </a:r>
            <a:endParaRPr b="1" sz="2000">
              <a:solidFill>
                <a:srgbClr val="1F1F50"/>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9"/>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09" name="Google Shape;409;p9"/>
          <p:cNvSpPr txBox="1"/>
          <p:nvPr>
            <p:ph idx="1" type="subTitle"/>
          </p:nvPr>
        </p:nvSpPr>
        <p:spPr>
          <a:xfrm>
            <a:off x="568312" y="2750625"/>
            <a:ext cx="4559100" cy="377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500"/>
              <a:t>Mani Garg</a:t>
            </a:r>
            <a:endParaRPr sz="1500"/>
          </a:p>
          <a:p>
            <a:pPr indent="0" lvl="0" marL="0" rtl="0" algn="l">
              <a:lnSpc>
                <a:spcPct val="150000"/>
              </a:lnSpc>
              <a:spcBef>
                <a:spcPts val="1600"/>
              </a:spcBef>
              <a:spcAft>
                <a:spcPts val="0"/>
              </a:spcAft>
              <a:buSzPts val="1800"/>
              <a:buNone/>
            </a:pPr>
            <a:r>
              <a:rPr lang="en" sz="1500"/>
              <a:t>Sahil Jindal</a:t>
            </a:r>
            <a:endParaRPr sz="1500"/>
          </a:p>
          <a:p>
            <a:pPr indent="0" lvl="0" marL="0" rtl="0" algn="l">
              <a:lnSpc>
                <a:spcPct val="150000"/>
              </a:lnSpc>
              <a:spcBef>
                <a:spcPts val="1600"/>
              </a:spcBef>
              <a:spcAft>
                <a:spcPts val="0"/>
              </a:spcAft>
              <a:buSzPts val="1800"/>
              <a:buNone/>
            </a:pPr>
            <a:r>
              <a:rPr lang="en" sz="1500"/>
              <a:t>Himanshu Singla	</a:t>
            </a:r>
            <a:endParaRPr sz="1500"/>
          </a:p>
          <a:p>
            <a:pPr indent="0" lvl="0" marL="0" rtl="0" algn="l">
              <a:lnSpc>
                <a:spcPct val="150000"/>
              </a:lnSpc>
              <a:spcBef>
                <a:spcPts val="1600"/>
              </a:spcBef>
              <a:spcAft>
                <a:spcPts val="1600"/>
              </a:spcAft>
              <a:buSzPts val="1800"/>
              <a:buNone/>
            </a:pPr>
            <a:r>
              <a:rPr lang="en" sz="1500"/>
              <a:t>Devyansh Bansal</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
          <p:cNvSpPr txBox="1"/>
          <p:nvPr>
            <p:ph type="title"/>
          </p:nvPr>
        </p:nvSpPr>
        <p:spPr>
          <a:xfrm>
            <a:off x="494629" y="229550"/>
            <a:ext cx="8280000" cy="5760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400">
                <a:solidFill>
                  <a:schemeClr val="dk1"/>
                </a:solidFill>
              </a:rPr>
              <a:t>                             Automated  Cheque Processing </a:t>
            </a:r>
            <a:endParaRPr sz="2400">
              <a:solidFill>
                <a:schemeClr val="dk1"/>
              </a:solidFill>
            </a:endParaRPr>
          </a:p>
        </p:txBody>
      </p:sp>
      <p:sp>
        <p:nvSpPr>
          <p:cNvPr id="348" name="Google Shape;348;p2"/>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2400" u="none" cap="none" strike="noStrike">
                <a:solidFill>
                  <a:srgbClr val="222222"/>
                </a:solidFill>
                <a:highlight>
                  <a:srgbClr val="FFFFFF"/>
                </a:highlight>
                <a:latin typeface="Lato"/>
                <a:ea typeface="Lato"/>
                <a:cs typeface="Lato"/>
                <a:sym typeface="Lato"/>
              </a:rPr>
              <a:t>Why did you decide to solve this Problem statement?</a:t>
            </a:r>
            <a:endParaRPr/>
          </a:p>
          <a:p>
            <a:pPr indent="0" lvl="0" marL="0" marR="0" rtl="0" algn="l">
              <a:lnSpc>
                <a:spcPct val="100000"/>
              </a:lnSpc>
              <a:spcBef>
                <a:spcPts val="0"/>
              </a:spcBef>
              <a:spcAft>
                <a:spcPts val="0"/>
              </a:spcAft>
              <a:buClr>
                <a:srgbClr val="000000"/>
              </a:buClr>
              <a:buSzPts val="1400"/>
              <a:buFont typeface="Arial"/>
              <a:buNone/>
            </a:pPr>
            <a:r>
              <a:t/>
            </a:r>
            <a:endParaRPr sz="1500"/>
          </a:p>
          <a:p>
            <a:pPr indent="-336550" lvl="0" marL="457200" marR="0" rtl="0" algn="l">
              <a:lnSpc>
                <a:spcPct val="100000"/>
              </a:lnSpc>
              <a:spcBef>
                <a:spcPts val="0"/>
              </a:spcBef>
              <a:spcAft>
                <a:spcPts val="0"/>
              </a:spcAft>
              <a:buClr>
                <a:srgbClr val="222222"/>
              </a:buClr>
              <a:buSzPts val="1700"/>
              <a:buChar char="●"/>
            </a:pPr>
            <a:r>
              <a:rPr i="0" lang="en" sz="1700" u="none" cap="none" strike="noStrike">
                <a:solidFill>
                  <a:srgbClr val="222222"/>
                </a:solidFill>
                <a:highlight>
                  <a:srgbClr val="FFFFFF"/>
                </a:highlight>
              </a:rPr>
              <a:t>We  decided this Problem statement to reduce the discrepancies in the system</a:t>
            </a:r>
            <a:r>
              <a:rPr lang="en" sz="1700">
                <a:solidFill>
                  <a:srgbClr val="222222"/>
                </a:solidFill>
                <a:highlight>
                  <a:srgbClr val="FFFFFF"/>
                </a:highlight>
              </a:rPr>
              <a:t>. </a:t>
            </a:r>
            <a:r>
              <a:rPr i="0" lang="en" sz="1700" u="none" cap="none" strike="noStrike">
                <a:solidFill>
                  <a:srgbClr val="222222"/>
                </a:solidFill>
                <a:highlight>
                  <a:srgbClr val="FFFFFF"/>
                </a:highlight>
              </a:rPr>
              <a:t>As there our lot of queues in banks  where the manual work is cumbersome</a:t>
            </a:r>
            <a:r>
              <a:rPr lang="en" sz="1700">
                <a:solidFill>
                  <a:srgbClr val="222222"/>
                </a:solidFill>
                <a:highlight>
                  <a:srgbClr val="FFFFFF"/>
                </a:highlight>
              </a:rPr>
              <a:t>.</a:t>
            </a:r>
            <a:endParaRPr sz="1700">
              <a:solidFill>
                <a:srgbClr val="222222"/>
              </a:solidFill>
              <a:highlight>
                <a:srgbClr val="FFFFFF"/>
              </a:highlight>
            </a:endParaRPr>
          </a:p>
          <a:p>
            <a:pPr indent="-336550" lvl="0" marL="457200" marR="0" rtl="0" algn="l">
              <a:lnSpc>
                <a:spcPct val="100000"/>
              </a:lnSpc>
              <a:spcBef>
                <a:spcPts val="0"/>
              </a:spcBef>
              <a:spcAft>
                <a:spcPts val="0"/>
              </a:spcAft>
              <a:buClr>
                <a:srgbClr val="222222"/>
              </a:buClr>
              <a:buSzPts val="1700"/>
              <a:buChar char="●"/>
            </a:pPr>
            <a:r>
              <a:rPr i="0" lang="en" sz="1700" u="none" cap="none" strike="noStrike">
                <a:solidFill>
                  <a:srgbClr val="222222"/>
                </a:solidFill>
                <a:highlight>
                  <a:srgbClr val="FFFFFF"/>
                </a:highlight>
              </a:rPr>
              <a:t>This manual Process </a:t>
            </a:r>
            <a:r>
              <a:rPr lang="en" sz="1700">
                <a:solidFill>
                  <a:srgbClr val="222222"/>
                </a:solidFill>
                <a:highlight>
                  <a:srgbClr val="FFFFFF"/>
                </a:highlight>
              </a:rPr>
              <a:t>costs</a:t>
            </a:r>
            <a:r>
              <a:rPr i="0" lang="en" sz="1700" u="none" cap="none" strike="noStrike">
                <a:solidFill>
                  <a:srgbClr val="222222"/>
                </a:solidFill>
                <a:highlight>
                  <a:srgbClr val="FFFFFF"/>
                </a:highlight>
              </a:rPr>
              <a:t> the bank to Hire more employees .</a:t>
            </a:r>
            <a:endParaRPr i="0" sz="1700" u="none" cap="none" strike="noStrike">
              <a:solidFill>
                <a:srgbClr val="222222"/>
              </a:solidFill>
              <a:highlight>
                <a:srgbClr val="FFFFFF"/>
              </a:highlight>
            </a:endParaRPr>
          </a:p>
          <a:p>
            <a:pPr indent="-336550" lvl="0" marL="457200" marR="0" rtl="0" algn="l">
              <a:lnSpc>
                <a:spcPct val="100000"/>
              </a:lnSpc>
              <a:spcBef>
                <a:spcPts val="0"/>
              </a:spcBef>
              <a:spcAft>
                <a:spcPts val="0"/>
              </a:spcAft>
              <a:buClr>
                <a:srgbClr val="222222"/>
              </a:buClr>
              <a:buSzPts val="1700"/>
              <a:buChar char="●"/>
            </a:pPr>
            <a:r>
              <a:rPr i="0" lang="en" sz="1700" u="none" cap="none" strike="noStrike">
                <a:solidFill>
                  <a:srgbClr val="222222"/>
                </a:solidFill>
                <a:highlight>
                  <a:srgbClr val="FFFFFF"/>
                </a:highlight>
              </a:rPr>
              <a:t>Slow Processing of cheques </a:t>
            </a:r>
            <a:r>
              <a:rPr lang="en" sz="1700">
                <a:solidFill>
                  <a:srgbClr val="222222"/>
                </a:solidFill>
                <a:highlight>
                  <a:srgbClr val="FFFFFF"/>
                </a:highlight>
              </a:rPr>
              <a:t>leads</a:t>
            </a:r>
            <a:r>
              <a:rPr i="0" lang="en" sz="1700" u="none" cap="none" strike="noStrike">
                <a:solidFill>
                  <a:srgbClr val="222222"/>
                </a:solidFill>
                <a:highlight>
                  <a:srgbClr val="FFFFFF"/>
                </a:highlight>
              </a:rPr>
              <a:t> to bad Customer Experience .</a:t>
            </a:r>
            <a:endParaRPr i="0" sz="1700" u="none" cap="none" strike="noStrike">
              <a:solidFill>
                <a:srgbClr val="222222"/>
              </a:solidFill>
              <a:highlight>
                <a:srgbClr val="FFFFFF"/>
              </a:highlight>
            </a:endParaRPr>
          </a:p>
          <a:p>
            <a:pPr indent="-336550" lvl="0" marL="457200" marR="0" rtl="0" algn="l">
              <a:lnSpc>
                <a:spcPct val="100000"/>
              </a:lnSpc>
              <a:spcBef>
                <a:spcPts val="0"/>
              </a:spcBef>
              <a:spcAft>
                <a:spcPts val="0"/>
              </a:spcAft>
              <a:buClr>
                <a:srgbClr val="222222"/>
              </a:buClr>
              <a:buSzPts val="1700"/>
              <a:buChar char="●"/>
            </a:pPr>
            <a:r>
              <a:rPr i="0" lang="en" sz="1700" u="none" cap="none" strike="noStrike">
                <a:solidFill>
                  <a:srgbClr val="222222"/>
                </a:solidFill>
                <a:highlight>
                  <a:srgbClr val="FFFFFF"/>
                </a:highlight>
              </a:rPr>
              <a:t>Prevention of Cheque Frauds . </a:t>
            </a:r>
            <a:endParaRPr sz="1700"/>
          </a:p>
          <a:p>
            <a:pPr indent="-336550" lvl="0" marL="457200" marR="0" rtl="0" algn="l">
              <a:lnSpc>
                <a:spcPct val="100000"/>
              </a:lnSpc>
              <a:spcBef>
                <a:spcPts val="0"/>
              </a:spcBef>
              <a:spcAft>
                <a:spcPts val="0"/>
              </a:spcAft>
              <a:buClr>
                <a:srgbClr val="000000"/>
              </a:buClr>
              <a:buSzPts val="1700"/>
              <a:buChar char="●"/>
            </a:pPr>
            <a:r>
              <a:rPr i="0" lang="en" sz="1700" u="none" cap="none" strike="noStrike">
                <a:solidFill>
                  <a:srgbClr val="000000"/>
                </a:solidFill>
              </a:rPr>
              <a:t>Get Access to Data</a:t>
            </a:r>
            <a:endParaRPr sz="1700"/>
          </a:p>
          <a:p>
            <a:pPr indent="-336550" lvl="0" marL="457200" marR="0" rtl="0" algn="l">
              <a:lnSpc>
                <a:spcPct val="100000"/>
              </a:lnSpc>
              <a:spcBef>
                <a:spcPts val="0"/>
              </a:spcBef>
              <a:spcAft>
                <a:spcPts val="0"/>
              </a:spcAft>
              <a:buClr>
                <a:srgbClr val="000000"/>
              </a:buClr>
              <a:buSzPts val="1700"/>
              <a:buChar char="●"/>
            </a:pPr>
            <a:r>
              <a:rPr i="0" lang="en" sz="1700" u="none" cap="none" strike="noStrike">
                <a:solidFill>
                  <a:srgbClr val="000000"/>
                </a:solidFill>
              </a:rPr>
              <a:t>Deposit Cheques Remotely</a:t>
            </a:r>
            <a:endParaRPr sz="1700"/>
          </a:p>
          <a:p>
            <a:pPr indent="-336550" lvl="0" marL="457200" marR="0" rtl="0" algn="l">
              <a:lnSpc>
                <a:spcPct val="100000"/>
              </a:lnSpc>
              <a:spcBef>
                <a:spcPts val="0"/>
              </a:spcBef>
              <a:spcAft>
                <a:spcPts val="0"/>
              </a:spcAft>
              <a:buClr>
                <a:srgbClr val="000000"/>
              </a:buClr>
              <a:buSzPts val="1700"/>
              <a:buChar char="●"/>
            </a:pPr>
            <a:r>
              <a:rPr i="0" lang="en" sz="1700" u="none" cap="none" strike="noStrike">
                <a:solidFill>
                  <a:srgbClr val="000000"/>
                </a:solidFill>
              </a:rPr>
              <a:t>Prevention of Long Queues in the Bank</a:t>
            </a:r>
            <a:endParaRPr sz="1700"/>
          </a:p>
          <a:p>
            <a:pPr indent="-336550" lvl="0" marL="457200" marR="0" rtl="0" algn="l">
              <a:lnSpc>
                <a:spcPct val="100000"/>
              </a:lnSpc>
              <a:spcBef>
                <a:spcPts val="0"/>
              </a:spcBef>
              <a:spcAft>
                <a:spcPts val="0"/>
              </a:spcAft>
              <a:buClr>
                <a:srgbClr val="000000"/>
              </a:buClr>
              <a:buSzPts val="1700"/>
              <a:buChar char="●"/>
            </a:pPr>
            <a:r>
              <a:rPr i="0" lang="en" sz="1700" u="none" cap="none" strike="noStrike">
                <a:solidFill>
                  <a:srgbClr val="000000"/>
                </a:solidFill>
              </a:rPr>
              <a:t>Transfer of the Money to the Drawee account becomes faster</a:t>
            </a:r>
            <a:endParaRPr i="0" sz="17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
          <p:cNvSpPr txBox="1"/>
          <p:nvPr/>
        </p:nvSpPr>
        <p:spPr>
          <a:xfrm>
            <a:off x="436175" y="486450"/>
            <a:ext cx="8238600" cy="3850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t/>
            </a:r>
            <a:endParaRPr sz="2000">
              <a:solidFill>
                <a:srgbClr val="222222"/>
              </a:solidFill>
              <a:highlight>
                <a:srgbClr val="FFFFFF"/>
              </a:highlight>
              <a:latin typeface="Lato"/>
              <a:ea typeface="Lato"/>
              <a:cs typeface="Lato"/>
              <a:sym typeface="Lato"/>
            </a:endParaRPr>
          </a:p>
          <a:p>
            <a:pPr indent="-330200" lvl="0" marL="457200" marR="0" rtl="0" algn="just">
              <a:lnSpc>
                <a:spcPct val="115000"/>
              </a:lnSpc>
              <a:spcBef>
                <a:spcPts val="1000"/>
              </a:spcBef>
              <a:spcAft>
                <a:spcPts val="0"/>
              </a:spcAft>
              <a:buClr>
                <a:srgbClr val="202124"/>
              </a:buClr>
              <a:buSzPts val="1600"/>
              <a:buAutoNum type="arabicPeriod"/>
            </a:pPr>
            <a:r>
              <a:rPr b="1" lang="en" sz="1600">
                <a:solidFill>
                  <a:srgbClr val="202124"/>
                </a:solidFill>
                <a:highlight>
                  <a:srgbClr val="FFFFFF"/>
                </a:highlight>
              </a:rPr>
              <a:t>Magnetic Media Based Clearing System (MMBCS) software :- </a:t>
            </a:r>
            <a:r>
              <a:rPr lang="en" sz="1600">
                <a:solidFill>
                  <a:srgbClr val="202124"/>
                </a:solidFill>
                <a:highlight>
                  <a:srgbClr val="FFFFFF"/>
                </a:highlight>
              </a:rPr>
              <a:t>Automated cheque processing using Magnetic Ink Character Technology (MICR) technology is now available at 66 locations. At centres where the daily volume of cheques cleared is not substantial, Clearing House operations are being automated using Magnetic Media Based Clearing System (MMBCS) software.</a:t>
            </a:r>
            <a:endParaRPr sz="1600">
              <a:solidFill>
                <a:srgbClr val="202124"/>
              </a:solidFill>
              <a:highlight>
                <a:srgbClr val="FFFFFF"/>
              </a:highlight>
            </a:endParaRPr>
          </a:p>
          <a:p>
            <a:pPr indent="0" lvl="0" marL="0" marR="0" rtl="0" algn="just">
              <a:lnSpc>
                <a:spcPct val="115000"/>
              </a:lnSpc>
              <a:spcBef>
                <a:spcPts val="1000"/>
              </a:spcBef>
              <a:spcAft>
                <a:spcPts val="0"/>
              </a:spcAft>
              <a:buNone/>
            </a:pPr>
            <a:r>
              <a:t/>
            </a:r>
            <a:endParaRPr sz="1600">
              <a:solidFill>
                <a:srgbClr val="202124"/>
              </a:solidFill>
              <a:highlight>
                <a:srgbClr val="FFFFFF"/>
              </a:highlight>
            </a:endParaRPr>
          </a:p>
          <a:p>
            <a:pPr indent="-330200" lvl="0" marL="457200" marR="0" rtl="0" algn="just">
              <a:lnSpc>
                <a:spcPct val="115000"/>
              </a:lnSpc>
              <a:spcBef>
                <a:spcPts val="1000"/>
              </a:spcBef>
              <a:spcAft>
                <a:spcPts val="0"/>
              </a:spcAft>
              <a:buClr>
                <a:srgbClr val="202124"/>
              </a:buClr>
              <a:buSzPts val="1600"/>
              <a:buAutoNum type="arabicPeriod"/>
            </a:pPr>
            <a:r>
              <a:rPr b="1" lang="en" sz="1600">
                <a:solidFill>
                  <a:srgbClr val="202124"/>
                </a:solidFill>
                <a:highlight>
                  <a:srgbClr val="FFFFFF"/>
                </a:highlight>
              </a:rPr>
              <a:t>Manual Checking :- </a:t>
            </a:r>
            <a:r>
              <a:rPr lang="en" sz="1600">
                <a:solidFill>
                  <a:srgbClr val="202124"/>
                </a:solidFill>
                <a:highlight>
                  <a:srgbClr val="FFFFFF"/>
                </a:highlight>
              </a:rPr>
              <a:t>Cheques deposited at branch counters and Cheques deposited in the drop-box within the branch premises, before the specified cut-off time, will be sent for clearance on same day, for which the clearance period will be T+1 working day.</a:t>
            </a:r>
            <a:endParaRPr sz="1600">
              <a:solidFill>
                <a:srgbClr val="202124"/>
              </a:solidFill>
              <a:highlight>
                <a:srgbClr val="FFFFFF"/>
              </a:highlight>
            </a:endParaRPr>
          </a:p>
          <a:p>
            <a:pPr indent="0" lvl="0" marL="457200" marR="0" rtl="0" algn="just">
              <a:lnSpc>
                <a:spcPct val="115000"/>
              </a:lnSpc>
              <a:spcBef>
                <a:spcPts val="1000"/>
              </a:spcBef>
              <a:spcAft>
                <a:spcPts val="0"/>
              </a:spcAft>
              <a:buNone/>
            </a:pPr>
            <a:r>
              <a:t/>
            </a:r>
            <a:endParaRPr sz="1600">
              <a:solidFill>
                <a:srgbClr val="202124"/>
              </a:solidFill>
              <a:highlight>
                <a:srgbClr val="FFFFFF"/>
              </a:highlight>
            </a:endParaRPr>
          </a:p>
          <a:p>
            <a:pPr indent="0" lvl="0" marL="457200" marR="0" rtl="0" algn="l">
              <a:lnSpc>
                <a:spcPct val="115000"/>
              </a:lnSpc>
              <a:spcBef>
                <a:spcPts val="1000"/>
              </a:spcBef>
              <a:spcAft>
                <a:spcPts val="1000"/>
              </a:spcAft>
              <a:buNone/>
            </a:pPr>
            <a:r>
              <a:t/>
            </a:r>
            <a:endParaRPr sz="1200">
              <a:solidFill>
                <a:srgbClr val="202124"/>
              </a:solidFill>
              <a:highlight>
                <a:srgbClr val="FFFFFF"/>
              </a:highlight>
            </a:endParaRPr>
          </a:p>
        </p:txBody>
      </p:sp>
      <p:sp>
        <p:nvSpPr>
          <p:cNvPr id="354" name="Google Shape;354;p4"/>
          <p:cNvSpPr txBox="1"/>
          <p:nvPr>
            <p:ph type="title"/>
          </p:nvPr>
        </p:nvSpPr>
        <p:spPr>
          <a:xfrm>
            <a:off x="342229" y="229550"/>
            <a:ext cx="8280000" cy="576000"/>
          </a:xfrm>
          <a:prstGeom prst="rect">
            <a:avLst/>
          </a:prstGeom>
          <a:solidFill>
            <a:srgbClr val="FF9900"/>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 :</a:t>
            </a:r>
            <a:r>
              <a:rPr lang="en" sz="2000">
                <a:solidFill>
                  <a:srgbClr val="222222"/>
                </a:solidFill>
              </a:rPr>
              <a:t>- Alternatives/Competitive products for the problem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
          <p:cNvSpPr txBox="1"/>
          <p:nvPr>
            <p:ph type="title"/>
          </p:nvPr>
        </p:nvSpPr>
        <p:spPr>
          <a:xfrm>
            <a:off x="428550" y="320902"/>
            <a:ext cx="8065800" cy="4650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solidFill>
                  <a:srgbClr val="4A4548"/>
                </a:solidFill>
              </a:rPr>
              <a:t>Azure tools or resources</a:t>
            </a:r>
            <a:endParaRPr sz="2400"/>
          </a:p>
        </p:txBody>
      </p:sp>
      <p:sp>
        <p:nvSpPr>
          <p:cNvPr id="360" name="Google Shape;360;p5"/>
          <p:cNvSpPr txBox="1"/>
          <p:nvPr>
            <p:ph type="title"/>
          </p:nvPr>
        </p:nvSpPr>
        <p:spPr>
          <a:xfrm>
            <a:off x="214282" y="785800"/>
            <a:ext cx="8065722" cy="400052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0" lang="en" sz="1400"/>
              <a:t>1.Azure Cloud helps in easier browsing, downloading, upload, and transfer of files between cloud storage services. The cross-platform compatibility with different cloud storage services such as Google Cloud, Microsoft Azure, and Amazon Web Services is one of the notable highlights of this service. Furthermore, it also helps in easier logging into all the cloud services and management of storage resources. </a:t>
            </a:r>
            <a:br>
              <a:rPr b="0" lang="en" sz="1400"/>
            </a:br>
            <a:br>
              <a:rPr b="0" lang="en" sz="1400">
                <a:solidFill>
                  <a:srgbClr val="4A4548"/>
                </a:solidFill>
                <a:highlight>
                  <a:srgbClr val="FFFFFF"/>
                </a:highlight>
              </a:rPr>
            </a:br>
            <a:r>
              <a:rPr b="0" lang="en" sz="1400"/>
              <a:t> 2.Docker is definitely one of the important tools for Microsoft Azure developers. It is presently the recommended option for the creation, management, and deployment of application containers. </a:t>
            </a:r>
            <a:br>
              <a:rPr b="0" lang="en" sz="1400"/>
            </a:br>
            <a:r>
              <a:rPr b="0" lang="en" sz="1400"/>
              <a:t>It is used for testing and deploying Purposes as it makes our work easier</a:t>
            </a:r>
            <a:br>
              <a:rPr b="0" lang="en" sz="1400"/>
            </a:br>
            <a:br>
              <a:rPr b="0" lang="en" sz="1400"/>
            </a:br>
            <a:r>
              <a:rPr b="0" lang="en" sz="1400"/>
              <a:t>3. The MYSQL Database  is used  to create databases and store Customer information .</a:t>
            </a:r>
            <a:br>
              <a:rPr b="0" lang="en" sz="1400"/>
            </a:br>
            <a:br>
              <a:rPr lang="en" sz="1400"/>
            </a:br>
            <a:endParaRPr sz="1400"/>
          </a:p>
        </p:txBody>
      </p:sp>
      <p:pic>
        <p:nvPicPr>
          <p:cNvPr descr="C:\Users\asus\Downloads\homepage-docker-logo.png" id="361" name="Google Shape;361;p5"/>
          <p:cNvPicPr preferRelativeResize="0"/>
          <p:nvPr/>
        </p:nvPicPr>
        <p:blipFill rotWithShape="1">
          <a:blip r:embed="rId3">
            <a:alphaModFix/>
          </a:blip>
          <a:srcRect b="0" l="0" r="0" t="0"/>
          <a:stretch/>
        </p:blipFill>
        <p:spPr>
          <a:xfrm>
            <a:off x="3357554" y="3209923"/>
            <a:ext cx="2336649" cy="1933577"/>
          </a:xfrm>
          <a:prstGeom prst="rect">
            <a:avLst/>
          </a:prstGeom>
          <a:noFill/>
          <a:ln>
            <a:noFill/>
          </a:ln>
        </p:spPr>
      </p:pic>
      <p:pic>
        <p:nvPicPr>
          <p:cNvPr descr="C:\Users\asus\Downloads\MySQL-Logo.png" id="362" name="Google Shape;362;p5"/>
          <p:cNvPicPr preferRelativeResize="0"/>
          <p:nvPr/>
        </p:nvPicPr>
        <p:blipFill rotWithShape="1">
          <a:blip r:embed="rId4">
            <a:alphaModFix/>
          </a:blip>
          <a:srcRect b="0" l="0" r="0" t="0"/>
          <a:stretch/>
        </p:blipFill>
        <p:spPr>
          <a:xfrm>
            <a:off x="5857884" y="2714626"/>
            <a:ext cx="2841988" cy="2735964"/>
          </a:xfrm>
          <a:prstGeom prst="rect">
            <a:avLst/>
          </a:prstGeom>
          <a:noFill/>
          <a:ln>
            <a:noFill/>
          </a:ln>
        </p:spPr>
      </p:pic>
      <p:pic>
        <p:nvPicPr>
          <p:cNvPr descr="C:\Users\asus\Downloads\download (5).png" id="363" name="Google Shape;363;p5"/>
          <p:cNvPicPr preferRelativeResize="0"/>
          <p:nvPr/>
        </p:nvPicPr>
        <p:blipFill rotWithShape="1">
          <a:blip r:embed="rId5">
            <a:alphaModFix/>
          </a:blip>
          <a:srcRect b="0" l="0" r="0" t="0"/>
          <a:stretch/>
        </p:blipFill>
        <p:spPr>
          <a:xfrm>
            <a:off x="285720" y="3500444"/>
            <a:ext cx="3162300" cy="144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
          <p:cNvSpPr txBox="1"/>
          <p:nvPr>
            <p:ph type="title"/>
          </p:nvPr>
        </p:nvSpPr>
        <p:spPr>
          <a:xfrm>
            <a:off x="494625" y="153350"/>
            <a:ext cx="8280000" cy="483300"/>
          </a:xfrm>
          <a:prstGeom prst="rect">
            <a:avLst/>
          </a:prstGeom>
          <a:solidFill>
            <a:srgbClr val="FF9900"/>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solidFill>
                  <a:srgbClr val="222222"/>
                </a:solidFill>
              </a:rPr>
              <a:t>User Segment</a:t>
            </a:r>
            <a:endParaRPr sz="2400"/>
          </a:p>
        </p:txBody>
      </p:sp>
      <p:sp>
        <p:nvSpPr>
          <p:cNvPr id="369" name="Google Shape;369;p3"/>
          <p:cNvSpPr txBox="1"/>
          <p:nvPr/>
        </p:nvSpPr>
        <p:spPr>
          <a:xfrm>
            <a:off x="512375" y="636650"/>
            <a:ext cx="8238600" cy="6873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600" u="none" cap="none" strike="noStrike">
                <a:solidFill>
                  <a:srgbClr val="222222"/>
                </a:solidFill>
                <a:highlight>
                  <a:srgbClr val="FFFFFF"/>
                </a:highlight>
                <a:latin typeface="Lato"/>
                <a:ea typeface="Lato"/>
                <a:cs typeface="Lato"/>
                <a:sym typeface="Lato"/>
              </a:rPr>
              <a:t>Banks will be the early user of the product . This will make the centralised system which can be regulated By RBI because it will automate the process.</a:t>
            </a:r>
            <a:endParaRPr/>
          </a:p>
          <a:p>
            <a:pPr indent="0" lvl="0" marL="0" marR="0" rtl="0" algn="ctr">
              <a:lnSpc>
                <a:spcPct val="115000"/>
              </a:lnSpc>
              <a:spcBef>
                <a:spcPts val="1000"/>
              </a:spcBef>
              <a:spcAft>
                <a:spcPts val="0"/>
              </a:spcAft>
              <a:buNone/>
            </a:pPr>
            <a:r>
              <a:t/>
            </a:r>
            <a:endParaRPr b="1" i="0" sz="2400" u="none" cap="none" strike="noStrike">
              <a:solidFill>
                <a:srgbClr val="222222"/>
              </a:solidFill>
              <a:highlight>
                <a:srgbClr val="FFFFFF"/>
              </a:highlight>
              <a:latin typeface="Lato"/>
              <a:ea typeface="Lato"/>
              <a:cs typeface="Lato"/>
              <a:sym typeface="Lato"/>
            </a:endParaRPr>
          </a:p>
          <a:p>
            <a:pPr indent="-88900" lvl="0" marL="0" marR="0" rtl="0" algn="l">
              <a:lnSpc>
                <a:spcPct val="115000"/>
              </a:lnSpc>
              <a:spcBef>
                <a:spcPts val="1000"/>
              </a:spcBef>
              <a:spcAft>
                <a:spcPts val="0"/>
              </a:spcAft>
              <a:buClr>
                <a:srgbClr val="000000"/>
              </a:buClr>
              <a:buSzPts val="1400"/>
              <a:buFont typeface="Arial"/>
              <a:buChar char="•"/>
            </a:pPr>
            <a:r>
              <a:rPr b="0" i="0" lang="en" sz="1600" u="none" cap="none" strike="noStrike">
                <a:solidFill>
                  <a:srgbClr val="222222"/>
                </a:solidFill>
                <a:highlight>
                  <a:srgbClr val="FFFFFF"/>
                </a:highlight>
                <a:latin typeface="Lato"/>
                <a:ea typeface="Lato"/>
                <a:cs typeface="Lato"/>
                <a:sym typeface="Lato"/>
              </a:rPr>
              <a:t>Handling of the cheques  </a:t>
            </a:r>
            <a:endParaRPr/>
          </a:p>
          <a:p>
            <a:pPr indent="-88900" lvl="0" marL="0" marR="0" rtl="0" algn="l">
              <a:lnSpc>
                <a:spcPct val="115000"/>
              </a:lnSpc>
              <a:spcBef>
                <a:spcPts val="1000"/>
              </a:spcBef>
              <a:spcAft>
                <a:spcPts val="0"/>
              </a:spcAft>
              <a:buClr>
                <a:srgbClr val="000000"/>
              </a:buClr>
              <a:buSzPts val="1400"/>
              <a:buFont typeface="Arial"/>
              <a:buChar char="•"/>
            </a:pPr>
            <a:r>
              <a:rPr b="0" i="0" lang="en" sz="1600" u="none" cap="none" strike="noStrike">
                <a:solidFill>
                  <a:srgbClr val="222222"/>
                </a:solidFill>
                <a:highlight>
                  <a:srgbClr val="FFFFFF"/>
                </a:highlight>
                <a:latin typeface="Lato"/>
                <a:ea typeface="Lato"/>
                <a:cs typeface="Lato"/>
                <a:sym typeface="Lato"/>
              </a:rPr>
              <a:t> Human effort</a:t>
            </a:r>
            <a:endParaRPr/>
          </a:p>
          <a:p>
            <a:pPr indent="-88900" lvl="0" marL="0" marR="0" rtl="0" algn="l">
              <a:lnSpc>
                <a:spcPct val="115000"/>
              </a:lnSpc>
              <a:spcBef>
                <a:spcPts val="1000"/>
              </a:spcBef>
              <a:spcAft>
                <a:spcPts val="0"/>
              </a:spcAft>
              <a:buClr>
                <a:srgbClr val="000000"/>
              </a:buClr>
              <a:buSzPts val="1400"/>
              <a:buFont typeface="Arial"/>
              <a:buChar char="•"/>
            </a:pPr>
            <a:r>
              <a:rPr b="0" i="0" lang="en" sz="1600" u="none" cap="none" strike="noStrike">
                <a:solidFill>
                  <a:srgbClr val="222222"/>
                </a:solidFill>
                <a:highlight>
                  <a:srgbClr val="FFFFFF"/>
                </a:highlight>
                <a:latin typeface="Lato"/>
                <a:ea typeface="Lato"/>
                <a:cs typeface="Lato"/>
                <a:sym typeface="Lato"/>
              </a:rPr>
              <a:t>Accuracy and  Efficiency in the work</a:t>
            </a:r>
            <a:endParaRPr/>
          </a:p>
          <a:p>
            <a:pPr indent="-88900" lvl="0" marL="0" marR="0" rtl="0" algn="l">
              <a:lnSpc>
                <a:spcPct val="115000"/>
              </a:lnSpc>
              <a:spcBef>
                <a:spcPts val="1000"/>
              </a:spcBef>
              <a:spcAft>
                <a:spcPts val="0"/>
              </a:spcAft>
              <a:buClr>
                <a:srgbClr val="000000"/>
              </a:buClr>
              <a:buSzPts val="1400"/>
              <a:buFont typeface="Arial"/>
              <a:buChar char="•"/>
            </a:pPr>
            <a:r>
              <a:rPr b="0" i="0" lang="en" sz="1600" u="none" cap="none" strike="noStrike">
                <a:solidFill>
                  <a:srgbClr val="222222"/>
                </a:solidFill>
                <a:highlight>
                  <a:srgbClr val="FFFFFF"/>
                </a:highlight>
                <a:latin typeface="Lato"/>
                <a:ea typeface="Lato"/>
                <a:cs typeface="Lato"/>
                <a:sym typeface="Lato"/>
              </a:rPr>
              <a:t>Small Banks not able to compete big Banks due to less resources.</a:t>
            </a:r>
            <a:endParaRPr/>
          </a:p>
          <a:p>
            <a:pPr indent="-88900" lvl="0" marL="0" marR="0" rtl="0" algn="l">
              <a:lnSpc>
                <a:spcPct val="115000"/>
              </a:lnSpc>
              <a:spcBef>
                <a:spcPts val="1000"/>
              </a:spcBef>
              <a:spcAft>
                <a:spcPts val="0"/>
              </a:spcAft>
              <a:buClr>
                <a:srgbClr val="000000"/>
              </a:buClr>
              <a:buSzPts val="1400"/>
              <a:buFont typeface="Arial"/>
              <a:buChar char="•"/>
            </a:pPr>
            <a:r>
              <a:rPr b="0" i="0" lang="en" sz="1600" u="none" cap="none" strike="noStrike">
                <a:solidFill>
                  <a:srgbClr val="222222"/>
                </a:solidFill>
                <a:highlight>
                  <a:srgbClr val="FFFFFF"/>
                </a:highlight>
                <a:latin typeface="Lato"/>
                <a:ea typeface="Lato"/>
                <a:cs typeface="Lato"/>
                <a:sym typeface="Lato"/>
              </a:rPr>
              <a:t>Bad Customer Experience  leads to shifting of bank accounts</a:t>
            </a:r>
            <a:endParaRPr/>
          </a:p>
          <a:p>
            <a:pPr indent="-88900" lvl="0" marL="0" marR="0" rtl="0" algn="l">
              <a:lnSpc>
                <a:spcPct val="115000"/>
              </a:lnSpc>
              <a:spcBef>
                <a:spcPts val="1000"/>
              </a:spcBef>
              <a:spcAft>
                <a:spcPts val="0"/>
              </a:spcAft>
              <a:buClr>
                <a:srgbClr val="000000"/>
              </a:buClr>
              <a:buSzPts val="1400"/>
              <a:buFont typeface="Arial"/>
              <a:buChar char="•"/>
            </a:pPr>
            <a:r>
              <a:rPr b="0" i="0" lang="en" sz="1600" u="none" cap="none" strike="noStrike">
                <a:solidFill>
                  <a:srgbClr val="222222"/>
                </a:solidFill>
                <a:highlight>
                  <a:srgbClr val="FFFFFF"/>
                </a:highlight>
                <a:latin typeface="Lato"/>
                <a:ea typeface="Lato"/>
                <a:cs typeface="Lato"/>
                <a:sym typeface="Lato"/>
              </a:rPr>
              <a:t> Fraud Check </a:t>
            </a:r>
            <a:endParaRPr/>
          </a:p>
          <a:p>
            <a:pPr indent="-88900" lvl="0" marL="0" marR="0" rtl="0" algn="l">
              <a:lnSpc>
                <a:spcPct val="115000"/>
              </a:lnSpc>
              <a:spcBef>
                <a:spcPts val="1000"/>
              </a:spcBef>
              <a:spcAft>
                <a:spcPts val="0"/>
              </a:spcAft>
              <a:buClr>
                <a:srgbClr val="000000"/>
              </a:buClr>
              <a:buSzPts val="1400"/>
              <a:buFont typeface="Arial"/>
              <a:buChar char="•"/>
            </a:pPr>
            <a:r>
              <a:rPr b="0" i="0" lang="en" sz="1600" u="none" cap="none" strike="noStrike">
                <a:solidFill>
                  <a:srgbClr val="222222"/>
                </a:solidFill>
                <a:highlight>
                  <a:srgbClr val="FFFFFF"/>
                </a:highlight>
                <a:latin typeface="Lato"/>
                <a:ea typeface="Lato"/>
                <a:cs typeface="Lato"/>
                <a:sym typeface="Lato"/>
              </a:rPr>
              <a:t>Errors  in check</a:t>
            </a:r>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200"/>
              <a:buFont typeface="Arial"/>
              <a:buNone/>
            </a:pPr>
            <a:r>
              <a:t/>
            </a:r>
            <a:endParaRPr b="0" i="0" sz="1200" u="none" cap="none" strike="noStrike">
              <a:solidFill>
                <a:srgbClr val="000000"/>
              </a:solidFill>
              <a:latin typeface="Lato"/>
              <a:ea typeface="Lato"/>
              <a:cs typeface="Lato"/>
              <a:sym typeface="Lato"/>
            </a:endParaRPr>
          </a:p>
        </p:txBody>
      </p:sp>
      <p:sp>
        <p:nvSpPr>
          <p:cNvPr id="370" name="Google Shape;370;p3"/>
          <p:cNvSpPr txBox="1"/>
          <p:nvPr/>
        </p:nvSpPr>
        <p:spPr>
          <a:xfrm>
            <a:off x="515525" y="1417675"/>
            <a:ext cx="8259000" cy="5541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Clr>
                <a:srgbClr val="000000"/>
              </a:buClr>
              <a:buFont typeface="Arial"/>
              <a:buNone/>
            </a:pPr>
            <a:r>
              <a:rPr b="1" lang="en" sz="2400">
                <a:solidFill>
                  <a:srgbClr val="222222"/>
                </a:solidFill>
              </a:rPr>
              <a:t>Pain Points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
          <p:cNvSpPr txBox="1"/>
          <p:nvPr/>
        </p:nvSpPr>
        <p:spPr>
          <a:xfrm>
            <a:off x="382150" y="615225"/>
            <a:ext cx="8238600" cy="4614300"/>
          </a:xfrm>
          <a:prstGeom prst="rect">
            <a:avLst/>
          </a:prstGeom>
          <a:noFill/>
          <a:ln>
            <a:noFill/>
          </a:ln>
        </p:spPr>
        <p:txBody>
          <a:bodyPr anchorCtr="0" anchor="t" bIns="91425" lIns="91425" spcFirstLastPara="1" rIns="91425" wrap="square" tIns="91425">
            <a:normAutofit fontScale="55000" lnSpcReduction="20000"/>
          </a:bodyPr>
          <a:lstStyle/>
          <a:p>
            <a:pPr indent="0" lvl="0" marL="0" marR="0" rtl="0" algn="l">
              <a:lnSpc>
                <a:spcPct val="100000"/>
              </a:lnSpc>
              <a:spcBef>
                <a:spcPts val="0"/>
              </a:spcBef>
              <a:spcAft>
                <a:spcPts val="0"/>
              </a:spcAft>
              <a:buNone/>
            </a:pPr>
            <a:r>
              <a:t/>
            </a:r>
            <a:endParaRPr sz="1200">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sz="2986">
                <a:solidFill>
                  <a:srgbClr val="222222"/>
                </a:solidFill>
                <a:highlight>
                  <a:srgbClr val="FFFFFF"/>
                </a:highlight>
                <a:latin typeface="Lato"/>
                <a:ea typeface="Lato"/>
                <a:cs typeface="Lato"/>
                <a:sym typeface="Lato"/>
              </a:rPr>
              <a:t>1.) Setting up:</a:t>
            </a:r>
            <a:endParaRPr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sz="2986">
                <a:solidFill>
                  <a:srgbClr val="222222"/>
                </a:solidFill>
                <a:highlight>
                  <a:srgbClr val="FFFFFF"/>
                </a:highlight>
                <a:latin typeface="Lato"/>
                <a:ea typeface="Lato"/>
                <a:cs typeface="Lato"/>
                <a:sym typeface="Lato"/>
              </a:rPr>
              <a:t>(i). Firstly, we integrates our software with the bank’s workflow using a simple plug-and-play API.</a:t>
            </a:r>
            <a:endParaRPr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sz="2986">
                <a:solidFill>
                  <a:srgbClr val="222222"/>
                </a:solidFill>
                <a:highlight>
                  <a:srgbClr val="FFFFFF"/>
                </a:highlight>
                <a:latin typeface="Lato"/>
                <a:ea typeface="Lato"/>
                <a:cs typeface="Lato"/>
                <a:sym typeface="Lato"/>
              </a:rPr>
              <a:t>2.) Identification:</a:t>
            </a:r>
            <a:endParaRPr b="1"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sz="2986">
                <a:solidFill>
                  <a:srgbClr val="222222"/>
                </a:solidFill>
                <a:highlight>
                  <a:srgbClr val="FFFFFF"/>
                </a:highlight>
                <a:latin typeface="Lato"/>
                <a:ea typeface="Lato"/>
                <a:cs typeface="Lato"/>
                <a:sym typeface="Lato"/>
              </a:rPr>
              <a:t>(i).Its region-of-interest detector identifies each element of the cheque.</a:t>
            </a:r>
            <a:endParaRPr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b="1" lang="en" sz="2986">
                <a:solidFill>
                  <a:srgbClr val="222222"/>
                </a:solidFill>
                <a:highlight>
                  <a:srgbClr val="FFFFFF"/>
                </a:highlight>
                <a:latin typeface="Lato"/>
                <a:ea typeface="Lato"/>
                <a:cs typeface="Lato"/>
                <a:sym typeface="Lato"/>
              </a:rPr>
              <a:t>3.) Extraction:</a:t>
            </a:r>
            <a:endParaRPr b="1"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rPr lang="en" sz="2986">
                <a:solidFill>
                  <a:srgbClr val="222222"/>
                </a:solidFill>
                <a:highlight>
                  <a:srgbClr val="FFFFFF"/>
                </a:highlight>
                <a:latin typeface="Lato"/>
                <a:ea typeface="Lato"/>
                <a:cs typeface="Lato"/>
                <a:sym typeface="Lato"/>
              </a:rPr>
              <a:t>(i). The following information will be extracted from a cheque by defining the Regions of Interest:</a:t>
            </a:r>
            <a:endParaRPr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Amount in words</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Amount in numbers</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Account number of the cheque</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Date of writing the cheque and the validation period of the cheque</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MICR band on the cheque</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IFSC Code</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Signature(s) on the cheque</a:t>
            </a:r>
            <a:endParaRPr sz="2986">
              <a:solidFill>
                <a:srgbClr val="222222"/>
              </a:solidFill>
              <a:highlight>
                <a:srgbClr val="FFFFFF"/>
              </a:highlight>
              <a:latin typeface="Lato"/>
              <a:ea typeface="Lato"/>
              <a:cs typeface="Lato"/>
              <a:sym typeface="Lato"/>
            </a:endParaRPr>
          </a:p>
          <a:p>
            <a:pPr indent="-332898" lvl="0" marL="457200" marR="0" rtl="0" algn="l">
              <a:lnSpc>
                <a:spcPct val="100000"/>
              </a:lnSpc>
              <a:spcBef>
                <a:spcPts val="0"/>
              </a:spcBef>
              <a:spcAft>
                <a:spcPts val="0"/>
              </a:spcAft>
              <a:buClr>
                <a:srgbClr val="222222"/>
              </a:buClr>
              <a:buSzPct val="100000"/>
              <a:buFont typeface="Lato"/>
              <a:buChar char="●"/>
            </a:pPr>
            <a:r>
              <a:rPr lang="en" sz="2986">
                <a:solidFill>
                  <a:srgbClr val="222222"/>
                </a:solidFill>
                <a:highlight>
                  <a:srgbClr val="FFFFFF"/>
                </a:highlight>
                <a:latin typeface="Lato"/>
                <a:ea typeface="Lato"/>
                <a:cs typeface="Lato"/>
                <a:sym typeface="Lato"/>
              </a:rPr>
              <a:t>Payee Name</a:t>
            </a:r>
            <a:endParaRPr sz="2986">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sz="4900">
              <a:solidFill>
                <a:srgbClr val="222222"/>
              </a:solidFill>
              <a:highlight>
                <a:srgbClr val="FFFFFF"/>
              </a:highlight>
              <a:latin typeface="Lato"/>
              <a:ea typeface="Lato"/>
              <a:cs typeface="Lato"/>
              <a:sym typeface="Lato"/>
            </a:endParaRPr>
          </a:p>
          <a:p>
            <a:pPr indent="0" lvl="0" marL="0" rtl="0" algn="l">
              <a:spcBef>
                <a:spcPts val="0"/>
              </a:spcBef>
              <a:spcAft>
                <a:spcPts val="0"/>
              </a:spcAft>
              <a:buNone/>
            </a:pPr>
            <a:r>
              <a:t/>
            </a:r>
            <a:endParaRPr sz="2900">
              <a:solidFill>
                <a:srgbClr val="222222"/>
              </a:solidFill>
              <a:highlight>
                <a:srgbClr val="FFFFFF"/>
              </a:highlight>
              <a:latin typeface="Lato"/>
              <a:ea typeface="Lato"/>
              <a:cs typeface="Lato"/>
              <a:sym typeface="Lato"/>
            </a:endParaRPr>
          </a:p>
        </p:txBody>
      </p:sp>
      <p:sp>
        <p:nvSpPr>
          <p:cNvPr id="376" name="Google Shape;376;p6"/>
          <p:cNvSpPr txBox="1"/>
          <p:nvPr>
            <p:ph type="title"/>
          </p:nvPr>
        </p:nvSpPr>
        <p:spPr>
          <a:xfrm>
            <a:off x="644400" y="135925"/>
            <a:ext cx="8130300" cy="4794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22222"/>
                </a:solidFill>
              </a:rPr>
              <a:t>Methodology</a:t>
            </a:r>
            <a:r>
              <a:rPr b="0" lang="en" sz="2400">
                <a:solidFill>
                  <a:srgbClr val="222222"/>
                </a:solidFill>
              </a:rPr>
              <a:t>:</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56ebb178a9_4_1"/>
          <p:cNvSpPr txBox="1"/>
          <p:nvPr/>
        </p:nvSpPr>
        <p:spPr>
          <a:xfrm>
            <a:off x="209200" y="219825"/>
            <a:ext cx="8557200" cy="52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4.) </a:t>
            </a:r>
            <a:r>
              <a:rPr b="1" lang="en" sz="1600">
                <a:solidFill>
                  <a:srgbClr val="222222"/>
                </a:solidFill>
                <a:highlight>
                  <a:schemeClr val="lt1"/>
                </a:highlight>
                <a:latin typeface="Lato"/>
                <a:ea typeface="Lato"/>
                <a:cs typeface="Lato"/>
                <a:sym typeface="Lato"/>
              </a:rPr>
              <a:t>Segregation:</a:t>
            </a:r>
            <a:endParaRPr b="1"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(i) It segregates the cheques into processable and non-processable streams.</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(ii) </a:t>
            </a:r>
            <a:r>
              <a:rPr lang="en" sz="1600" u="sng">
                <a:solidFill>
                  <a:srgbClr val="222222"/>
                </a:solidFill>
                <a:highlight>
                  <a:schemeClr val="lt1"/>
                </a:highlight>
                <a:latin typeface="Lato"/>
                <a:ea typeface="Lato"/>
                <a:cs typeface="Lato"/>
                <a:sym typeface="Lato"/>
              </a:rPr>
              <a:t>Processable fields</a:t>
            </a:r>
            <a:r>
              <a:rPr lang="en" sz="1600">
                <a:solidFill>
                  <a:srgbClr val="222222"/>
                </a:solidFill>
                <a:highlight>
                  <a:schemeClr val="lt1"/>
                </a:highlight>
                <a:latin typeface="Lato"/>
                <a:ea typeface="Lato"/>
                <a:cs typeface="Lato"/>
                <a:sym typeface="Lato"/>
              </a:rPr>
              <a:t>:The aim of our software is to achieve near 100% accuracy in extracted information.</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(iii) </a:t>
            </a:r>
            <a:r>
              <a:rPr lang="en" sz="1600" u="sng">
                <a:solidFill>
                  <a:srgbClr val="222222"/>
                </a:solidFill>
                <a:highlight>
                  <a:schemeClr val="lt1"/>
                </a:highlight>
                <a:latin typeface="Lato"/>
                <a:ea typeface="Lato"/>
                <a:cs typeface="Lato"/>
                <a:sym typeface="Lato"/>
              </a:rPr>
              <a:t>Non-Processable field</a:t>
            </a:r>
            <a:r>
              <a:rPr lang="en" sz="1600">
                <a:solidFill>
                  <a:srgbClr val="222222"/>
                </a:solidFill>
                <a:highlight>
                  <a:schemeClr val="lt1"/>
                </a:highlight>
                <a:latin typeface="Lato"/>
                <a:ea typeface="Lato"/>
                <a:cs typeface="Lato"/>
                <a:sym typeface="Lato"/>
              </a:rPr>
              <a:t>: If Our software  found interferences such as stamp, noise or poor quality of image and crossing lines, that prevented the algorithms from extracting information in an accurate manner then such fields are sent for manual edit.</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5.) </a:t>
            </a:r>
            <a:r>
              <a:rPr b="1" lang="en" sz="1600">
                <a:solidFill>
                  <a:srgbClr val="222222"/>
                </a:solidFill>
                <a:highlight>
                  <a:schemeClr val="lt1"/>
                </a:highlight>
                <a:latin typeface="Lato"/>
                <a:ea typeface="Lato"/>
                <a:cs typeface="Lato"/>
                <a:sym typeface="Lato"/>
              </a:rPr>
              <a:t>Validation:</a:t>
            </a:r>
            <a:endParaRPr b="1"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(i) The validation is done to check whether the information entered in the cheque satisfies the conditions and requirements for clearing the cheque.</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(ii) It will then validates the following data — date is within 90 days, amount in words and figures are the same, signature on cheque matches signature on the core-banking, etc.</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6.) </a:t>
            </a:r>
            <a:r>
              <a:rPr b="1" lang="en" sz="1600">
                <a:solidFill>
                  <a:srgbClr val="222222"/>
                </a:solidFill>
                <a:highlight>
                  <a:schemeClr val="lt1"/>
                </a:highlight>
                <a:latin typeface="Lato"/>
                <a:ea typeface="Lato"/>
                <a:cs typeface="Lato"/>
                <a:sym typeface="Lato"/>
              </a:rPr>
              <a:t>Output:</a:t>
            </a:r>
            <a:endParaRPr b="1"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rPr lang="en" sz="1600">
                <a:solidFill>
                  <a:srgbClr val="222222"/>
                </a:solidFill>
                <a:highlight>
                  <a:schemeClr val="lt1"/>
                </a:highlight>
                <a:latin typeface="Lato"/>
                <a:ea typeface="Lato"/>
                <a:cs typeface="Lato"/>
                <a:sym typeface="Lato"/>
              </a:rPr>
              <a:t>(i) Based on this, it approves, rejects or flags for human intervention.</a:t>
            </a:r>
            <a:endParaRPr sz="16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sz="1200">
              <a:solidFill>
                <a:srgbClr val="222222"/>
              </a:solidFill>
              <a:highlight>
                <a:schemeClr val="lt1"/>
              </a:highlight>
              <a:latin typeface="Lato"/>
              <a:ea typeface="Lato"/>
              <a:cs typeface="Lato"/>
              <a:sym typeface="Lato"/>
            </a:endParaRPr>
          </a:p>
          <a:p>
            <a:pPr indent="0" lvl="0" marL="0" rtl="0" algn="l">
              <a:spcBef>
                <a:spcPts val="0"/>
              </a:spcBef>
              <a:spcAft>
                <a:spcPts val="0"/>
              </a:spcAft>
              <a:buNone/>
            </a:pPr>
            <a:r>
              <a:t/>
            </a:r>
            <a:endParaRPr sz="1200">
              <a:solidFill>
                <a:srgbClr val="222222"/>
              </a:solidFill>
              <a:highlight>
                <a:schemeClr val="lt1"/>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56ebb178a9_9_0"/>
          <p:cNvSpPr txBox="1"/>
          <p:nvPr>
            <p:ph type="title"/>
          </p:nvPr>
        </p:nvSpPr>
        <p:spPr>
          <a:xfrm>
            <a:off x="433500" y="229550"/>
            <a:ext cx="8224800" cy="576000"/>
          </a:xfrm>
          <a:prstGeom prst="rect">
            <a:avLst/>
          </a:prstGeom>
          <a:solidFill>
            <a:srgbClr val="FF9900"/>
          </a:solidFill>
        </p:spPr>
        <p:txBody>
          <a:bodyPr anchorCtr="0" anchor="t" bIns="91425" lIns="91425" spcFirstLastPara="1" rIns="91425" wrap="square" tIns="91425">
            <a:noAutofit/>
          </a:bodyPr>
          <a:lstStyle/>
          <a:p>
            <a:pPr indent="0" lvl="0" marL="0" rtl="0" algn="ctr">
              <a:spcBef>
                <a:spcPts val="0"/>
              </a:spcBef>
              <a:spcAft>
                <a:spcPts val="0"/>
              </a:spcAft>
              <a:buNone/>
            </a:pPr>
            <a:r>
              <a:rPr lang="en"/>
              <a:t>Architecture</a:t>
            </a:r>
            <a:endParaRPr/>
          </a:p>
        </p:txBody>
      </p:sp>
      <p:pic>
        <p:nvPicPr>
          <p:cNvPr id="387" name="Google Shape;387;g156ebb178a9_9_0"/>
          <p:cNvPicPr preferRelativeResize="0"/>
          <p:nvPr/>
        </p:nvPicPr>
        <p:blipFill>
          <a:blip r:embed="rId3">
            <a:alphaModFix/>
          </a:blip>
          <a:stretch>
            <a:fillRect/>
          </a:stretch>
        </p:blipFill>
        <p:spPr>
          <a:xfrm>
            <a:off x="1232875" y="1077100"/>
            <a:ext cx="6524625" cy="349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
          <p:cNvSpPr txBox="1"/>
          <p:nvPr>
            <p:ph type="title"/>
          </p:nvPr>
        </p:nvSpPr>
        <p:spPr>
          <a:xfrm>
            <a:off x="494625" y="229550"/>
            <a:ext cx="8280000" cy="471600"/>
          </a:xfrm>
          <a:prstGeom prst="rect">
            <a:avLst/>
          </a:prstGeom>
          <a:solidFill>
            <a:srgbClr val="FF9900"/>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solidFill>
                  <a:srgbClr val="222222"/>
                </a:solidFill>
              </a:rPr>
              <a:t>Key Differentiators </a:t>
            </a:r>
            <a:endParaRPr sz="2000"/>
          </a:p>
        </p:txBody>
      </p:sp>
      <p:sp>
        <p:nvSpPr>
          <p:cNvPr id="393" name="Google Shape;393;p7"/>
          <p:cNvSpPr txBox="1"/>
          <p:nvPr/>
        </p:nvSpPr>
        <p:spPr>
          <a:xfrm>
            <a:off x="512375" y="450675"/>
            <a:ext cx="8238600" cy="279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330200" lvl="0" marL="457200" marR="0" rtl="0" algn="l">
              <a:lnSpc>
                <a:spcPct val="150000"/>
              </a:lnSpc>
              <a:spcBef>
                <a:spcPts val="0"/>
              </a:spcBef>
              <a:spcAft>
                <a:spcPts val="0"/>
              </a:spcAft>
              <a:buClr>
                <a:srgbClr val="222222"/>
              </a:buClr>
              <a:buSzPts val="1600"/>
              <a:buFont typeface="Lato"/>
              <a:buChar char="●"/>
            </a:pPr>
            <a:r>
              <a:rPr lang="en" sz="1600">
                <a:solidFill>
                  <a:srgbClr val="222222"/>
                </a:solidFill>
                <a:highlight>
                  <a:srgbClr val="FFFFFF"/>
                </a:highlight>
                <a:latin typeface="Lato"/>
                <a:ea typeface="Lato"/>
                <a:cs typeface="Lato"/>
                <a:sym typeface="Lato"/>
              </a:rPr>
              <a:t>Fast and Accurate</a:t>
            </a:r>
            <a:endParaRPr b="1" i="1" sz="1600" u="sng">
              <a:solidFill>
                <a:srgbClr val="222222"/>
              </a:solidFill>
              <a:highlight>
                <a:srgbClr val="00FF00"/>
              </a:highlight>
              <a:latin typeface="Lato"/>
              <a:ea typeface="Lato"/>
              <a:cs typeface="Lato"/>
              <a:sym typeface="Lato"/>
            </a:endParaRPr>
          </a:p>
          <a:p>
            <a:pPr indent="-330200" lvl="0" marL="457200" marR="0" rtl="0" algn="l">
              <a:lnSpc>
                <a:spcPct val="150000"/>
              </a:lnSpc>
              <a:spcBef>
                <a:spcPts val="0"/>
              </a:spcBef>
              <a:spcAft>
                <a:spcPts val="0"/>
              </a:spcAft>
              <a:buClr>
                <a:srgbClr val="222222"/>
              </a:buClr>
              <a:buSzPts val="1600"/>
              <a:buFont typeface="Lato"/>
              <a:buChar char="●"/>
            </a:pPr>
            <a:r>
              <a:rPr lang="en" sz="1600">
                <a:solidFill>
                  <a:srgbClr val="222222"/>
                </a:solidFill>
                <a:highlight>
                  <a:srgbClr val="FFFFFF"/>
                </a:highlight>
                <a:latin typeface="Lato"/>
                <a:ea typeface="Lato"/>
                <a:cs typeface="Lato"/>
                <a:sym typeface="Lato"/>
              </a:rPr>
              <a:t>Language Constraint is </a:t>
            </a:r>
            <a:r>
              <a:rPr lang="en" sz="1600">
                <a:solidFill>
                  <a:srgbClr val="222222"/>
                </a:solidFill>
                <a:highlight>
                  <a:srgbClr val="FFFFFF"/>
                </a:highlight>
                <a:latin typeface="Lato"/>
                <a:ea typeface="Lato"/>
                <a:cs typeface="Lato"/>
                <a:sym typeface="Lato"/>
              </a:rPr>
              <a:t>fulfilled</a:t>
            </a:r>
            <a:endParaRPr sz="1600">
              <a:solidFill>
                <a:srgbClr val="222222"/>
              </a:solidFill>
              <a:highlight>
                <a:srgbClr val="FFFFFF"/>
              </a:highlight>
              <a:latin typeface="Lato"/>
              <a:ea typeface="Lato"/>
              <a:cs typeface="Lato"/>
              <a:sym typeface="Lato"/>
            </a:endParaRPr>
          </a:p>
          <a:p>
            <a:pPr indent="-330200" lvl="0" marL="457200" marR="0" rtl="0" algn="l">
              <a:lnSpc>
                <a:spcPct val="150000"/>
              </a:lnSpc>
              <a:spcBef>
                <a:spcPts val="0"/>
              </a:spcBef>
              <a:spcAft>
                <a:spcPts val="0"/>
              </a:spcAft>
              <a:buClr>
                <a:srgbClr val="222222"/>
              </a:buClr>
              <a:buSzPts val="1600"/>
              <a:buFont typeface="Lato"/>
              <a:buChar char="●"/>
            </a:pPr>
            <a:r>
              <a:rPr lang="en" sz="1600">
                <a:solidFill>
                  <a:srgbClr val="222222"/>
                </a:solidFill>
                <a:highlight>
                  <a:srgbClr val="FFFFFF"/>
                </a:highlight>
                <a:latin typeface="Lato"/>
                <a:ea typeface="Lato"/>
                <a:cs typeface="Lato"/>
                <a:sym typeface="Lato"/>
              </a:rPr>
              <a:t>Clean and User-Friendly interface for the banks</a:t>
            </a:r>
            <a:endParaRPr sz="1600">
              <a:solidFill>
                <a:srgbClr val="222222"/>
              </a:solidFill>
              <a:highlight>
                <a:srgbClr val="FFFFFF"/>
              </a:highlight>
              <a:latin typeface="Lato"/>
              <a:ea typeface="Lato"/>
              <a:cs typeface="Lato"/>
              <a:sym typeface="Lato"/>
            </a:endParaRPr>
          </a:p>
          <a:p>
            <a:pPr indent="-330200" lvl="0" marL="457200" rtl="0" algn="l">
              <a:lnSpc>
                <a:spcPct val="150000"/>
              </a:lnSpc>
              <a:spcBef>
                <a:spcPts val="0"/>
              </a:spcBef>
              <a:spcAft>
                <a:spcPts val="0"/>
              </a:spcAft>
              <a:buClr>
                <a:srgbClr val="4A4548"/>
              </a:buClr>
              <a:buSzPts val="1600"/>
              <a:buChar char="●"/>
            </a:pPr>
            <a:r>
              <a:rPr lang="en" sz="1600">
                <a:solidFill>
                  <a:srgbClr val="4A4548"/>
                </a:solidFill>
              </a:rPr>
              <a:t>Reduce Human Efforts</a:t>
            </a:r>
            <a:endParaRPr sz="1600">
              <a:solidFill>
                <a:srgbClr val="4A4548"/>
              </a:solidFill>
            </a:endParaRPr>
          </a:p>
          <a:p>
            <a:pPr indent="-330200" lvl="0" marL="457200" rtl="0" algn="l">
              <a:lnSpc>
                <a:spcPct val="150000"/>
              </a:lnSpc>
              <a:spcBef>
                <a:spcPts val="0"/>
              </a:spcBef>
              <a:spcAft>
                <a:spcPts val="0"/>
              </a:spcAft>
              <a:buClr>
                <a:srgbClr val="4A4548"/>
              </a:buClr>
              <a:buSzPts val="1600"/>
              <a:buChar char="●"/>
            </a:pPr>
            <a:r>
              <a:rPr lang="en" sz="1600">
                <a:solidFill>
                  <a:srgbClr val="4A4548"/>
                </a:solidFill>
              </a:rPr>
              <a:t>Reduce Processing time</a:t>
            </a:r>
            <a:endParaRPr sz="1600">
              <a:solidFill>
                <a:srgbClr val="4A4548"/>
              </a:solidFill>
            </a:endParaRPr>
          </a:p>
          <a:p>
            <a:pPr indent="-330200" lvl="0" marL="457200" rtl="0" algn="l">
              <a:lnSpc>
                <a:spcPct val="150000"/>
              </a:lnSpc>
              <a:spcBef>
                <a:spcPts val="0"/>
              </a:spcBef>
              <a:spcAft>
                <a:spcPts val="0"/>
              </a:spcAft>
              <a:buClr>
                <a:srgbClr val="4A4548"/>
              </a:buClr>
              <a:buSzPts val="1600"/>
              <a:buChar char="●"/>
            </a:pPr>
            <a:r>
              <a:rPr lang="en" sz="1600">
                <a:solidFill>
                  <a:srgbClr val="4A4548"/>
                </a:solidFill>
              </a:rPr>
              <a:t>Detecting Potential Frauds</a:t>
            </a:r>
            <a:endParaRPr sz="1600">
              <a:solidFill>
                <a:srgbClr val="4A4548"/>
              </a:solidFill>
            </a:endParaRPr>
          </a:p>
          <a:p>
            <a:pPr indent="0" lvl="0" marL="0" rtl="0" algn="l">
              <a:lnSpc>
                <a:spcPct val="142857"/>
              </a:lnSpc>
              <a:spcBef>
                <a:spcPts val="1900"/>
              </a:spcBef>
              <a:spcAft>
                <a:spcPts val="0"/>
              </a:spcAft>
              <a:buNone/>
            </a:pPr>
            <a:r>
              <a:t/>
            </a:r>
            <a:endParaRPr sz="1600">
              <a:solidFill>
                <a:srgbClr val="4A4548"/>
              </a:solidFill>
            </a:endParaRPr>
          </a:p>
          <a:p>
            <a:pPr indent="0" lvl="0" marL="0" rtl="0" algn="l">
              <a:lnSpc>
                <a:spcPct val="115000"/>
              </a:lnSpc>
              <a:spcBef>
                <a:spcPts val="1900"/>
              </a:spcBef>
              <a:spcAft>
                <a:spcPts val="0"/>
              </a:spcAft>
              <a:buNone/>
            </a:pPr>
            <a:r>
              <a:t/>
            </a:r>
            <a:endParaRPr sz="1100"/>
          </a:p>
          <a:p>
            <a:pPr indent="0" lvl="0" marL="0" rtl="0" algn="l">
              <a:lnSpc>
                <a:spcPct val="115000"/>
              </a:lnSpc>
              <a:spcBef>
                <a:spcPts val="0"/>
              </a:spcBef>
              <a:spcAft>
                <a:spcPts val="0"/>
              </a:spcAft>
              <a:buNone/>
            </a:pPr>
            <a:r>
              <a:t/>
            </a:r>
            <a:endParaRPr sz="1050">
              <a:solidFill>
                <a:srgbClr val="4A4548"/>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
        <p:nvSpPr>
          <p:cNvPr id="394" name="Google Shape;394;p7"/>
          <p:cNvSpPr txBox="1"/>
          <p:nvPr/>
        </p:nvSpPr>
        <p:spPr>
          <a:xfrm>
            <a:off x="622375" y="3040325"/>
            <a:ext cx="8152200" cy="492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222222"/>
                </a:solidFill>
                <a:highlight>
                  <a:srgbClr val="FF9900"/>
                </a:highlight>
                <a:latin typeface="Lato"/>
                <a:ea typeface="Lato"/>
                <a:cs typeface="Lato"/>
                <a:sym typeface="Lato"/>
              </a:rPr>
              <a:t>Adoption Plan</a:t>
            </a:r>
            <a:endParaRPr b="1">
              <a:highlight>
                <a:srgbClr val="FF9900"/>
              </a:highlight>
              <a:latin typeface="Lato"/>
              <a:ea typeface="Lato"/>
              <a:cs typeface="Lato"/>
              <a:sym typeface="Lato"/>
            </a:endParaRPr>
          </a:p>
        </p:txBody>
      </p:sp>
      <p:sp>
        <p:nvSpPr>
          <p:cNvPr id="395" name="Google Shape;395;p7"/>
          <p:cNvSpPr txBox="1"/>
          <p:nvPr/>
        </p:nvSpPr>
        <p:spPr>
          <a:xfrm>
            <a:off x="579450" y="3612875"/>
            <a:ext cx="8238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Adopting the Software at local banks and Knowing the Problems they our facing so that it can be </a:t>
            </a:r>
            <a:r>
              <a:rPr lang="en">
                <a:latin typeface="Lato"/>
                <a:ea typeface="Lato"/>
                <a:cs typeface="Lato"/>
                <a:sym typeface="Lato"/>
              </a:rPr>
              <a:t>Grown</a:t>
            </a:r>
            <a:r>
              <a:rPr lang="en">
                <a:latin typeface="Lato"/>
                <a:ea typeface="Lato"/>
                <a:cs typeface="Lato"/>
                <a:sym typeface="Lato"/>
              </a:rPr>
              <a:t> to bigger banks . This is Basically the testing Phase of the Software.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Minimum Charges so that lot of banks can be attracted with good customer experience.</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