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130" autoAdjust="0"/>
    <p:restoredTop sz="87621" autoAdjust="0"/>
  </p:normalViewPr>
  <p:slideViewPr>
    <p:cSldViewPr>
      <p:cViewPr varScale="1">
        <p:scale>
          <a:sx n="85" d="100"/>
          <a:sy n="85" d="100"/>
        </p:scale>
        <p:origin x="-828" y="-8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24-Feb-20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24-Feb-20</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E4606EA6-EFEA-4C30-9264-4F9291A5780D}" type="datetime1">
              <a:rPr lang="en-US" smtClean="0"/>
              <a:pPr/>
              <a:t>24-Feb-20</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6FCF9F07-3BC7-4570-B054-79111B0A380C}" type="datetime1">
              <a:rPr lang="en-US" smtClean="0"/>
              <a:pPr/>
              <a:t>24-Feb-20</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4606EA6-EFEA-4C30-9264-4F9291A5780D}" type="datetime1">
              <a:rPr lang="en-US" smtClean="0"/>
              <a:pPr/>
              <a:t>24-Feb-20</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E4606EA6-EFEA-4C30-9264-4F9291A5780D}" type="datetime1">
              <a:rPr lang="en-US" smtClean="0"/>
              <a:pPr/>
              <a:t>24-Feb-20</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6DFADB5D-B7A0-47E3-AD2D-B1A6F8614213}" type="datetime1">
              <a:rPr lang="en-US" smtClean="0"/>
              <a:pPr/>
              <a:t>24-Feb-20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en-US" smtClean="0"/>
              <a:pPr/>
              <a:t>24-Feb-20</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49A8198-4617-485E-9585-4840B69DBBA6}" type="datetime1">
              <a:rPr lang="en-US" smtClean="0"/>
              <a:pPr/>
              <a:t>24-Feb-20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en-US" smtClean="0"/>
              <a:pPr/>
              <a:t>24-Feb-20</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24-Feb-20</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foursquare.com/docs/api" TargetMode="External"/><Relationship Id="rId2" Type="http://schemas.openxmlformats.org/officeDocument/2006/relationships/hyperlink" Target="https://simplemaps.com/data/in-cities"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extLst/>
          </a:lstStyle>
          <a:p>
            <a:r>
              <a:rPr lang="en-US" dirty="0" smtClean="0"/>
              <a:t>Capstone project</a:t>
            </a:r>
            <a:br>
              <a:rPr lang="en-US" dirty="0" smtClean="0"/>
            </a:br>
            <a:r>
              <a:rPr lang="en-US" dirty="0" smtClean="0"/>
              <a:t>Battle of </a:t>
            </a:r>
            <a:r>
              <a:rPr lang="en-US" dirty="0" err="1" smtClean="0"/>
              <a:t>indian</a:t>
            </a:r>
            <a:r>
              <a:rPr lang="en-US" dirty="0" smtClean="0"/>
              <a:t> cities</a:t>
            </a:r>
            <a:endParaRPr lang="en-US" dirty="0"/>
          </a:p>
        </p:txBody>
      </p:sp>
      <p:sp>
        <p:nvSpPr>
          <p:cNvPr id="5" name="Rectangle 4"/>
          <p:cNvSpPr>
            <a:spLocks noGrp="1"/>
          </p:cNvSpPr>
          <p:nvPr>
            <p:ph type="subTitle" idx="1"/>
          </p:nvPr>
        </p:nvSpPr>
        <p:spPr/>
        <p:txBody>
          <a:bodyPr>
            <a:normAutofit fontScale="92500"/>
          </a:bodyPr>
          <a:lstStyle>
            <a:extLst/>
          </a:lstStyle>
          <a:p>
            <a:r>
              <a:rPr lang="en-US" dirty="0" smtClean="0"/>
              <a:t>Exploration of various venues of Indian Cities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Autofit/>
          </a:bodyPr>
          <a:lstStyle/>
          <a:p>
            <a:pPr>
              <a:buFont typeface="Arial" pitchFamily="34" charset="0"/>
              <a:buChar char="•"/>
            </a:pPr>
            <a:r>
              <a:rPr lang="en-US" sz="1400" b="1" dirty="0" smtClean="0"/>
              <a:t>India is the 2nd most populous country in the world. It is also 5th largest economy and also vibrant </a:t>
            </a:r>
            <a:r>
              <a:rPr lang="en-US" sz="1400" b="1" dirty="0" smtClean="0"/>
              <a:t>hub for </a:t>
            </a:r>
            <a:r>
              <a:rPr lang="en-US" sz="1400" b="1" dirty="0" smtClean="0"/>
              <a:t>entrepreneurship activity. </a:t>
            </a:r>
            <a:endParaRPr lang="en-US" sz="1400" b="1" dirty="0" smtClean="0"/>
          </a:p>
          <a:p>
            <a:pPr>
              <a:buFont typeface="Arial" pitchFamily="34" charset="0"/>
              <a:buChar char="•"/>
            </a:pPr>
            <a:r>
              <a:rPr lang="en-US" sz="1400" b="1" dirty="0" smtClean="0"/>
              <a:t>It </a:t>
            </a:r>
            <a:r>
              <a:rPr lang="en-US" sz="1400" b="1" dirty="0" smtClean="0"/>
              <a:t>is diverse, multicultural and provides a secure, safe and comfortable</a:t>
            </a:r>
            <a:br>
              <a:rPr lang="en-US" sz="1400" b="1" dirty="0" smtClean="0"/>
            </a:br>
            <a:r>
              <a:rPr lang="en-US" sz="1400" b="1" dirty="0" smtClean="0"/>
              <a:t>business environment. </a:t>
            </a:r>
            <a:endParaRPr lang="en-US" sz="1400" b="1" dirty="0" smtClean="0"/>
          </a:p>
          <a:p>
            <a:pPr>
              <a:buFont typeface="Arial" pitchFamily="34" charset="0"/>
              <a:buChar char="•"/>
            </a:pPr>
            <a:r>
              <a:rPr lang="en-US" sz="1400" b="1" dirty="0" smtClean="0"/>
              <a:t>But </a:t>
            </a:r>
            <a:r>
              <a:rPr lang="en-US" sz="1400" b="1" dirty="0" smtClean="0"/>
              <a:t>unfortunately the data available about different cities is minimal. </a:t>
            </a:r>
            <a:endParaRPr lang="en-US" sz="1400" b="1" dirty="0" smtClean="0"/>
          </a:p>
          <a:p>
            <a:pPr>
              <a:buFont typeface="Arial" pitchFamily="34" charset="0"/>
              <a:buChar char="•"/>
            </a:pPr>
            <a:r>
              <a:rPr lang="en-US" sz="1400" b="1" dirty="0" smtClean="0"/>
              <a:t>So</a:t>
            </a:r>
            <a:r>
              <a:rPr lang="en-US" sz="1400" b="1" dirty="0" smtClean="0"/>
              <a:t>, </a:t>
            </a:r>
            <a:r>
              <a:rPr lang="en-US" sz="1400" b="1" dirty="0" smtClean="0"/>
              <a:t>data about </a:t>
            </a:r>
            <a:r>
              <a:rPr lang="en-US" sz="1400" b="1" dirty="0" smtClean="0"/>
              <a:t>various places needs to be created for businesses, citizens, government etc to make </a:t>
            </a:r>
            <a:r>
              <a:rPr lang="en-US" sz="1400" b="1" dirty="0" smtClean="0"/>
              <a:t>better decisions</a:t>
            </a:r>
            <a:r>
              <a:rPr lang="en-US" sz="1400" b="1" dirty="0" smtClean="0"/>
              <a:t>.</a:t>
            </a:r>
            <a:endParaRPr lang="en-US" sz="1400" b="1" dirty="0"/>
          </a:p>
        </p:txBody>
      </p:sp>
      <p:sp>
        <p:nvSpPr>
          <p:cNvPr id="3" name="Title 2"/>
          <p:cNvSpPr>
            <a:spLocks noGrp="1"/>
          </p:cNvSpPr>
          <p:nvPr>
            <p:ph type="title"/>
          </p:nvPr>
        </p:nvSpPr>
        <p:spPr/>
        <p:txBody>
          <a:bodyPr>
            <a:normAutofit fontScale="90000"/>
          </a:bodyPr>
          <a:lstStyle/>
          <a:p>
            <a:r>
              <a:rPr lang="en-US" dirty="0" smtClean="0"/>
              <a:t>Introduction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Autofit/>
          </a:bodyPr>
          <a:lstStyle/>
          <a:p>
            <a:pPr>
              <a:buFont typeface="Arial" pitchFamily="34" charset="0"/>
              <a:buChar char="•"/>
            </a:pPr>
            <a:r>
              <a:rPr lang="en-US" sz="1600" b="1" dirty="0" smtClean="0"/>
              <a:t>Parsing the data available about Indian cities and presenting it in a more understandable format </a:t>
            </a:r>
            <a:r>
              <a:rPr lang="en-US" sz="1600" b="1" dirty="0" smtClean="0"/>
              <a:t>along with </a:t>
            </a:r>
            <a:r>
              <a:rPr lang="en-US" sz="1600" b="1" dirty="0" smtClean="0"/>
              <a:t>clustering cities based on number of popular places </a:t>
            </a:r>
            <a:endParaRPr lang="en-US" sz="1600" b="1" dirty="0" smtClean="0"/>
          </a:p>
          <a:p>
            <a:pPr>
              <a:buFont typeface="Arial" pitchFamily="34" charset="0"/>
              <a:buChar char="•"/>
            </a:pPr>
            <a:r>
              <a:rPr lang="en-US" sz="1600" b="1" dirty="0" smtClean="0"/>
              <a:t>Many </a:t>
            </a:r>
            <a:r>
              <a:rPr lang="en-US" sz="1600" b="1" dirty="0" smtClean="0"/>
              <a:t>applications </a:t>
            </a:r>
            <a:r>
              <a:rPr lang="en-US" sz="1600" b="1" dirty="0" smtClean="0"/>
              <a:t>including establishment </a:t>
            </a:r>
            <a:r>
              <a:rPr lang="en-US" sz="1600" b="1" dirty="0" smtClean="0"/>
              <a:t>of businesses, selecting relocation cities etc</a:t>
            </a:r>
            <a:endParaRPr lang="en-US" sz="1600" b="1" dirty="0"/>
          </a:p>
        </p:txBody>
      </p:sp>
      <p:sp>
        <p:nvSpPr>
          <p:cNvPr id="3" name="Title 2"/>
          <p:cNvSpPr>
            <a:spLocks noGrp="1"/>
          </p:cNvSpPr>
          <p:nvPr>
            <p:ph type="title"/>
          </p:nvPr>
        </p:nvSpPr>
        <p:spPr/>
        <p:txBody>
          <a:bodyPr>
            <a:normAutofit fontScale="90000"/>
          </a:bodyPr>
          <a:lstStyle/>
          <a:p>
            <a:r>
              <a:rPr lang="en-US" dirty="0" smtClean="0"/>
              <a:t>Business Problem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Autofit/>
          </a:bodyPr>
          <a:lstStyle/>
          <a:p>
            <a:pPr>
              <a:buFont typeface="Arial" pitchFamily="34" charset="0"/>
              <a:buChar char="•"/>
            </a:pPr>
            <a:r>
              <a:rPr lang="en-US" sz="1400" b="1" u="sng" dirty="0" smtClean="0"/>
              <a:t>Businesses/ Investors/ Entrepreneurs</a:t>
            </a:r>
            <a:r>
              <a:rPr lang="en-US" sz="1400" b="1" dirty="0" smtClean="0"/>
              <a:t>: Decision upon where to start a new business like </a:t>
            </a:r>
            <a:r>
              <a:rPr lang="en-US" sz="1400" b="1" dirty="0" smtClean="0"/>
              <a:t>restaurant across </a:t>
            </a:r>
            <a:r>
              <a:rPr lang="en-US" sz="1400" b="1" dirty="0" smtClean="0"/>
              <a:t>India. What business is missing in which </a:t>
            </a:r>
            <a:r>
              <a:rPr lang="en-US" sz="1400" b="1" dirty="0" smtClean="0"/>
              <a:t>city?</a:t>
            </a:r>
          </a:p>
          <a:p>
            <a:pPr>
              <a:buFont typeface="Arial" pitchFamily="34" charset="0"/>
              <a:buChar char="•"/>
            </a:pPr>
            <a:r>
              <a:rPr lang="en-US" sz="1400" b="1" u="sng" dirty="0" smtClean="0"/>
              <a:t>Citizens</a:t>
            </a:r>
            <a:r>
              <a:rPr lang="en-US" sz="1400" b="1" dirty="0" smtClean="0"/>
              <a:t>: Decide upon relocation based on his preferences for </a:t>
            </a:r>
            <a:r>
              <a:rPr lang="en-US" sz="1400" b="1" dirty="0" smtClean="0"/>
              <a:t> food</a:t>
            </a:r>
            <a:r>
              <a:rPr lang="en-US" sz="1400" b="1" dirty="0" smtClean="0"/>
              <a:t>, museums, entertainment, </a:t>
            </a:r>
            <a:r>
              <a:rPr lang="en-US" sz="1400" b="1" dirty="0" smtClean="0"/>
              <a:t>shopping etc</a:t>
            </a:r>
          </a:p>
          <a:p>
            <a:pPr>
              <a:buFont typeface="Arial" pitchFamily="34" charset="0"/>
              <a:buChar char="•"/>
            </a:pPr>
            <a:r>
              <a:rPr lang="en-US" sz="1400" b="1" u="sng" dirty="0" smtClean="0"/>
              <a:t>Travelers</a:t>
            </a:r>
            <a:r>
              <a:rPr lang="en-US" sz="1400" b="1" dirty="0" smtClean="0"/>
              <a:t>: Decisions about tourism plans becomes easier with detailed sorting of information </a:t>
            </a:r>
            <a:r>
              <a:rPr lang="en-US" sz="1400" b="1" dirty="0" smtClean="0"/>
              <a:t>about destination</a:t>
            </a:r>
            <a:r>
              <a:rPr lang="en-US" sz="1400" b="1" dirty="0" smtClean="0"/>
              <a:t>, </a:t>
            </a:r>
            <a:r>
              <a:rPr lang="en-US" sz="1400" b="1" dirty="0" err="1" smtClean="0"/>
              <a:t>ccultural</a:t>
            </a:r>
            <a:r>
              <a:rPr lang="en-US" sz="1400" b="1" dirty="0" smtClean="0"/>
              <a:t> places, food availability </a:t>
            </a:r>
            <a:r>
              <a:rPr lang="en-US" sz="1400" b="1" dirty="0" smtClean="0"/>
              <a:t>etc</a:t>
            </a:r>
          </a:p>
          <a:p>
            <a:pPr>
              <a:buFont typeface="Arial" pitchFamily="34" charset="0"/>
              <a:buChar char="•"/>
            </a:pPr>
            <a:r>
              <a:rPr lang="en-US" sz="1400" b="1" u="sng" dirty="0" smtClean="0"/>
              <a:t>Government</a:t>
            </a:r>
            <a:r>
              <a:rPr lang="en-US" sz="1400" b="1" dirty="0" smtClean="0"/>
              <a:t>: Policy decisions about incentives to businesses, tourism promotion etc can be made</a:t>
            </a:r>
            <a:endParaRPr lang="en-US" sz="1400" b="1" dirty="0"/>
          </a:p>
        </p:txBody>
      </p:sp>
      <p:sp>
        <p:nvSpPr>
          <p:cNvPr id="3" name="Title 2"/>
          <p:cNvSpPr>
            <a:spLocks noGrp="1"/>
          </p:cNvSpPr>
          <p:nvPr>
            <p:ph type="title"/>
          </p:nvPr>
        </p:nvSpPr>
        <p:spPr/>
        <p:txBody>
          <a:bodyPr>
            <a:normAutofit fontScale="90000"/>
          </a:bodyPr>
          <a:lstStyle/>
          <a:p>
            <a:r>
              <a:rPr lang="en-US" dirty="0" smtClean="0"/>
              <a:t>Target Audience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40000" lnSpcReduction="20000"/>
          </a:bodyPr>
          <a:lstStyle/>
          <a:p>
            <a:pPr lvl="0">
              <a:buFont typeface="Arial" pitchFamily="34" charset="0"/>
              <a:buChar char="•"/>
            </a:pPr>
            <a:r>
              <a:rPr lang="en-US" sz="3400" dirty="0" smtClean="0"/>
              <a:t>Location of various cities across India along with latitude and longitudes </a:t>
            </a:r>
            <a:r>
              <a:rPr lang="en-US" sz="3400" dirty="0" smtClean="0"/>
              <a:t>is needed</a:t>
            </a:r>
            <a:r>
              <a:rPr lang="en-US" sz="3400" dirty="0" smtClean="0"/>
              <a:t>. Data(CSV) file from </a:t>
            </a:r>
            <a:r>
              <a:rPr lang="en-US" sz="3400" u="sng" dirty="0" smtClean="0">
                <a:hlinkClick r:id="rId2"/>
              </a:rPr>
              <a:t>https://simplemaps.com/data/in-cities</a:t>
            </a:r>
            <a:r>
              <a:rPr lang="en-US" sz="3400" dirty="0" smtClean="0"/>
              <a:t> is used for this. This CSV file is read in the project and converted to a data frame. Here is a sample of </a:t>
            </a:r>
            <a:r>
              <a:rPr lang="en-US" sz="3400" dirty="0" smtClean="0"/>
              <a:t>CSV</a:t>
            </a:r>
          </a:p>
          <a:p>
            <a:pPr>
              <a:buFont typeface="Arial" pitchFamily="34" charset="0"/>
              <a:buChar char="•"/>
            </a:pPr>
            <a:r>
              <a:rPr lang="en-US" sz="2900" dirty="0" smtClean="0"/>
              <a:t>Venue data of various Indian cities is extracted using Foursquare Explore venue API. It returns a list of different kind of venues like Hotels, Restaurants, Museums etc. More details can be explored in </a:t>
            </a:r>
            <a:r>
              <a:rPr lang="en-US" sz="2900" u="sng" dirty="0" smtClean="0">
                <a:hlinkClick r:id="rId3"/>
              </a:rPr>
              <a:t>https://developer.foursquare.com/docs/api</a:t>
            </a:r>
            <a:r>
              <a:rPr lang="en-US" sz="2900" dirty="0" smtClean="0"/>
              <a:t>. Below is a data frame constructed with this data.</a:t>
            </a:r>
          </a:p>
          <a:p>
            <a:pPr lvl="0">
              <a:buFont typeface="Arial" pitchFamily="34" charset="0"/>
              <a:buChar char="•"/>
            </a:pPr>
            <a:endParaRPr lang="en-US" sz="2200" dirty="0" smtClean="0"/>
          </a:p>
          <a:p>
            <a:endParaRPr lang="en-US" dirty="0"/>
          </a:p>
        </p:txBody>
      </p:sp>
      <p:sp>
        <p:nvSpPr>
          <p:cNvPr id="3" name="Title 2"/>
          <p:cNvSpPr>
            <a:spLocks noGrp="1"/>
          </p:cNvSpPr>
          <p:nvPr>
            <p:ph type="title"/>
          </p:nvPr>
        </p:nvSpPr>
        <p:spPr/>
        <p:txBody>
          <a:bodyPr>
            <a:normAutofit fontScale="90000"/>
          </a:bodyPr>
          <a:lstStyle/>
          <a:p>
            <a:r>
              <a:rPr lang="en-US" dirty="0" smtClean="0"/>
              <a:t>Data Sources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057400"/>
            <a:ext cx="7123113" cy="2571750"/>
          </a:xfrm>
        </p:spPr>
        <p:txBody>
          <a:bodyPr>
            <a:normAutofit fontScale="47500" lnSpcReduction="20000"/>
          </a:bodyPr>
          <a:lstStyle/>
          <a:p>
            <a:pPr lvl="0"/>
            <a:r>
              <a:rPr lang="en-US" dirty="0" smtClean="0"/>
              <a:t>Information about various Indian cities like latitude and longitude is extracted from the CSV file mentioned in data section above.</a:t>
            </a:r>
          </a:p>
          <a:p>
            <a:pPr lvl="0"/>
            <a:r>
              <a:rPr lang="en-US" dirty="0" smtClean="0"/>
              <a:t>Then we will use the Foursquare API to explore neighborhoods in these cities and create data frame about various venues</a:t>
            </a:r>
          </a:p>
          <a:p>
            <a:pPr lvl="0"/>
            <a:r>
              <a:rPr lang="en-US" dirty="0" smtClean="0"/>
              <a:t>Group data about venues based on Venue Categories per city</a:t>
            </a:r>
          </a:p>
          <a:p>
            <a:pPr lvl="0"/>
            <a:r>
              <a:rPr lang="en-US" dirty="0" smtClean="0"/>
              <a:t>Use </a:t>
            </a:r>
            <a:r>
              <a:rPr lang="en-US" dirty="0" err="1" smtClean="0"/>
              <a:t>KMeans</a:t>
            </a:r>
            <a:r>
              <a:rPr lang="en-US" dirty="0" smtClean="0"/>
              <a:t> cluster for clustering of various Indian cities.</a:t>
            </a:r>
          </a:p>
          <a:p>
            <a:pPr lvl="0"/>
            <a:r>
              <a:rPr lang="en-US" dirty="0" smtClean="0"/>
              <a:t>Map these cities using Folium library</a:t>
            </a:r>
          </a:p>
          <a:p>
            <a:pPr lvl="0"/>
            <a:r>
              <a:rPr lang="en-US" dirty="0" smtClean="0"/>
              <a:t>For city in each cluster, find information about most occurring venues and store it in a </a:t>
            </a:r>
            <a:r>
              <a:rPr lang="en-US" dirty="0" err="1" smtClean="0"/>
              <a:t>dataframe</a:t>
            </a:r>
            <a:r>
              <a:rPr lang="en-US" dirty="0" smtClean="0"/>
              <a:t>.</a:t>
            </a:r>
          </a:p>
          <a:p>
            <a:pPr lvl="0"/>
            <a:r>
              <a:rPr lang="en-US" dirty="0" smtClean="0"/>
              <a:t>General Waffle Charts for better representation of number of cities in each cluster to get a comprehensive overview. </a:t>
            </a:r>
          </a:p>
          <a:p>
            <a:endParaRPr lang="en-US" dirty="0"/>
          </a:p>
        </p:txBody>
      </p:sp>
      <p:sp>
        <p:nvSpPr>
          <p:cNvPr id="3" name="Title 2"/>
          <p:cNvSpPr>
            <a:spLocks noGrp="1"/>
          </p:cNvSpPr>
          <p:nvPr>
            <p:ph type="title"/>
          </p:nvPr>
        </p:nvSpPr>
        <p:spPr/>
        <p:txBody>
          <a:bodyPr>
            <a:normAutofit fontScale="90000"/>
          </a:bodyPr>
          <a:lstStyle/>
          <a:p>
            <a:r>
              <a:rPr lang="en-US" dirty="0" smtClean="0"/>
              <a:t>Methodology involved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77500" lnSpcReduction="20000"/>
          </a:bodyPr>
          <a:lstStyle/>
          <a:p>
            <a:r>
              <a:rPr lang="en-US" b="1" dirty="0" smtClean="0"/>
              <a:t>The information about most common places and clustering of cities will be very helpful for various stakeholders like businesses, citizens, government etc</a:t>
            </a:r>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Results</a:t>
            </a:r>
            <a:endParaRPr lang="en-US" dirty="0"/>
          </a:p>
        </p:txBody>
      </p:sp>
      <p:pic>
        <p:nvPicPr>
          <p:cNvPr id="4" name="Picture 3" descr="Capture.JPG"/>
          <p:cNvPicPr>
            <a:picLocks noChangeAspect="1"/>
          </p:cNvPicPr>
          <p:nvPr/>
        </p:nvPicPr>
        <p:blipFill>
          <a:blip r:embed="rId2"/>
          <a:stretch>
            <a:fillRect/>
          </a:stretch>
        </p:blipFill>
        <p:spPr>
          <a:xfrm>
            <a:off x="1371600" y="2991231"/>
            <a:ext cx="6000750" cy="21522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2057400"/>
            <a:ext cx="7199313" cy="2571750"/>
          </a:xfrm>
        </p:spPr>
        <p:txBody>
          <a:bodyPr>
            <a:normAutofit fontScale="62500" lnSpcReduction="20000"/>
          </a:bodyPr>
          <a:lstStyle/>
          <a:p>
            <a:pPr lvl="0"/>
            <a:r>
              <a:rPr lang="tr-TR" dirty="0" smtClean="0"/>
              <a:t>A look at the most common venues shows the richness of Indian cities</a:t>
            </a:r>
            <a:endParaRPr lang="en-US" dirty="0" smtClean="0"/>
          </a:p>
          <a:p>
            <a:pPr lvl="0"/>
            <a:r>
              <a:rPr lang="tr-TR" dirty="0" smtClean="0"/>
              <a:t>It shows many results</a:t>
            </a:r>
            <a:endParaRPr lang="en-US" dirty="0" smtClean="0"/>
          </a:p>
          <a:p>
            <a:pPr lvl="0"/>
            <a:r>
              <a:rPr lang="tr-TR" dirty="0" smtClean="0"/>
              <a:t>For instance, Government can evaluate the effectiveness of their financial inclusion programmes as ATMs formed the most common in cluster 3.</a:t>
            </a:r>
            <a:endParaRPr lang="en-US" dirty="0" smtClean="0"/>
          </a:p>
          <a:p>
            <a:pPr lvl="0"/>
            <a:r>
              <a:rPr lang="tr-TR" dirty="0" smtClean="0"/>
              <a:t>Tourists can diversify their choices like Cluster 5 provides different experiences including Sculpture garden</a:t>
            </a:r>
            <a:endParaRPr lang="en-US" dirty="0" smtClean="0"/>
          </a:p>
          <a:p>
            <a:pPr lvl="0"/>
            <a:r>
              <a:rPr lang="tr-TR" dirty="0" smtClean="0"/>
              <a:t>Many Indian cities are dominated by hotels, restaurants etc. So, there is no dearth of cuisines</a:t>
            </a:r>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Discussion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057400"/>
            <a:ext cx="7123113" cy="1504950"/>
          </a:xfrm>
        </p:spPr>
        <p:txBody>
          <a:bodyPr>
            <a:normAutofit fontScale="62500" lnSpcReduction="20000"/>
          </a:bodyPr>
          <a:lstStyle/>
          <a:p>
            <a:r>
              <a:rPr lang="en-US" dirty="0" smtClean="0"/>
              <a:t>Although all of the goals of this project were met there is definitely room for further improvement and development as noted above. Addition of further data related to transportation, crimes, education, hospitals etc can create an overall data base. Through the analysis, let us hope that it will be used in future for better policy decisions, business establishment, tourist arrivals to India etc.</a:t>
            </a:r>
          </a:p>
          <a:p>
            <a:endParaRPr lang="en-US" dirty="0"/>
          </a:p>
        </p:txBody>
      </p:sp>
      <p:sp>
        <p:nvSpPr>
          <p:cNvPr id="3" name="Title 2"/>
          <p:cNvSpPr>
            <a:spLocks noGrp="1"/>
          </p:cNvSpPr>
          <p:nvPr>
            <p:ph type="title"/>
          </p:nvPr>
        </p:nvSpPr>
        <p:spPr/>
        <p:txBody>
          <a:bodyPr>
            <a:normAutofit fontScale="90000"/>
          </a:bodyPr>
          <a:lstStyle/>
          <a:p>
            <a:r>
              <a:rPr lang="en-US" dirty="0" smtClean="0"/>
              <a:t>Conclusion</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550</Words>
  <Application>Microsoft Office PowerPoint</Application>
  <PresentationFormat>On-screen Show (16:9)</PresentationFormat>
  <Paragraphs>37</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WidescreenPresentation</vt:lpstr>
      <vt:lpstr>Capstone project Battle of indian cities</vt:lpstr>
      <vt:lpstr>Introduction</vt:lpstr>
      <vt:lpstr>Business Problem</vt:lpstr>
      <vt:lpstr>Target Audience</vt:lpstr>
      <vt:lpstr>Data Sources</vt:lpstr>
      <vt:lpstr>Methodology involved</vt:lpstr>
      <vt:lpstr>Results</vt:lpstr>
      <vt:lpstr>Discussion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2020-02-24T09:17:16Z</dcterms:created>
  <dcterms:modified xsi:type="dcterms:W3CDTF">2020-02-24T09:27:11Z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