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BA10A-ADF5-249E-6A24-E54CD587D07C}" v="310" dt="2022-06-04T12:30:16.243"/>
    <p1510:client id="{BAEDD649-C900-E48B-A354-D96698664DDB}" v="1334" dt="2022-06-05T06:30:23.011"/>
    <p1510:client id="{CDC242B3-A642-4C52-A92F-37CE670DF41A}" v="14" dt="2022-06-04T12:18:54.978"/>
    <p1510:client id="{E27E2E7B-2860-3426-A665-3AFC35751F9E}" v="29" dt="2022-06-05T06:29:2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39395-924D-4422-A009-2F0CBA3677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BCCC031-9F74-487D-989A-DD36282F7C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</a:t>
          </a:r>
          <a:r>
            <a:rPr lang="en-US">
              <a:latin typeface="Calibri Light" panose="020F0302020204030204"/>
            </a:rPr>
            <a:t>Data Understanding</a:t>
          </a:r>
        </a:p>
      </dgm:t>
    </dgm:pt>
    <dgm:pt modelId="{5E4C13AC-4810-4812-850D-F2D9DCDCD7D3}" type="parTrans" cxnId="{5947760C-B30A-45D6-843C-4A9622AABE5B}">
      <dgm:prSet/>
      <dgm:spPr/>
      <dgm:t>
        <a:bodyPr/>
        <a:lstStyle/>
        <a:p>
          <a:endParaRPr lang="en-US"/>
        </a:p>
      </dgm:t>
    </dgm:pt>
    <dgm:pt modelId="{FDBC80F8-FCF8-463F-9EDF-B0A2F2ABF7CB}" type="sibTrans" cxnId="{5947760C-B30A-45D6-843C-4A9622AABE5B}">
      <dgm:prSet/>
      <dgm:spPr/>
      <dgm:t>
        <a:bodyPr/>
        <a:lstStyle/>
        <a:p>
          <a:endParaRPr lang="en-US"/>
        </a:p>
      </dgm:t>
    </dgm:pt>
    <dgm:pt modelId="{C732C84B-2929-4A5A-9B11-F17CC93CE01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Analysis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FCE7A190-CB96-4C9B-AFB6-33C75E2E17EA}" type="parTrans" cxnId="{E05C3107-DFBA-417E-9FD0-585263158EB7}">
      <dgm:prSet/>
      <dgm:spPr/>
      <dgm:t>
        <a:bodyPr/>
        <a:lstStyle/>
        <a:p>
          <a:endParaRPr lang="en-US"/>
        </a:p>
      </dgm:t>
    </dgm:pt>
    <dgm:pt modelId="{CF5A854D-4440-41EE-B00A-604DF9BA03E3}" type="sibTrans" cxnId="{E05C3107-DFBA-417E-9FD0-585263158EB7}">
      <dgm:prSet/>
      <dgm:spPr/>
      <dgm:t>
        <a:bodyPr/>
        <a:lstStyle/>
        <a:p>
          <a:endParaRPr lang="en-US"/>
        </a:p>
      </dgm:t>
    </dgm:pt>
    <dgm:pt modelId="{F11C8ADB-8CA3-4121-894B-C90059580020}" type="pres">
      <dgm:prSet presAssocID="{3AB39395-924D-4422-A009-2F0CBA36778D}" presName="root" presStyleCnt="0">
        <dgm:presLayoutVars>
          <dgm:dir/>
          <dgm:resizeHandles val="exact"/>
        </dgm:presLayoutVars>
      </dgm:prSet>
      <dgm:spPr/>
    </dgm:pt>
    <dgm:pt modelId="{75408417-F6E3-404E-B2D5-E07AEDF969F8}" type="pres">
      <dgm:prSet presAssocID="{5BCCC031-9F74-487D-989A-DD36282F7CF7}" presName="compNode" presStyleCnt="0"/>
      <dgm:spPr/>
    </dgm:pt>
    <dgm:pt modelId="{FE7E38CA-7C9A-492F-99BA-65B7513B8165}" type="pres">
      <dgm:prSet presAssocID="{5BCCC031-9F74-487D-989A-DD36282F7CF7}" presName="bgRect" presStyleLbl="bgShp" presStyleIdx="0" presStyleCnt="2"/>
      <dgm:spPr/>
    </dgm:pt>
    <dgm:pt modelId="{6123076F-EEE0-4EBB-A89E-9BADAAF59E64}" type="pres">
      <dgm:prSet presAssocID="{5BCCC031-9F74-487D-989A-DD36282F7C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9F8A976-6488-48A8-AD72-DC719CE27556}" type="pres">
      <dgm:prSet presAssocID="{5BCCC031-9F74-487D-989A-DD36282F7CF7}" presName="spaceRect" presStyleCnt="0"/>
      <dgm:spPr/>
    </dgm:pt>
    <dgm:pt modelId="{2C72830D-3843-456F-BD19-A270D73C73AC}" type="pres">
      <dgm:prSet presAssocID="{5BCCC031-9F74-487D-989A-DD36282F7CF7}" presName="parTx" presStyleLbl="revTx" presStyleIdx="0" presStyleCnt="2">
        <dgm:presLayoutVars>
          <dgm:chMax val="0"/>
          <dgm:chPref val="0"/>
        </dgm:presLayoutVars>
      </dgm:prSet>
      <dgm:spPr/>
    </dgm:pt>
    <dgm:pt modelId="{32BA4325-4535-4B3A-A943-BD6EBF96115F}" type="pres">
      <dgm:prSet presAssocID="{FDBC80F8-FCF8-463F-9EDF-B0A2F2ABF7CB}" presName="sibTrans" presStyleCnt="0"/>
      <dgm:spPr/>
    </dgm:pt>
    <dgm:pt modelId="{D5093C0F-9951-4FF5-AAFF-CB02A408AF5C}" type="pres">
      <dgm:prSet presAssocID="{C732C84B-2929-4A5A-9B11-F17CC93CE013}" presName="compNode" presStyleCnt="0"/>
      <dgm:spPr/>
    </dgm:pt>
    <dgm:pt modelId="{4593A2CE-6EB4-4EAB-A2DE-11ECCD8AC537}" type="pres">
      <dgm:prSet presAssocID="{C732C84B-2929-4A5A-9B11-F17CC93CE013}" presName="bgRect" presStyleLbl="bgShp" presStyleIdx="1" presStyleCnt="2"/>
      <dgm:spPr/>
    </dgm:pt>
    <dgm:pt modelId="{C58C2579-8101-4EA0-955B-802C205C22C0}" type="pres">
      <dgm:prSet presAssocID="{C732C84B-2929-4A5A-9B11-F17CC93CE0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2CF26E0-E322-4861-B7E9-7408367B4805}" type="pres">
      <dgm:prSet presAssocID="{C732C84B-2929-4A5A-9B11-F17CC93CE013}" presName="spaceRect" presStyleCnt="0"/>
      <dgm:spPr/>
    </dgm:pt>
    <dgm:pt modelId="{7BC97CC0-0AA8-4E01-A8A6-DB23423F799D}" type="pres">
      <dgm:prSet presAssocID="{C732C84B-2929-4A5A-9B11-F17CC93CE0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05C3107-DFBA-417E-9FD0-585263158EB7}" srcId="{3AB39395-924D-4422-A009-2F0CBA36778D}" destId="{C732C84B-2929-4A5A-9B11-F17CC93CE013}" srcOrd="1" destOrd="0" parTransId="{FCE7A190-CB96-4C9B-AFB6-33C75E2E17EA}" sibTransId="{CF5A854D-4440-41EE-B00A-604DF9BA03E3}"/>
    <dgm:cxn modelId="{5947760C-B30A-45D6-843C-4A9622AABE5B}" srcId="{3AB39395-924D-4422-A009-2F0CBA36778D}" destId="{5BCCC031-9F74-487D-989A-DD36282F7CF7}" srcOrd="0" destOrd="0" parTransId="{5E4C13AC-4810-4812-850D-F2D9DCDCD7D3}" sibTransId="{FDBC80F8-FCF8-463F-9EDF-B0A2F2ABF7CB}"/>
    <dgm:cxn modelId="{0F47FF1A-6118-4A90-A7E0-1AEE66732D49}" type="presOf" srcId="{5BCCC031-9F74-487D-989A-DD36282F7CF7}" destId="{2C72830D-3843-456F-BD19-A270D73C73AC}" srcOrd="0" destOrd="0" presId="urn:microsoft.com/office/officeart/2018/2/layout/IconVerticalSolidList"/>
    <dgm:cxn modelId="{04960B5F-8BF3-42E2-8701-04581B3190F4}" type="presOf" srcId="{3AB39395-924D-4422-A009-2F0CBA36778D}" destId="{F11C8ADB-8CA3-4121-894B-C90059580020}" srcOrd="0" destOrd="0" presId="urn:microsoft.com/office/officeart/2018/2/layout/IconVerticalSolidList"/>
    <dgm:cxn modelId="{BB6102CC-0386-43A9-A1FB-518E1136147A}" type="presOf" srcId="{C732C84B-2929-4A5A-9B11-F17CC93CE013}" destId="{7BC97CC0-0AA8-4E01-A8A6-DB23423F799D}" srcOrd="0" destOrd="0" presId="urn:microsoft.com/office/officeart/2018/2/layout/IconVerticalSolidList"/>
    <dgm:cxn modelId="{AE219088-5BD6-41C6-966F-EA6F1922F7C8}" type="presParOf" srcId="{F11C8ADB-8CA3-4121-894B-C90059580020}" destId="{75408417-F6E3-404E-B2D5-E07AEDF969F8}" srcOrd="0" destOrd="0" presId="urn:microsoft.com/office/officeart/2018/2/layout/IconVerticalSolidList"/>
    <dgm:cxn modelId="{9C918C35-B794-4183-9DD5-53C5D337C986}" type="presParOf" srcId="{75408417-F6E3-404E-B2D5-E07AEDF969F8}" destId="{FE7E38CA-7C9A-492F-99BA-65B7513B8165}" srcOrd="0" destOrd="0" presId="urn:microsoft.com/office/officeart/2018/2/layout/IconVerticalSolidList"/>
    <dgm:cxn modelId="{80172539-E831-44BB-A7D9-0CAC79A3D0EB}" type="presParOf" srcId="{75408417-F6E3-404E-B2D5-E07AEDF969F8}" destId="{6123076F-EEE0-4EBB-A89E-9BADAAF59E64}" srcOrd="1" destOrd="0" presId="urn:microsoft.com/office/officeart/2018/2/layout/IconVerticalSolidList"/>
    <dgm:cxn modelId="{A1A5DB6F-591B-415D-8C63-321A36978947}" type="presParOf" srcId="{75408417-F6E3-404E-B2D5-E07AEDF969F8}" destId="{79F8A976-6488-48A8-AD72-DC719CE27556}" srcOrd="2" destOrd="0" presId="urn:microsoft.com/office/officeart/2018/2/layout/IconVerticalSolidList"/>
    <dgm:cxn modelId="{DEEC65CC-417C-441A-A561-E9919CB5982C}" type="presParOf" srcId="{75408417-F6E3-404E-B2D5-E07AEDF969F8}" destId="{2C72830D-3843-456F-BD19-A270D73C73AC}" srcOrd="3" destOrd="0" presId="urn:microsoft.com/office/officeart/2018/2/layout/IconVerticalSolidList"/>
    <dgm:cxn modelId="{F15F7BF3-CAB9-484B-BAC6-F301300E693C}" type="presParOf" srcId="{F11C8ADB-8CA3-4121-894B-C90059580020}" destId="{32BA4325-4535-4B3A-A943-BD6EBF96115F}" srcOrd="1" destOrd="0" presId="urn:microsoft.com/office/officeart/2018/2/layout/IconVerticalSolidList"/>
    <dgm:cxn modelId="{6B720322-5366-4326-B91A-B6137F2B89B8}" type="presParOf" srcId="{F11C8ADB-8CA3-4121-894B-C90059580020}" destId="{D5093C0F-9951-4FF5-AAFF-CB02A408AF5C}" srcOrd="2" destOrd="0" presId="urn:microsoft.com/office/officeart/2018/2/layout/IconVerticalSolidList"/>
    <dgm:cxn modelId="{7B62B253-4CEB-4CAB-AE4B-8B0D7DBDA3C8}" type="presParOf" srcId="{D5093C0F-9951-4FF5-AAFF-CB02A408AF5C}" destId="{4593A2CE-6EB4-4EAB-A2DE-11ECCD8AC537}" srcOrd="0" destOrd="0" presId="urn:microsoft.com/office/officeart/2018/2/layout/IconVerticalSolidList"/>
    <dgm:cxn modelId="{51D1B375-F98D-476D-9DB8-706ECCBDA1B9}" type="presParOf" srcId="{D5093C0F-9951-4FF5-AAFF-CB02A408AF5C}" destId="{C58C2579-8101-4EA0-955B-802C205C22C0}" srcOrd="1" destOrd="0" presId="urn:microsoft.com/office/officeart/2018/2/layout/IconVerticalSolidList"/>
    <dgm:cxn modelId="{D4ED0067-3AD1-4D9A-A094-D44F0BEFD20E}" type="presParOf" srcId="{D5093C0F-9951-4FF5-AAFF-CB02A408AF5C}" destId="{72CF26E0-E322-4861-B7E9-7408367B4805}" srcOrd="2" destOrd="0" presId="urn:microsoft.com/office/officeart/2018/2/layout/IconVerticalSolidList"/>
    <dgm:cxn modelId="{9DF4EABD-EE6E-498A-8027-9D9C48C0CF0B}" type="presParOf" srcId="{D5093C0F-9951-4FF5-AAFF-CB02A408AF5C}" destId="{7BC97CC0-0AA8-4E01-A8A6-DB23423F7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38C5B-1E70-4D13-8501-A8E0FED1F2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3EB66F-FD9B-4998-9B54-A0EEDD8428B9}">
      <dgm:prSet/>
      <dgm:spPr/>
      <dgm:t>
        <a:bodyPr/>
        <a:lstStyle/>
        <a:p>
          <a:r>
            <a:rPr lang="en-US"/>
            <a:t>A is best performing &amp; F,G are worst performing catrgories. </a:t>
          </a:r>
        </a:p>
      </dgm:t>
    </dgm:pt>
    <dgm:pt modelId="{D958DC2D-080A-42F0-B3F9-A38842FA3A67}" type="parTrans" cxnId="{36FD3759-55F3-4B3E-87E0-CAA8016F7B76}">
      <dgm:prSet/>
      <dgm:spPr/>
      <dgm:t>
        <a:bodyPr/>
        <a:lstStyle/>
        <a:p>
          <a:endParaRPr lang="en-US"/>
        </a:p>
      </dgm:t>
    </dgm:pt>
    <dgm:pt modelId="{EA843520-9A4B-4ACA-913A-2B0895E2B751}" type="sibTrans" cxnId="{36FD3759-55F3-4B3E-87E0-CAA8016F7B76}">
      <dgm:prSet/>
      <dgm:spPr/>
      <dgm:t>
        <a:bodyPr/>
        <a:lstStyle/>
        <a:p>
          <a:endParaRPr lang="en-US"/>
        </a:p>
      </dgm:t>
    </dgm:pt>
    <dgm:pt modelId="{59F1F18F-174D-4FF1-9365-F2730F28029E}">
      <dgm:prSet/>
      <dgm:spPr/>
      <dgm:t>
        <a:bodyPr/>
        <a:lstStyle/>
        <a:p>
          <a:r>
            <a:rPr lang="en-US"/>
            <a:t>F5 is worst performing sub category with 50% chargeoff ratio</a:t>
          </a:r>
        </a:p>
      </dgm:t>
    </dgm:pt>
    <dgm:pt modelId="{7756E8D5-D719-4647-9353-D2E50BE81240}" type="parTrans" cxnId="{6B96629B-6357-4C54-B74A-3A4C3EFA2993}">
      <dgm:prSet/>
      <dgm:spPr/>
      <dgm:t>
        <a:bodyPr/>
        <a:lstStyle/>
        <a:p>
          <a:endParaRPr lang="en-US"/>
        </a:p>
      </dgm:t>
    </dgm:pt>
    <dgm:pt modelId="{833B8D95-A9AB-4C48-AB0B-44EDF18BA0FB}" type="sibTrans" cxnId="{6B96629B-6357-4C54-B74A-3A4C3EFA2993}">
      <dgm:prSet/>
      <dgm:spPr/>
      <dgm:t>
        <a:bodyPr/>
        <a:lstStyle/>
        <a:p>
          <a:endParaRPr lang="en-US"/>
        </a:p>
      </dgm:t>
    </dgm:pt>
    <dgm:pt modelId="{5E7DFC5B-35B1-493A-AD4A-C9205CBEB655}" type="pres">
      <dgm:prSet presAssocID="{90F38C5B-1E70-4D13-8501-A8E0FED1F230}" presName="diagram" presStyleCnt="0">
        <dgm:presLayoutVars>
          <dgm:dir/>
          <dgm:resizeHandles val="exact"/>
        </dgm:presLayoutVars>
      </dgm:prSet>
      <dgm:spPr/>
    </dgm:pt>
    <dgm:pt modelId="{10FE9B2D-CB61-4B7C-BACA-BC2D5C77FAC9}" type="pres">
      <dgm:prSet presAssocID="{EE3EB66F-FD9B-4998-9B54-A0EEDD8428B9}" presName="node" presStyleLbl="node1" presStyleIdx="0" presStyleCnt="2">
        <dgm:presLayoutVars>
          <dgm:bulletEnabled val="1"/>
        </dgm:presLayoutVars>
      </dgm:prSet>
      <dgm:spPr/>
    </dgm:pt>
    <dgm:pt modelId="{3EA29AF9-DE65-4AAB-ACC6-083B59D4719D}" type="pres">
      <dgm:prSet presAssocID="{EA843520-9A4B-4ACA-913A-2B0895E2B751}" presName="sibTrans" presStyleCnt="0"/>
      <dgm:spPr/>
    </dgm:pt>
    <dgm:pt modelId="{AB437AF0-7981-4D67-B9E1-E2CDB30B228E}" type="pres">
      <dgm:prSet presAssocID="{59F1F18F-174D-4FF1-9365-F2730F28029E}" presName="node" presStyleLbl="node1" presStyleIdx="1" presStyleCnt="2">
        <dgm:presLayoutVars>
          <dgm:bulletEnabled val="1"/>
        </dgm:presLayoutVars>
      </dgm:prSet>
      <dgm:spPr/>
    </dgm:pt>
  </dgm:ptLst>
  <dgm:cxnLst>
    <dgm:cxn modelId="{4811DE01-2866-4C6F-863F-6C1BC75B392C}" type="presOf" srcId="{59F1F18F-174D-4FF1-9365-F2730F28029E}" destId="{AB437AF0-7981-4D67-B9E1-E2CDB30B228E}" srcOrd="0" destOrd="0" presId="urn:microsoft.com/office/officeart/2005/8/layout/default"/>
    <dgm:cxn modelId="{36FD3759-55F3-4B3E-87E0-CAA8016F7B76}" srcId="{90F38C5B-1E70-4D13-8501-A8E0FED1F230}" destId="{EE3EB66F-FD9B-4998-9B54-A0EEDD8428B9}" srcOrd="0" destOrd="0" parTransId="{D958DC2D-080A-42F0-B3F9-A38842FA3A67}" sibTransId="{EA843520-9A4B-4ACA-913A-2B0895E2B751}"/>
    <dgm:cxn modelId="{DE70F694-6D3F-4DD3-86AD-4C5F90C2E406}" type="presOf" srcId="{90F38C5B-1E70-4D13-8501-A8E0FED1F230}" destId="{5E7DFC5B-35B1-493A-AD4A-C9205CBEB655}" srcOrd="0" destOrd="0" presId="urn:microsoft.com/office/officeart/2005/8/layout/default"/>
    <dgm:cxn modelId="{6B96629B-6357-4C54-B74A-3A4C3EFA2993}" srcId="{90F38C5B-1E70-4D13-8501-A8E0FED1F230}" destId="{59F1F18F-174D-4FF1-9365-F2730F28029E}" srcOrd="1" destOrd="0" parTransId="{7756E8D5-D719-4647-9353-D2E50BE81240}" sibTransId="{833B8D95-A9AB-4C48-AB0B-44EDF18BA0FB}"/>
    <dgm:cxn modelId="{377263ED-7879-43D4-ACF1-7DB94F64412A}" type="presOf" srcId="{EE3EB66F-FD9B-4998-9B54-A0EEDD8428B9}" destId="{10FE9B2D-CB61-4B7C-BACA-BC2D5C77FAC9}" srcOrd="0" destOrd="0" presId="urn:microsoft.com/office/officeart/2005/8/layout/default"/>
    <dgm:cxn modelId="{E0692718-5B96-47B2-B1C7-C495A5B36862}" type="presParOf" srcId="{5E7DFC5B-35B1-493A-AD4A-C9205CBEB655}" destId="{10FE9B2D-CB61-4B7C-BACA-BC2D5C77FAC9}" srcOrd="0" destOrd="0" presId="urn:microsoft.com/office/officeart/2005/8/layout/default"/>
    <dgm:cxn modelId="{568B30F1-6E7A-4C16-81A5-562E2B219247}" type="presParOf" srcId="{5E7DFC5B-35B1-493A-AD4A-C9205CBEB655}" destId="{3EA29AF9-DE65-4AAB-ACC6-083B59D4719D}" srcOrd="1" destOrd="0" presId="urn:microsoft.com/office/officeart/2005/8/layout/default"/>
    <dgm:cxn modelId="{39902E13-C42A-4FED-8EF7-482469236855}" type="presParOf" srcId="{5E7DFC5B-35B1-493A-AD4A-C9205CBEB655}" destId="{AB437AF0-7981-4D67-B9E1-E2CDB30B228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E38CA-7C9A-492F-99BA-65B7513B8165}">
      <dsp:nvSpPr>
        <dsp:cNvPr id="0" name=""/>
        <dsp:cNvSpPr/>
      </dsp:nvSpPr>
      <dsp:spPr>
        <a:xfrm>
          <a:off x="0" y="894511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3076F-EEE0-4EBB-A89E-9BADAAF59E64}">
      <dsp:nvSpPr>
        <dsp:cNvPr id="0" name=""/>
        <dsp:cNvSpPr/>
      </dsp:nvSpPr>
      <dsp:spPr>
        <a:xfrm>
          <a:off x="499550" y="1266078"/>
          <a:ext cx="908273" cy="908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2830D-3843-456F-BD19-A270D73C73AC}">
      <dsp:nvSpPr>
        <dsp:cNvPr id="0" name=""/>
        <dsp:cNvSpPr/>
      </dsp:nvSpPr>
      <dsp:spPr>
        <a:xfrm>
          <a:off x="1907374" y="894511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Business </a:t>
          </a:r>
          <a:r>
            <a:rPr lang="en-US" sz="2500" kern="1200">
              <a:latin typeface="Calibri Light" panose="020F0302020204030204"/>
            </a:rPr>
            <a:t>Data Understanding</a:t>
          </a:r>
        </a:p>
      </dsp:txBody>
      <dsp:txXfrm>
        <a:off x="1907374" y="894511"/>
        <a:ext cx="4356265" cy="1651406"/>
      </dsp:txXfrm>
    </dsp:sp>
    <dsp:sp modelId="{4593A2CE-6EB4-4EAB-A2DE-11ECCD8AC537}">
      <dsp:nvSpPr>
        <dsp:cNvPr id="0" name=""/>
        <dsp:cNvSpPr/>
      </dsp:nvSpPr>
      <dsp:spPr>
        <a:xfrm>
          <a:off x="0" y="2958769"/>
          <a:ext cx="6263640" cy="1651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C2579-8101-4EA0-955B-802C205C22C0}">
      <dsp:nvSpPr>
        <dsp:cNvPr id="0" name=""/>
        <dsp:cNvSpPr/>
      </dsp:nvSpPr>
      <dsp:spPr>
        <a:xfrm>
          <a:off x="499550" y="3330336"/>
          <a:ext cx="908273" cy="908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97CC0-0AA8-4E01-A8A6-DB23423F799D}">
      <dsp:nvSpPr>
        <dsp:cNvPr id="0" name=""/>
        <dsp:cNvSpPr/>
      </dsp:nvSpPr>
      <dsp:spPr>
        <a:xfrm>
          <a:off x="1907374" y="2958769"/>
          <a:ext cx="4356265" cy="165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74" tIns="174774" rIns="174774" bIns="174774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Analysis</a:t>
          </a:r>
          <a:r>
            <a:rPr lang="en-US" sz="2500" kern="1200">
              <a:latin typeface="Calibri Light" panose="020F0302020204030204"/>
            </a:rPr>
            <a:t> </a:t>
          </a:r>
          <a:endParaRPr lang="en-US" sz="2500" kern="1200"/>
        </a:p>
      </dsp:txBody>
      <dsp:txXfrm>
        <a:off x="1907374" y="2958769"/>
        <a:ext cx="4356265" cy="165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E9B2D-CB61-4B7C-BACA-BC2D5C77FAC9}">
      <dsp:nvSpPr>
        <dsp:cNvPr id="0" name=""/>
        <dsp:cNvSpPr/>
      </dsp:nvSpPr>
      <dsp:spPr>
        <a:xfrm>
          <a:off x="1096208" y="1252"/>
          <a:ext cx="2909934" cy="1745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is best performing &amp; F,G are worst performing catrgories. </a:t>
          </a:r>
        </a:p>
      </dsp:txBody>
      <dsp:txXfrm>
        <a:off x="1096208" y="1252"/>
        <a:ext cx="2909934" cy="1745960"/>
      </dsp:txXfrm>
    </dsp:sp>
    <dsp:sp modelId="{AB437AF0-7981-4D67-B9E1-E2CDB30B228E}">
      <dsp:nvSpPr>
        <dsp:cNvPr id="0" name=""/>
        <dsp:cNvSpPr/>
      </dsp:nvSpPr>
      <dsp:spPr>
        <a:xfrm>
          <a:off x="1096208" y="2038206"/>
          <a:ext cx="2909934" cy="17459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F5 is worst performing sub category with 50% chargeoff ratio</a:t>
          </a:r>
        </a:p>
      </dsp:txBody>
      <dsp:txXfrm>
        <a:off x="1096208" y="2038206"/>
        <a:ext cx="2909934" cy="1745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Lending Club Loan Data Analysis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-Maniraj Madishetty</a:t>
            </a:r>
          </a:p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-Yashyasvi Agarwal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8DFF3615-F3E8-C819-488B-861C997F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2EDA-B8A6-8FDD-3256-3BF3E8C6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sz="3700">
                <a:ea typeface="Calibri Light"/>
                <a:cs typeface="Calibri Light"/>
              </a:rPr>
              <a:t>Analysis</a:t>
            </a:r>
            <a:br>
              <a:rPr lang="en-US" sz="3700">
                <a:ea typeface="Calibri Light"/>
                <a:cs typeface="Calibri Light"/>
              </a:rPr>
            </a:br>
            <a:r>
              <a:rPr lang="en-US" sz="3700">
                <a:ea typeface="Calibri Light"/>
                <a:cs typeface="Calibri Light"/>
              </a:rPr>
              <a:t>(loan amount, loan status) vs Interest rate</a:t>
            </a:r>
            <a:endParaRPr lang="en-US" sz="37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27D3E9-864D-0A2D-BE32-82E0D51F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Calibri"/>
                <a:cs typeface="Calibri"/>
              </a:rPr>
              <a:t>Higher the interest rate, higher the chances of charge off ratio regardless of loan amount.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1213F8-9F84-BA3F-7231-553FA2C6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1922479"/>
            <a:ext cx="4475531" cy="30097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942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871E9-9AE4-F7CD-63D5-2554143F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2007CC7-0CC6-CDB4-71BE-7E5E4035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BFB8D-641C-D68B-E0CF-3FFFCF9F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cs typeface="Calibri Light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01407-2E08-B935-30FC-CDA0DE877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52835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18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2F37E-2185-C12A-0929-1C08147E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  <a:cs typeface="Calibri Light"/>
              </a:rPr>
              <a:t>Business Data Understanding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7C17-C568-6A34-743C-49626F1E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ea typeface="Calibri"/>
                <a:cs typeface="Calibri"/>
              </a:rPr>
              <a:t>Customer Demographics: these are static and can be analyzed.</a:t>
            </a:r>
          </a:p>
          <a:p>
            <a:r>
              <a:rPr lang="en-US" sz="2600">
                <a:ea typeface="Calibri"/>
                <a:cs typeface="Calibri"/>
              </a:rPr>
              <a:t>Customer Behavioral Data: Not available while applying loan. (these can't be considered for our analysis)</a:t>
            </a:r>
          </a:p>
          <a:p>
            <a:r>
              <a:rPr lang="en-US" sz="2600">
                <a:ea typeface="Calibri"/>
                <a:cs typeface="Calibri"/>
              </a:rPr>
              <a:t>Loan data: this can be analyzed</a:t>
            </a:r>
          </a:p>
        </p:txBody>
      </p:sp>
    </p:spTree>
    <p:extLst>
      <p:ext uri="{BB962C8B-B14F-4D97-AF65-F5344CB8AC3E}">
        <p14:creationId xmlns:p14="http://schemas.microsoft.com/office/powerpoint/2010/main" val="299952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1342-DAAA-114B-876A-9968506B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Analysis </a:t>
            </a:r>
            <a:br>
              <a:rPr lang="en-US"/>
            </a:br>
            <a:r>
              <a:rPr lang="en-US"/>
              <a:t>(category)</a:t>
            </a: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E675C55-8AB9-7D4F-235E-35CE25717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767" y="694945"/>
            <a:ext cx="3403041" cy="2322576"/>
          </a:xfrm>
          <a:prstGeom prst="rect">
            <a:avLst/>
          </a:prstGeom>
        </p:spPr>
      </p:pic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9640AED-ED71-C855-EEBD-2A50EA5E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3941750"/>
            <a:ext cx="4206240" cy="1882292"/>
          </a:xfrm>
          <a:prstGeom prst="rect">
            <a:avLst/>
          </a:prstGeom>
          <a:effectLst/>
        </p:spPr>
      </p:pic>
      <p:graphicFrame>
        <p:nvGraphicFramePr>
          <p:cNvPr id="20" name="TextBox 5">
            <a:extLst>
              <a:ext uri="{FF2B5EF4-FFF2-40B4-BE49-F238E27FC236}">
                <a16:creationId xmlns:a16="http://schemas.microsoft.com/office/drawing/2014/main" id="{861ABA05-2852-F2B5-92A5-44D44E400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770400"/>
              </p:ext>
            </p:extLst>
          </p:nvPr>
        </p:nvGraphicFramePr>
        <p:xfrm>
          <a:off x="649224" y="2438400"/>
          <a:ext cx="5102351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3068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45C9-1D4A-C0C8-9AE8-877A4C24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(Month of </a:t>
            </a:r>
            <a:r>
              <a:rPr lang="en-US" sz="41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loan_date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93DB9-DE7E-41A4-5761-AB4EC2B441F0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Month on Month loan amounts are upward trend so as charge off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94EED1-3D18-06C9-9608-204C41B91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709" y="1693108"/>
            <a:ext cx="4475531" cy="34685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7982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AEBF-3DD9-F843-5466-7225FE9B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100">
                <a:cs typeface="Calibri Light"/>
              </a:rPr>
              <a:t>Analysis (Verification_status):</a:t>
            </a:r>
            <a:endParaRPr lang="en-US" sz="31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958D9B-7791-ADB3-9841-B07BABEC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Surprisingly, there is an interesting trend, verified users have high chargeoff% where as least for not verified.</a:t>
            </a:r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62B305F-AC86-287C-EA9E-5EDF3428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88329"/>
            <a:ext cx="6019331" cy="40780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674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E7FE-E6C9-2345-EED4-7FDBDC50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Analysis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(Purpose):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83FA85-C0DD-7921-4BB4-EA156777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Loans taken for </a:t>
            </a:r>
            <a:r>
              <a:rPr lang="en-US" sz="2000" err="1">
                <a:ea typeface="Calibri"/>
                <a:cs typeface="Calibri"/>
              </a:rPr>
              <a:t>small_business</a:t>
            </a:r>
            <a:r>
              <a:rPr lang="en-US" sz="2000">
                <a:ea typeface="Calibri"/>
                <a:cs typeface="Calibri"/>
              </a:rPr>
              <a:t> have high charge off ratio.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165189-5B8B-EC39-5890-35FEF49F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74" y="807593"/>
            <a:ext cx="544370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676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9745-2E5B-B237-F132-1B04D66C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Analysis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(Term):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EE66AD-A6A1-BF84-4662-AC916C27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Longer the loan duration, higher the chances of chargeoff.</a:t>
            </a: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FEC187-CC86-AC4C-D1F6-CF0FDF76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45370"/>
            <a:ext cx="6019331" cy="43640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60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58CE-A68D-D944-4CE4-E5DC31CC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Analysis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(Interest rate):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43F25F-CC3D-83DF-ED2D-0E45439F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Charged off loans have higher interest rate compared to fully paid ones.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191E2B-12AC-B982-3893-305FF2AF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88329"/>
            <a:ext cx="6019331" cy="4078096"/>
          </a:xfrm>
          <a:prstGeom prst="rect">
            <a:avLst/>
          </a:prstGeom>
          <a:effectLst/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B2AB168-4628-39C7-2ECE-50AF5E0A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02884" y="6723364"/>
            <a:ext cx="2743200" cy="18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0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Lending Club Loan Data Analysis</vt:lpstr>
      <vt:lpstr>Agenda</vt:lpstr>
      <vt:lpstr>Business Data Understanding</vt:lpstr>
      <vt:lpstr>Analysis  (category)</vt:lpstr>
      <vt:lpstr>Analysis  (Month of loan_date):</vt:lpstr>
      <vt:lpstr>Analysis (Verification_status):</vt:lpstr>
      <vt:lpstr>Analysis (Purpose):</vt:lpstr>
      <vt:lpstr>Analysis (Term):</vt:lpstr>
      <vt:lpstr>Analysis (Interest rate):</vt:lpstr>
      <vt:lpstr>Analysis (loan amount, loan status) vs Interest rate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2022-06-04T12:18:39Z</dcterms:created>
  <dcterms:modified xsi:type="dcterms:W3CDTF">2022-06-05T06:35:46Z</dcterms:modified>
</cp:coreProperties>
</file>