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  <p:sldMasterId id="2147483667" r:id="rId5"/>
  </p:sldMasterIdLst>
  <p:sldIdLst>
    <p:sldId id="261" r:id="rId6"/>
    <p:sldId id="316" r:id="rId7"/>
    <p:sldId id="300" r:id="rId8"/>
    <p:sldId id="308" r:id="rId9"/>
    <p:sldId id="306" r:id="rId10"/>
    <p:sldId id="310" r:id="rId11"/>
    <p:sldId id="311" r:id="rId12"/>
    <p:sldId id="309" r:id="rId13"/>
    <p:sldId id="313" r:id="rId14"/>
    <p:sldId id="312" r:id="rId15"/>
    <p:sldId id="302" r:id="rId16"/>
    <p:sldId id="303" r:id="rId17"/>
    <p:sldId id="314" r:id="rId18"/>
    <p:sldId id="304" r:id="rId19"/>
    <p:sldId id="307" r:id="rId20"/>
    <p:sldId id="315" r:id="rId21"/>
  </p:sldIdLst>
  <p:sldSz cx="9144000" cy="6858000" type="screen4x3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lakha, Madhur" initials="AM" lastIdx="1" clrIdx="0">
    <p:extLst>
      <p:ext uri="{19B8F6BF-5375-455C-9EA6-DF929625EA0E}">
        <p15:presenceInfo xmlns:p15="http://schemas.microsoft.com/office/powerpoint/2012/main" userId="S::madlakha7@gatech.edu::d7bb5173-e7d9-4c89-8953-b1702646bd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61EF6-D628-4218-8695-FD9348132472}" v="110" dt="2021-04-29T16:20:5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80"/>
  </p:normalViewPr>
  <p:slideViewPr>
    <p:cSldViewPr snapToGrid="0" snapToObjects="1">
      <p:cViewPr varScale="1">
        <p:scale>
          <a:sx n="86" d="100"/>
          <a:sy n="86" d="100"/>
        </p:scale>
        <p:origin x="1152" y="58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lakha, Madhur" userId="S::madlakha7@gatech.edu::d7bb5173-e7d9-4c89-8953-b1702646bdcd" providerId="AD" clId="Web-{2EC61EF6-D628-4218-8695-FD9348132472}"/>
    <pc:docChg chg="modSld">
      <pc:chgData name="Adlakha, Madhur" userId="S::madlakha7@gatech.edu::d7bb5173-e7d9-4c89-8953-b1702646bdcd" providerId="AD" clId="Web-{2EC61EF6-D628-4218-8695-FD9348132472}" dt="2021-04-29T16:20:58.903" v="109" actId="14100"/>
      <pc:docMkLst>
        <pc:docMk/>
      </pc:docMkLst>
      <pc:sldChg chg="modSp">
        <pc:chgData name="Adlakha, Madhur" userId="S::madlakha7@gatech.edu::d7bb5173-e7d9-4c89-8953-b1702646bdcd" providerId="AD" clId="Web-{2EC61EF6-D628-4218-8695-FD9348132472}" dt="2021-04-29T16:11:44.149" v="4" actId="20577"/>
        <pc:sldMkLst>
          <pc:docMk/>
          <pc:sldMk cId="2787463552" sldId="300"/>
        </pc:sldMkLst>
        <pc:spChg chg="mod">
          <ac:chgData name="Adlakha, Madhur" userId="S::madlakha7@gatech.edu::d7bb5173-e7d9-4c89-8953-b1702646bdcd" providerId="AD" clId="Web-{2EC61EF6-D628-4218-8695-FD9348132472}" dt="2021-04-29T16:11:44.149" v="4" actId="20577"/>
          <ac:spMkLst>
            <pc:docMk/>
            <pc:sldMk cId="2787463552" sldId="300"/>
            <ac:spMk id="2" creationId="{FCAD6F8C-674E-4B5F-8FBC-82C66BA7CE57}"/>
          </ac:spMkLst>
        </pc:spChg>
      </pc:sldChg>
      <pc:sldChg chg="modSp">
        <pc:chgData name="Adlakha, Madhur" userId="S::madlakha7@gatech.edu::d7bb5173-e7d9-4c89-8953-b1702646bdcd" providerId="AD" clId="Web-{2EC61EF6-D628-4218-8695-FD9348132472}" dt="2021-04-29T16:19:28.618" v="97" actId="14100"/>
        <pc:sldMkLst>
          <pc:docMk/>
          <pc:sldMk cId="4070246593" sldId="302"/>
        </pc:sldMkLst>
        <pc:spChg chg="mod">
          <ac:chgData name="Adlakha, Madhur" userId="S::madlakha7@gatech.edu::d7bb5173-e7d9-4c89-8953-b1702646bdcd" providerId="AD" clId="Web-{2EC61EF6-D628-4218-8695-FD9348132472}" dt="2021-04-29T16:19:28.618" v="97" actId="14100"/>
          <ac:spMkLst>
            <pc:docMk/>
            <pc:sldMk cId="4070246593" sldId="302"/>
            <ac:spMk id="2" creationId="{6E155074-9438-470A-AB65-3C37A1BCACC5}"/>
          </ac:spMkLst>
        </pc:spChg>
      </pc:sldChg>
      <pc:sldChg chg="modSp">
        <pc:chgData name="Adlakha, Madhur" userId="S::madlakha7@gatech.edu::d7bb5173-e7d9-4c89-8953-b1702646bdcd" providerId="AD" clId="Web-{2EC61EF6-D628-4218-8695-FD9348132472}" dt="2021-04-29T16:19:47.384" v="101" actId="1076"/>
        <pc:sldMkLst>
          <pc:docMk/>
          <pc:sldMk cId="3408290544" sldId="303"/>
        </pc:sldMkLst>
        <pc:spChg chg="mod">
          <ac:chgData name="Adlakha, Madhur" userId="S::madlakha7@gatech.edu::d7bb5173-e7d9-4c89-8953-b1702646bdcd" providerId="AD" clId="Web-{2EC61EF6-D628-4218-8695-FD9348132472}" dt="2021-04-29T16:19:41.384" v="99" actId="14100"/>
          <ac:spMkLst>
            <pc:docMk/>
            <pc:sldMk cId="3408290544" sldId="303"/>
            <ac:spMk id="2" creationId="{DB24BE64-F408-4F6A-B53D-456E2A1B95E9}"/>
          </ac:spMkLst>
        </pc:spChg>
        <pc:picChg chg="mod">
          <ac:chgData name="Adlakha, Madhur" userId="S::madlakha7@gatech.edu::d7bb5173-e7d9-4c89-8953-b1702646bdcd" providerId="AD" clId="Web-{2EC61EF6-D628-4218-8695-FD9348132472}" dt="2021-04-29T16:19:47.384" v="101" actId="1076"/>
          <ac:picMkLst>
            <pc:docMk/>
            <pc:sldMk cId="3408290544" sldId="303"/>
            <ac:picMk id="7" creationId="{59D3BFDE-46F9-46BE-B783-8B74470DCDF9}"/>
          </ac:picMkLst>
        </pc:picChg>
      </pc:sldChg>
      <pc:sldChg chg="modSp">
        <pc:chgData name="Adlakha, Madhur" userId="S::madlakha7@gatech.edu::d7bb5173-e7d9-4c89-8953-b1702646bdcd" providerId="AD" clId="Web-{2EC61EF6-D628-4218-8695-FD9348132472}" dt="2021-04-29T16:13:11.059" v="15" actId="14100"/>
        <pc:sldMkLst>
          <pc:docMk/>
          <pc:sldMk cId="1516909552" sldId="306"/>
        </pc:sldMkLst>
        <pc:spChg chg="mod">
          <ac:chgData name="Adlakha, Madhur" userId="S::madlakha7@gatech.edu::d7bb5173-e7d9-4c89-8953-b1702646bdcd" providerId="AD" clId="Web-{2EC61EF6-D628-4218-8695-FD9348132472}" dt="2021-04-29T16:12:59.120" v="13" actId="20577"/>
          <ac:spMkLst>
            <pc:docMk/>
            <pc:sldMk cId="1516909552" sldId="306"/>
            <ac:spMk id="2" creationId="{8FAAEC4F-0D7E-4485-9625-79C900DC221C}"/>
          </ac:spMkLst>
        </pc:spChg>
        <pc:picChg chg="mod">
          <ac:chgData name="Adlakha, Madhur" userId="S::madlakha7@gatech.edu::d7bb5173-e7d9-4c89-8953-b1702646bdcd" providerId="AD" clId="Web-{2EC61EF6-D628-4218-8695-FD9348132472}" dt="2021-04-29T16:13:06.232" v="14" actId="14100"/>
          <ac:picMkLst>
            <pc:docMk/>
            <pc:sldMk cId="1516909552" sldId="306"/>
            <ac:picMk id="5" creationId="{FB87D4B3-0E18-413D-B1FB-66FF35B834EA}"/>
          </ac:picMkLst>
        </pc:picChg>
        <pc:picChg chg="mod">
          <ac:chgData name="Adlakha, Madhur" userId="S::madlakha7@gatech.edu::d7bb5173-e7d9-4c89-8953-b1702646bdcd" providerId="AD" clId="Web-{2EC61EF6-D628-4218-8695-FD9348132472}" dt="2021-04-29T16:13:11.059" v="15" actId="14100"/>
          <ac:picMkLst>
            <pc:docMk/>
            <pc:sldMk cId="1516909552" sldId="306"/>
            <ac:picMk id="15" creationId="{1D33EFD8-FBC6-4003-AD65-8E65C0A07D93}"/>
          </ac:picMkLst>
        </pc:picChg>
      </pc:sldChg>
      <pc:sldChg chg="modSp">
        <pc:chgData name="Adlakha, Madhur" userId="S::madlakha7@gatech.edu::d7bb5173-e7d9-4c89-8953-b1702646bdcd" providerId="AD" clId="Web-{2EC61EF6-D628-4218-8695-FD9348132472}" dt="2021-04-29T16:20:47.590" v="106" actId="14100"/>
        <pc:sldMkLst>
          <pc:docMk/>
          <pc:sldMk cId="2321710595" sldId="307"/>
        </pc:sldMkLst>
        <pc:spChg chg="mod">
          <ac:chgData name="Adlakha, Madhur" userId="S::madlakha7@gatech.edu::d7bb5173-e7d9-4c89-8953-b1702646bdcd" providerId="AD" clId="Web-{2EC61EF6-D628-4218-8695-FD9348132472}" dt="2021-04-29T16:20:47.590" v="106" actId="14100"/>
          <ac:spMkLst>
            <pc:docMk/>
            <pc:sldMk cId="2321710595" sldId="307"/>
            <ac:spMk id="2" creationId="{74E95352-5EB8-45B5-BF15-AC3BF24221CA}"/>
          </ac:spMkLst>
        </pc:spChg>
      </pc:sldChg>
      <pc:sldChg chg="modSp">
        <pc:chgData name="Adlakha, Madhur" userId="S::madlakha7@gatech.edu::d7bb5173-e7d9-4c89-8953-b1702646bdcd" providerId="AD" clId="Web-{2EC61EF6-D628-4218-8695-FD9348132472}" dt="2021-04-29T16:12:39.260" v="9" actId="20577"/>
        <pc:sldMkLst>
          <pc:docMk/>
          <pc:sldMk cId="3494424815" sldId="308"/>
        </pc:sldMkLst>
        <pc:spChg chg="mod">
          <ac:chgData name="Adlakha, Madhur" userId="S::madlakha7@gatech.edu::d7bb5173-e7d9-4c89-8953-b1702646bdcd" providerId="AD" clId="Web-{2EC61EF6-D628-4218-8695-FD9348132472}" dt="2021-04-29T16:12:39.260" v="9" actId="20577"/>
          <ac:spMkLst>
            <pc:docMk/>
            <pc:sldMk cId="3494424815" sldId="308"/>
            <ac:spMk id="2" creationId="{9F97162D-3919-403B-A0B1-36CF5DD6BFD9}"/>
          </ac:spMkLst>
        </pc:spChg>
      </pc:sldChg>
      <pc:sldChg chg="modSp">
        <pc:chgData name="Adlakha, Madhur" userId="S::madlakha7@gatech.edu::d7bb5173-e7d9-4c89-8953-b1702646bdcd" providerId="AD" clId="Web-{2EC61EF6-D628-4218-8695-FD9348132472}" dt="2021-04-29T16:15:38.282" v="52" actId="14100"/>
        <pc:sldMkLst>
          <pc:docMk/>
          <pc:sldMk cId="242666379" sldId="309"/>
        </pc:sldMkLst>
        <pc:spChg chg="mod">
          <ac:chgData name="Adlakha, Madhur" userId="S::madlakha7@gatech.edu::d7bb5173-e7d9-4c89-8953-b1702646bdcd" providerId="AD" clId="Web-{2EC61EF6-D628-4218-8695-FD9348132472}" dt="2021-04-29T16:15:28.922" v="50" actId="20577"/>
          <ac:spMkLst>
            <pc:docMk/>
            <pc:sldMk cId="242666379" sldId="309"/>
            <ac:spMk id="2" creationId="{76D17D2F-726C-4DD6-BB87-31A4744AAD6E}"/>
          </ac:spMkLst>
        </pc:spChg>
        <pc:picChg chg="mod">
          <ac:chgData name="Adlakha, Madhur" userId="S::madlakha7@gatech.edu::d7bb5173-e7d9-4c89-8953-b1702646bdcd" providerId="AD" clId="Web-{2EC61EF6-D628-4218-8695-FD9348132472}" dt="2021-04-29T16:15:36.361" v="51" actId="14100"/>
          <ac:picMkLst>
            <pc:docMk/>
            <pc:sldMk cId="242666379" sldId="309"/>
            <ac:picMk id="6" creationId="{67E226A3-E16C-43F6-80A3-B111BFCBF821}"/>
          </ac:picMkLst>
        </pc:picChg>
        <pc:picChg chg="mod">
          <ac:chgData name="Adlakha, Madhur" userId="S::madlakha7@gatech.edu::d7bb5173-e7d9-4c89-8953-b1702646bdcd" providerId="AD" clId="Web-{2EC61EF6-D628-4218-8695-FD9348132472}" dt="2021-04-29T16:15:38.282" v="52" actId="14100"/>
          <ac:picMkLst>
            <pc:docMk/>
            <pc:sldMk cId="242666379" sldId="309"/>
            <ac:picMk id="8" creationId="{5BAF1E62-C075-4C5E-89A9-A8CB809D7534}"/>
          </ac:picMkLst>
        </pc:picChg>
      </pc:sldChg>
      <pc:sldChg chg="modSp">
        <pc:chgData name="Adlakha, Madhur" userId="S::madlakha7@gatech.edu::d7bb5173-e7d9-4c89-8953-b1702646bdcd" providerId="AD" clId="Web-{2EC61EF6-D628-4218-8695-FD9348132472}" dt="2021-04-29T16:14:18.545" v="32" actId="1076"/>
        <pc:sldMkLst>
          <pc:docMk/>
          <pc:sldMk cId="2237385122" sldId="310"/>
        </pc:sldMkLst>
        <pc:spChg chg="mod">
          <ac:chgData name="Adlakha, Madhur" userId="S::madlakha7@gatech.edu::d7bb5173-e7d9-4c89-8953-b1702646bdcd" providerId="AD" clId="Web-{2EC61EF6-D628-4218-8695-FD9348132472}" dt="2021-04-29T16:14:18.545" v="32" actId="1076"/>
          <ac:spMkLst>
            <pc:docMk/>
            <pc:sldMk cId="2237385122" sldId="310"/>
            <ac:spMk id="2" creationId="{B6E82284-FDA1-44FA-8B5B-C17FDBFCD70E}"/>
          </ac:spMkLst>
        </pc:spChg>
        <pc:picChg chg="mod">
          <ac:chgData name="Adlakha, Madhur" userId="S::madlakha7@gatech.edu::d7bb5173-e7d9-4c89-8953-b1702646bdcd" providerId="AD" clId="Web-{2EC61EF6-D628-4218-8695-FD9348132472}" dt="2021-04-29T16:13:29.153" v="19" actId="14100"/>
          <ac:picMkLst>
            <pc:docMk/>
            <pc:sldMk cId="2237385122" sldId="310"/>
            <ac:picMk id="4" creationId="{1496D642-A2AE-48AD-ABE7-18C1F2F8DF23}"/>
          </ac:picMkLst>
        </pc:picChg>
        <pc:picChg chg="mod">
          <ac:chgData name="Adlakha, Madhur" userId="S::madlakha7@gatech.edu::d7bb5173-e7d9-4c89-8953-b1702646bdcd" providerId="AD" clId="Web-{2EC61EF6-D628-4218-8695-FD9348132472}" dt="2021-04-29T16:14:00.826" v="29" actId="1076"/>
          <ac:picMkLst>
            <pc:docMk/>
            <pc:sldMk cId="2237385122" sldId="310"/>
            <ac:picMk id="6" creationId="{FC4786FF-CE18-4783-9ADC-AF39F31EC3CB}"/>
          </ac:picMkLst>
        </pc:picChg>
        <pc:picChg chg="mod">
          <ac:chgData name="Adlakha, Madhur" userId="S::madlakha7@gatech.edu::d7bb5173-e7d9-4c89-8953-b1702646bdcd" providerId="AD" clId="Web-{2EC61EF6-D628-4218-8695-FD9348132472}" dt="2021-04-29T16:14:09.138" v="31" actId="1076"/>
          <ac:picMkLst>
            <pc:docMk/>
            <pc:sldMk cId="2237385122" sldId="310"/>
            <ac:picMk id="10" creationId="{6EA8E325-738E-431C-9490-9E924C8CED5D}"/>
          </ac:picMkLst>
        </pc:picChg>
        <pc:picChg chg="mod">
          <ac:chgData name="Adlakha, Madhur" userId="S::madlakha7@gatech.edu::d7bb5173-e7d9-4c89-8953-b1702646bdcd" providerId="AD" clId="Web-{2EC61EF6-D628-4218-8695-FD9348132472}" dt="2021-04-29T16:14:06.513" v="30" actId="1076"/>
          <ac:picMkLst>
            <pc:docMk/>
            <pc:sldMk cId="2237385122" sldId="310"/>
            <ac:picMk id="12" creationId="{0A5C8D84-93DC-4E2B-8C4C-3FAB0D6609B9}"/>
          </ac:picMkLst>
        </pc:picChg>
      </pc:sldChg>
      <pc:sldChg chg="modSp">
        <pc:chgData name="Adlakha, Madhur" userId="S::madlakha7@gatech.edu::d7bb5173-e7d9-4c89-8953-b1702646bdcd" providerId="AD" clId="Web-{2EC61EF6-D628-4218-8695-FD9348132472}" dt="2021-04-29T16:14:46.343" v="40" actId="1076"/>
        <pc:sldMkLst>
          <pc:docMk/>
          <pc:sldMk cId="4032185107" sldId="311"/>
        </pc:sldMkLst>
        <pc:spChg chg="mod">
          <ac:chgData name="Adlakha, Madhur" userId="S::madlakha7@gatech.edu::d7bb5173-e7d9-4c89-8953-b1702646bdcd" providerId="AD" clId="Web-{2EC61EF6-D628-4218-8695-FD9348132472}" dt="2021-04-29T16:14:32.686" v="34" actId="14100"/>
          <ac:spMkLst>
            <pc:docMk/>
            <pc:sldMk cId="4032185107" sldId="311"/>
            <ac:spMk id="2" creationId="{0F91665F-3629-4CBC-850F-E957C9A167E2}"/>
          </ac:spMkLst>
        </pc:spChg>
        <pc:picChg chg="mod">
          <ac:chgData name="Adlakha, Madhur" userId="S::madlakha7@gatech.edu::d7bb5173-e7d9-4c89-8953-b1702646bdcd" providerId="AD" clId="Web-{2EC61EF6-D628-4218-8695-FD9348132472}" dt="2021-04-29T16:14:37.389" v="36" actId="14100"/>
          <ac:picMkLst>
            <pc:docMk/>
            <pc:sldMk cId="4032185107" sldId="311"/>
            <ac:picMk id="4" creationId="{43B59521-84A6-4B17-8227-58D5ED2D5138}"/>
          </ac:picMkLst>
        </pc:picChg>
        <pc:picChg chg="mod">
          <ac:chgData name="Adlakha, Madhur" userId="S::madlakha7@gatech.edu::d7bb5173-e7d9-4c89-8953-b1702646bdcd" providerId="AD" clId="Web-{2EC61EF6-D628-4218-8695-FD9348132472}" dt="2021-04-29T16:14:46.343" v="40" actId="1076"/>
          <ac:picMkLst>
            <pc:docMk/>
            <pc:sldMk cId="4032185107" sldId="311"/>
            <ac:picMk id="6" creationId="{C635670B-6B65-40B0-B3BE-CA511513AEF7}"/>
          </ac:picMkLst>
        </pc:picChg>
      </pc:sldChg>
      <pc:sldChg chg="modSp">
        <pc:chgData name="Adlakha, Madhur" userId="S::madlakha7@gatech.edu::d7bb5173-e7d9-4c89-8953-b1702646bdcd" providerId="AD" clId="Web-{2EC61EF6-D628-4218-8695-FD9348132472}" dt="2021-04-29T16:19:17.587" v="95" actId="1076"/>
        <pc:sldMkLst>
          <pc:docMk/>
          <pc:sldMk cId="780431276" sldId="312"/>
        </pc:sldMkLst>
        <pc:spChg chg="mod">
          <ac:chgData name="Adlakha, Madhur" userId="S::madlakha7@gatech.edu::d7bb5173-e7d9-4c89-8953-b1702646bdcd" providerId="AD" clId="Web-{2EC61EF6-D628-4218-8695-FD9348132472}" dt="2021-04-29T16:19:12.649" v="94" actId="1076"/>
          <ac:spMkLst>
            <pc:docMk/>
            <pc:sldMk cId="780431276" sldId="312"/>
            <ac:spMk id="2" creationId="{27A598A5-2446-4B12-95D1-ADC022FB96A5}"/>
          </ac:spMkLst>
        </pc:spChg>
        <pc:picChg chg="mod">
          <ac:chgData name="Adlakha, Madhur" userId="S::madlakha7@gatech.edu::d7bb5173-e7d9-4c89-8953-b1702646bdcd" providerId="AD" clId="Web-{2EC61EF6-D628-4218-8695-FD9348132472}" dt="2021-04-29T16:19:07.414" v="93" actId="1076"/>
          <ac:picMkLst>
            <pc:docMk/>
            <pc:sldMk cId="780431276" sldId="312"/>
            <ac:picMk id="4" creationId="{12498FA3-65C2-4F75-90B6-9D18F1DF49F0}"/>
          </ac:picMkLst>
        </pc:picChg>
        <pc:picChg chg="mod">
          <ac:chgData name="Adlakha, Madhur" userId="S::madlakha7@gatech.edu::d7bb5173-e7d9-4c89-8953-b1702646bdcd" providerId="AD" clId="Web-{2EC61EF6-D628-4218-8695-FD9348132472}" dt="2021-04-29T16:19:17.587" v="95" actId="1076"/>
          <ac:picMkLst>
            <pc:docMk/>
            <pc:sldMk cId="780431276" sldId="312"/>
            <ac:picMk id="6" creationId="{126C1753-4A97-4421-ABE0-82AD7712D389}"/>
          </ac:picMkLst>
        </pc:picChg>
      </pc:sldChg>
      <pc:sldChg chg="modSp">
        <pc:chgData name="Adlakha, Madhur" userId="S::madlakha7@gatech.edu::d7bb5173-e7d9-4c89-8953-b1702646bdcd" providerId="AD" clId="Web-{2EC61EF6-D628-4218-8695-FD9348132472}" dt="2021-04-29T16:16:57.910" v="67" actId="14100"/>
        <pc:sldMkLst>
          <pc:docMk/>
          <pc:sldMk cId="1622687198" sldId="313"/>
        </pc:sldMkLst>
        <pc:spChg chg="mod">
          <ac:chgData name="Adlakha, Madhur" userId="S::madlakha7@gatech.edu::d7bb5173-e7d9-4c89-8953-b1702646bdcd" providerId="AD" clId="Web-{2EC61EF6-D628-4218-8695-FD9348132472}" dt="2021-04-29T16:16:57.910" v="67" actId="14100"/>
          <ac:spMkLst>
            <pc:docMk/>
            <pc:sldMk cId="1622687198" sldId="313"/>
            <ac:spMk id="2" creationId="{2075A6C3-EC1E-40AB-A395-28FD68E1D4E8}"/>
          </ac:spMkLst>
        </pc:spChg>
        <pc:picChg chg="mod">
          <ac:chgData name="Adlakha, Madhur" userId="S::madlakha7@gatech.edu::d7bb5173-e7d9-4c89-8953-b1702646bdcd" providerId="AD" clId="Web-{2EC61EF6-D628-4218-8695-FD9348132472}" dt="2021-04-29T16:16:25.425" v="61" actId="1076"/>
          <ac:picMkLst>
            <pc:docMk/>
            <pc:sldMk cId="1622687198" sldId="313"/>
            <ac:picMk id="5" creationId="{A91C46FD-6C55-4E4E-96CE-742FD35A60FC}"/>
          </ac:picMkLst>
        </pc:picChg>
      </pc:sldChg>
      <pc:sldChg chg="modSp addCm">
        <pc:chgData name="Adlakha, Madhur" userId="S::madlakha7@gatech.edu::d7bb5173-e7d9-4c89-8953-b1702646bdcd" providerId="AD" clId="Web-{2EC61EF6-D628-4218-8695-FD9348132472}" dt="2021-04-29T16:20:38.121" v="104"/>
        <pc:sldMkLst>
          <pc:docMk/>
          <pc:sldMk cId="1626468218" sldId="314"/>
        </pc:sldMkLst>
        <pc:spChg chg="mod">
          <ac:chgData name="Adlakha, Madhur" userId="S::madlakha7@gatech.edu::d7bb5173-e7d9-4c89-8953-b1702646bdcd" providerId="AD" clId="Web-{2EC61EF6-D628-4218-8695-FD9348132472}" dt="2021-04-29T16:19:55.385" v="103" actId="14100"/>
          <ac:spMkLst>
            <pc:docMk/>
            <pc:sldMk cId="1626468218" sldId="314"/>
            <ac:spMk id="2" creationId="{91F84589-D1CD-422C-92A9-27C5EC9065BE}"/>
          </ac:spMkLst>
        </pc:spChg>
      </pc:sldChg>
      <pc:sldChg chg="modSp">
        <pc:chgData name="Adlakha, Madhur" userId="S::madlakha7@gatech.edu::d7bb5173-e7d9-4c89-8953-b1702646bdcd" providerId="AD" clId="Web-{2EC61EF6-D628-4218-8695-FD9348132472}" dt="2021-04-29T16:20:58.903" v="109" actId="14100"/>
        <pc:sldMkLst>
          <pc:docMk/>
          <pc:sldMk cId="2935954345" sldId="315"/>
        </pc:sldMkLst>
        <pc:spChg chg="mod">
          <ac:chgData name="Adlakha, Madhur" userId="S::madlakha7@gatech.edu::d7bb5173-e7d9-4c89-8953-b1702646bdcd" providerId="AD" clId="Web-{2EC61EF6-D628-4218-8695-FD9348132472}" dt="2021-04-29T16:20:58.903" v="109" actId="14100"/>
          <ac:spMkLst>
            <pc:docMk/>
            <pc:sldMk cId="2935954345" sldId="315"/>
            <ac:spMk id="2" creationId="{55D489BC-5650-4151-8623-5F2E0831921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9T09:20:38.121" idx="1">
    <p:pos x="10" y="10"/>
    <p:text>Do we need this slide? Students already know what local regression is. If you think we still need it, reduce the text.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analytics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Investing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A598A5-2446-4B12-95D1-ADC022FB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73" y="1281453"/>
            <a:ext cx="6952609" cy="49771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Once, we have the benchmark/baseline and the portfolio returns, we merge them by date and apply </a:t>
            </a:r>
            <a:r>
              <a:rPr lang="en-US" err="1"/>
              <a:t>tq_performance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Market Regression Model can be depicted as follows: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/>
              <a:t>Alpha  =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used to describe an investment strategy's ability to beat the benchmark, or it's "edge“ </a:t>
            </a:r>
            <a:r>
              <a:rPr lang="en-US" b="0" i="0">
                <a:solidFill>
                  <a:srgbClr val="111111"/>
                </a:solidFill>
                <a:effectLst/>
                <a:latin typeface="SourceSansPro"/>
              </a:rPr>
              <a:t>i.e</a:t>
            </a:r>
            <a:r>
              <a:rPr lang="en-US">
                <a:solidFill>
                  <a:srgbClr val="111111"/>
                </a:solidFill>
                <a:latin typeface="SourceSansPro"/>
              </a:rPr>
              <a:t>.,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often referred to a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s “excess return” or “abnormal rate of return”</a:t>
            </a:r>
            <a:endParaRPr lang="en-CA">
              <a:solidFill>
                <a:srgbClr val="111111"/>
              </a:solidFill>
              <a:latin typeface="SourceSansPro"/>
            </a:endParaRPr>
          </a:p>
          <a:p>
            <a:r>
              <a:rPr lang="en-CA" dirty="0"/>
              <a:t>Beta = measure of stock/portfolios sensitivity to the benchmark</a:t>
            </a:r>
          </a:p>
          <a:p>
            <a:r>
              <a:rPr lang="en-CA" dirty="0"/>
              <a:t>Correlation = </a:t>
            </a:r>
            <a:r>
              <a:rPr lang="en-US">
                <a:solidFill>
                  <a:srgbClr val="111111"/>
                </a:solidFill>
                <a:latin typeface="SourceSansPro"/>
              </a:rPr>
              <a:t>measures</a:t>
            </a:r>
            <a:r>
              <a:rPr lang="en-US" b="0" i="0">
                <a:solidFill>
                  <a:srgbClr val="111111"/>
                </a:solidFill>
                <a:effectLst/>
                <a:latin typeface="SourceSansPro"/>
              </a:rPr>
              <a:t> degree to which two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securities move in relation to each other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96B73A-CE4A-4CF5-98E8-F0FA2D2C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Single Portfolio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8FA3-65C2-4F75-90B6-9D18F1DF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17" y="3189154"/>
            <a:ext cx="5243690" cy="694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6C1753-4A97-4421-ABE0-82AD7712D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15" y="1918669"/>
            <a:ext cx="4894585" cy="7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3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155074-9438-470A-AB65-3C37A1BC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789" y="1490133"/>
            <a:ext cx="7436369" cy="4673600"/>
          </a:xfrm>
        </p:spPr>
        <p:txBody>
          <a:bodyPr/>
          <a:lstStyle/>
          <a:p>
            <a:r>
              <a:rPr lang="en-US" dirty="0"/>
              <a:t>The portfolio returns can be depicted as follows</a:t>
            </a:r>
            <a:r>
              <a:rPr lang="en-CA" dirty="0"/>
              <a:t> (refer lines of code 254-266):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This is good; however, we want to see how our initial investment is growing.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A65BEB-D2E3-4B0B-BEEB-886DFC09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Single Portfolio (Visualization)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9DF2-584A-4AAE-B58D-AF442146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29" y="1900688"/>
            <a:ext cx="61531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24BE64-F408-4F6A-B53D-456E2A1B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03" y="1490133"/>
            <a:ext cx="7787332" cy="4673600"/>
          </a:xfrm>
        </p:spPr>
        <p:txBody>
          <a:bodyPr/>
          <a:lstStyle/>
          <a:p>
            <a:r>
              <a:rPr lang="en-US" dirty="0"/>
              <a:t>The portfolio growth can be depicted as follows (refer lines of code 281 – 293):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smoothed blue line has been generated using local regression.</a:t>
            </a:r>
          </a:p>
          <a:p>
            <a:r>
              <a:rPr lang="en-US" dirty="0"/>
              <a:t>Therefore, a $1000 investment in 2010 would grow to $29,100 as of today’s date! 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EA616-EBBA-428B-82BF-02FBE0A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Single Portfolio (Visualization)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3BFDE-46F9-46BE-B783-8B74470D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6301"/>
            <a:ext cx="6348713" cy="32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9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F84589-D1CD-422C-92A9-27C5EC90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17" y="1490133"/>
            <a:ext cx="7170776" cy="467360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Local regression or local polynomial regression, also known as moving regression, is a generalization of moving average and polynomial regression. Its most common methods, initially developed for scatterplot smoothing, are LOESS (locally estimated scatterplot smoothing) and LOWESS (locally weighted scatterplot smoothing).</a:t>
            </a: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LOESS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combines much of the simplicity of linear least squares regression with the flexibility of nonlinear regression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smooth curve through a set of data points obtained with this statistical technique is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called a loess curve, particularly when each smoothed value is given by a weighted quadratic least squares regression over the span of values of the y-axis scattergram criterion variable. </a:t>
            </a:r>
            <a:endParaRPr lang="en-CA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A41270-D7EE-475A-8A69-721F0331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avenir-light"/>
              </a:rPr>
              <a:t>What is Local regression?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646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617FD8-03B6-4DE7-8772-0402D2C7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lets analyze multiple portfolios with different weights in the stock: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proceed through the same steps as for the single portfolio</a:t>
            </a:r>
          </a:p>
          <a:p>
            <a:r>
              <a:rPr lang="en-US" dirty="0"/>
              <a:t>The Market Regression Model for the three different portfolios can be shown as follows: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FF4865-D4BB-4ABB-8836-94E45E4B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Multiple Portfolio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32B5-DB9E-4714-8781-3674CADE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97" y="1931679"/>
            <a:ext cx="2828925" cy="1609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4B89A-BDFB-4BCF-BE90-EE6AC2A0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10" y="4763723"/>
            <a:ext cx="51244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95352-5EB8-45B5-BF15-AC3BF242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53" y="1490133"/>
            <a:ext cx="7455937" cy="4673600"/>
          </a:xfrm>
        </p:spPr>
        <p:txBody>
          <a:bodyPr/>
          <a:lstStyle/>
          <a:p>
            <a:r>
              <a:rPr lang="en-US" dirty="0"/>
              <a:t>The portfolio growth for the three portfolios can be depicted as follows: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96F4C-6CB9-4B15-98D3-899CEF42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Multiple Portfolio (Visualization)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236D-B68D-4E9E-9DBA-38180CCF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54" y="1917946"/>
            <a:ext cx="69818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1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D489BC-5650-4151-8623-5F2E0831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95" y="1490133"/>
            <a:ext cx="7312063" cy="31869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Portfolio 3 performs better than portfolio 1 and portfolio 2 as depicted in the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verified by the much higher alpha of portfolio 3 of 1.97% as compared to 1.24% of portfolio 1 and portfolio 2.</a:t>
            </a: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	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Alpha is used in finance as a measure of performance, indicating when a strategy, trader, 	or portfolio manager has managed to beat the market return over some period.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Portfolio 1 has the maximum beta of 1.03 which indicates that Portfolio 1 is slightly more volatile than the benchmark i.e. SPDR Technology ETF (XLK).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75A2C9-6C7A-4D92-9975-B523BF45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95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966836-53D3-46A9-BC91-C8BE33AA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lesson, you will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basics of performance analysis using the market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to concepts of ETF and local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R code to create portfolios from individual stocks and analyze using regression models and visualizations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D6067E-64C8-4D85-8B11-B8DE9AF4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14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D6F8C-674E-4B5F-8FBC-82C66BA7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95" y="1490133"/>
            <a:ext cx="7503895" cy="4673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Financial asset (individual stocks, securities, </a:t>
            </a:r>
            <a:r>
              <a:rPr lang="en-US" b="0" i="0">
                <a:solidFill>
                  <a:srgbClr val="000000"/>
                </a:solidFill>
                <a:effectLst/>
                <a:latin typeface="Open Sans"/>
              </a:rPr>
              <a:t>etc</a:t>
            </a:r>
            <a:r>
              <a:rPr lang="en-US">
                <a:solidFill>
                  <a:srgbClr val="000000"/>
                </a:solidFill>
                <a:latin typeface="Open Sans"/>
              </a:rPr>
              <a:t>.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and portfolio </a:t>
            </a:r>
            <a:r>
              <a:rPr lang="en-US" b="0" i="0">
                <a:solidFill>
                  <a:srgbClr val="000000"/>
                </a:solidFill>
                <a:effectLst/>
                <a:latin typeface="Open Sans"/>
              </a:rPr>
              <a:t>(groups of stocks, securities, etc</a:t>
            </a:r>
            <a:r>
              <a:rPr lang="en-US">
                <a:solidFill>
                  <a:srgbClr val="000000"/>
                </a:solidFill>
                <a:latin typeface="Open Sans"/>
              </a:rPr>
              <a:t>.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performance analysis is a deep field with a wide range of theories and methods for analyzing risk versus reward.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An important concept is that performance analysis is based on the statistical properties of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/>
              </a:rPr>
              <a:t>returns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 (not prices).</a:t>
            </a:r>
          </a:p>
          <a:p>
            <a:pPr algn="just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B1807-692A-45D7-8BB1-3A9FE0BD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746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97162D-3919-403B-A0B1-36CF5DD6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00" y="1490133"/>
            <a:ext cx="7825274" cy="4673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In this method, we regress the company’s stock returns (</a:t>
            </a:r>
            <a:r>
              <a:rPr lang="en-US" b="0" i="0" err="1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r</a:t>
            </a:r>
            <a:r>
              <a:rPr lang="en-US" b="0" i="0" baseline="-25000" err="1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) against the market or the benchmarks returns (r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).</a:t>
            </a:r>
            <a:r>
              <a:rPr lang="en-US" dirty="0">
                <a:solidFill>
                  <a:srgbClr val="333333"/>
                </a:solidFill>
                <a:latin typeface="Source Sans Pro"/>
                <a:ea typeface="Source Sans Pro"/>
              </a:rPr>
              <a:t> </a:t>
            </a: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>
                <a:solidFill>
                  <a:srgbClr val="333333"/>
                </a:solidFill>
                <a:latin typeface="Source Sans Pro"/>
                <a:ea typeface="Source Sans Pro"/>
              </a:rPr>
              <a:t>where, </a:t>
            </a:r>
            <a:r>
              <a:rPr lang="en-US" b="0" i="0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r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i</a:t>
            </a:r>
            <a:r>
              <a:rPr lang="en-US" b="0" i="0">
                <a:solidFill>
                  <a:srgbClr val="333333"/>
                </a:solidFill>
                <a:effectLst/>
                <a:latin typeface="Source Sans Pro"/>
                <a:ea typeface="Source Sans Pro"/>
              </a:rPr>
              <a:t> is the stock or portfolios return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α represents the intercept which is 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used to describe an investment strategy's ability to beat the benchmark, or it's "edge“ i.e. often referred to a</a:t>
            </a:r>
            <a:r>
              <a:rPr lang="en-US" dirty="0">
                <a:solidFill>
                  <a:srgbClr val="111111"/>
                </a:solidFill>
                <a:latin typeface="SourceSansPro"/>
              </a:rPr>
              <a:t>s “excess return” or “abnormal rate of return”</a:t>
            </a: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β is the stock or portfolios beta which is a </a:t>
            </a:r>
            <a:r>
              <a:rPr lang="en-CA" dirty="0"/>
              <a:t>measure of stock/portfolios sensitivity to the benchmark</a:t>
            </a: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is the market or benchmarks returns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CC04E-298A-4F26-95E2-8CB2D179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Alpha and Beta using Market Model Regression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4E592-A704-4B3F-853D-44A026F1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89" y="2310413"/>
            <a:ext cx="19145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AAEC4F-0D7E-4485-9625-79C900DC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87" y="1490133"/>
            <a:ext cx="7787332" cy="4673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Now, we will go through an example of </a:t>
            </a:r>
            <a:r>
              <a:rPr lang="en-US"/>
              <a:t>analyzing</a:t>
            </a:r>
            <a:r>
              <a:rPr lang="en-US" dirty="0"/>
              <a:t> the portfolio returns of a single portfolio which has 40% invested in AAPL, 30% in GOOG and 30% in NFLX.</a:t>
            </a:r>
          </a:p>
          <a:p>
            <a:r>
              <a:rPr lang="en-US" dirty="0"/>
              <a:t>We use </a:t>
            </a:r>
            <a:r>
              <a:rPr lang="en-US" err="1"/>
              <a:t>tidyquant</a:t>
            </a:r>
            <a:r>
              <a:rPr lang="en-US" dirty="0"/>
              <a:t> </a:t>
            </a:r>
            <a:r>
              <a:rPr lang="en-US"/>
              <a:t>i.e., </a:t>
            </a:r>
            <a:r>
              <a:rPr lang="en-US" err="1"/>
              <a:t>tq_get</a:t>
            </a:r>
            <a:r>
              <a:rPr lang="en-US" dirty="0"/>
              <a:t>() to get the stock prices 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snippet of the data of the daily stock prices pulled out can be shown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important column here for us is the ‘adjusted’ column which represents the adjusted closing price.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9746EF-CDB6-43BF-B9A2-F95024CD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Single Portfolio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7D4B3-0E18-413D-B1FB-66FF35B8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50" y="2595654"/>
            <a:ext cx="3646335" cy="695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3EFD8-FBC6-4003-AD65-8E65C0A0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740088"/>
            <a:ext cx="5436285" cy="145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E82284-FDA1-44FA-8B5B-C17FDBFCD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00" y="1471162"/>
            <a:ext cx="7607108" cy="4673600"/>
          </a:xfrm>
        </p:spPr>
        <p:txBody>
          <a:bodyPr/>
          <a:lstStyle/>
          <a:p>
            <a:r>
              <a:rPr lang="en-US" dirty="0"/>
              <a:t>Next, we use </a:t>
            </a:r>
            <a:r>
              <a:rPr lang="en-US" dirty="0" err="1"/>
              <a:t>tq_transmute</a:t>
            </a:r>
            <a:r>
              <a:rPr lang="en-US" dirty="0"/>
              <a:t>() selecting “adjusted” to calculate the monthly stock returns:</a:t>
            </a:r>
          </a:p>
          <a:p>
            <a:endParaRPr lang="en-CA" dirty="0"/>
          </a:p>
          <a:p>
            <a:endParaRPr lang="en-CA" dirty="0"/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adjusted closing price amends a stock's closing price to reflect that stock's value after accounting for any corporate actions, such as stock splits, dividends, and rights offerings.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closing price is the raw price, which is just the cash value of the last transacted price before the market closes.</a:t>
            </a:r>
          </a:p>
          <a:p>
            <a:r>
              <a:rPr lang="en-US" dirty="0">
                <a:solidFill>
                  <a:srgbClr val="111111"/>
                </a:solidFill>
                <a:latin typeface="SourceSansPro"/>
              </a:rPr>
              <a:t>The data snippet of the monthly stock returns can be shown as follows: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6B2D1-D9FA-44A6-84C5-0C699A5A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Single Portfolio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6D642-A2AE-48AD-ABE7-18C1F2F8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86" y="1954988"/>
            <a:ext cx="3731112" cy="101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786FF-CE18-4783-9ADC-AF39F31E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" y="4795086"/>
            <a:ext cx="2950181" cy="1627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8E325-738E-431C-9490-9E924C8CE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85" y="4799848"/>
            <a:ext cx="2978716" cy="16178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5C8D84-93DC-4E2B-8C4C-3FAB0D660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286" y="4814056"/>
            <a:ext cx="2950181" cy="15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8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91665F-3629-4CBC-850F-E957C9A1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15" y="1490133"/>
            <a:ext cx="7132833" cy="4673600"/>
          </a:xfrm>
        </p:spPr>
        <p:txBody>
          <a:bodyPr/>
          <a:lstStyle/>
          <a:p>
            <a:r>
              <a:rPr lang="en-US" dirty="0"/>
              <a:t>Finally, we calculate the portfolio return of the stocks monthly returns using </a:t>
            </a:r>
            <a:r>
              <a:rPr lang="en-US" dirty="0" err="1"/>
              <a:t>tq_portfolio</a:t>
            </a:r>
            <a:r>
              <a:rPr lang="en-US" dirty="0"/>
              <a:t>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data snippet of the portfolio returns can be shown as follows: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Ra represents the column of asset returns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A9273D-52C8-464A-BA67-1000F90C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Single Portfolio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59521-84A6-4B17-8227-58D5ED2D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26" y="2256162"/>
            <a:ext cx="4644840" cy="101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35670B-6B65-40B0-B3BE-CA511513A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607670"/>
            <a:ext cx="2274261" cy="16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D17D2F-726C-4DD6-BB87-31A4744A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03" y="1490133"/>
            <a:ext cx="7075921" cy="4673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We will benchmark this against the SPDR Technology ETF (XLK).</a:t>
            </a:r>
          </a:p>
          <a:p>
            <a:r>
              <a:rPr lang="en-US" dirty="0"/>
              <a:t>The benchmark monthly returns can be calculated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CA"/>
              <a:t>The data snippet of the benchmark’s returns can be shown as follows:</a:t>
            </a:r>
            <a:endParaRPr lang="en-CA" dirty="0">
              <a:cs typeface="Calibri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Rb represents the column of baseline/benchmark returns</a:t>
            </a:r>
          </a:p>
          <a:p>
            <a:endParaRPr lang="en-C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1478C-9DA8-459F-92D7-489C4498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Single Portfolio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226A3-E16C-43F6-80A3-B111BFCB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40" y="2205968"/>
            <a:ext cx="3351615" cy="1228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F1E62-C075-4C5E-89A9-A8CB809D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05" y="3749834"/>
            <a:ext cx="2056056" cy="15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75A6C3-EC1E-40AB-A395-28FD68E1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15" y="1537560"/>
            <a:ext cx="7294086" cy="47589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11111"/>
                </a:solidFill>
                <a:latin typeface="SourceSansPro"/>
              </a:rPr>
              <a:t>Exchange</a:t>
            </a:r>
            <a:r>
              <a:rPr lang="en-US" sz="1600" b="0" i="0">
                <a:solidFill>
                  <a:srgbClr val="111111"/>
                </a:solidFill>
                <a:effectLst/>
                <a:latin typeface="SourceSansPro"/>
              </a:rPr>
              <a:t> traded fund (ETF) is a basket of securities that trade on an exchange, 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SourceSansPro"/>
              </a:rPr>
              <a:t>just like a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SourceSansPro"/>
              </a:rPr>
              <a:t>ETF share prices fluctuate all day as the ETF is bought and sold; this is different from mutual funds that only trade once a day after the market closes.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SourceSansPro"/>
              </a:rPr>
              <a:t>ETFs can contain all types of investments including stocks, commodities, or bonds; some offer U.S. only holdings, while others are international.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SourceSansPro"/>
              </a:rPr>
              <a:t>ETFs offer low expense ratios and fewer broker commissions than buying the stocks individually.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pPr lvl="2" indent="0">
              <a:buNone/>
            </a:pPr>
            <a:r>
              <a:rPr lang="en-US" sz="1375" b="0" i="0" dirty="0">
                <a:solidFill>
                  <a:srgbClr val="111111"/>
                </a:solidFill>
                <a:effectLst/>
                <a:latin typeface="SourceSansPro"/>
              </a:rPr>
              <a:t>																				   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SourceSansPro"/>
              </a:rPr>
              <a:t>Source: Investopedia</a:t>
            </a:r>
            <a:endParaRPr lang="en-US" sz="1375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BE9A42-7A01-4DFC-8F63-972AA4E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ETF?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C46FD-6C55-4E4E-96CE-742FD35A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107" y="4058290"/>
            <a:ext cx="5059807" cy="2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871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8544CA2B494B8DDB1A5FE926A11B" ma:contentTypeVersion="8" ma:contentTypeDescription="Create a new document." ma:contentTypeScope="" ma:versionID="32e3d726ce7252dd7d4df91b0b93e324">
  <xsd:schema xmlns:xsd="http://www.w3.org/2001/XMLSchema" xmlns:xs="http://www.w3.org/2001/XMLSchema" xmlns:p="http://schemas.microsoft.com/office/2006/metadata/properties" xmlns:ns2="415c5c09-d55b-43e8-8a21-a12c36410d43" targetNamespace="http://schemas.microsoft.com/office/2006/metadata/properties" ma:root="true" ma:fieldsID="9769269eb3dcda406668c6449ecd3a32" ns2:_="">
    <xsd:import namespace="415c5c09-d55b-43e8-8a21-a12c36410d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c5c09-d55b-43e8-8a21-a12c36410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94AD7-C391-4897-A8A5-4D96AAE3C3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3A7358-DA28-49CA-A6FA-2C7AF027D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302E76-647A-4F38-814F-857D09A0B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5c5c09-d55b-43e8-8a21-a12c36410d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5437</TotalTime>
  <Words>1145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Custom Design</vt:lpstr>
      <vt:lpstr>White Main</vt:lpstr>
      <vt:lpstr>Data analytics in business</vt:lpstr>
      <vt:lpstr>Lesson Objectives</vt:lpstr>
      <vt:lpstr>Performance Analysis</vt:lpstr>
      <vt:lpstr>Calculating Alpha and Beta using Market Model Regression</vt:lpstr>
      <vt:lpstr>Example – Single Portfolio</vt:lpstr>
      <vt:lpstr>Example – Single Portfolio</vt:lpstr>
      <vt:lpstr>Example – Single Portfolio</vt:lpstr>
      <vt:lpstr>Example – Single Portfolio</vt:lpstr>
      <vt:lpstr>What is ETF?</vt:lpstr>
      <vt:lpstr>Example – Single Portfolio</vt:lpstr>
      <vt:lpstr>Example – Single Portfolio (Visualization)</vt:lpstr>
      <vt:lpstr>Example – Single Portfolio (Visualization)</vt:lpstr>
      <vt:lpstr>What is Local regression?</vt:lpstr>
      <vt:lpstr>Example – Multiple Portfolio</vt:lpstr>
      <vt:lpstr>Example – Multiple Portfolio (Visualization)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Jumani, Divesh Kishore</cp:lastModifiedBy>
  <cp:revision>221</cp:revision>
  <cp:lastPrinted>2018-02-09T15:31:10Z</cp:lastPrinted>
  <dcterms:created xsi:type="dcterms:W3CDTF">2016-03-09T16:46:53Z</dcterms:created>
  <dcterms:modified xsi:type="dcterms:W3CDTF">2021-04-29T16:21:08Z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0x010100A2B08544CA2B494B8DDB1A5FE926A11B</vt:lpwstr>
  </property>
</Properties>
</file>