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27"/>
  </p:notesMasterIdLst>
  <p:handoutMasterIdLst>
    <p:handoutMasterId r:id="rId28"/>
  </p:handoutMasterIdLst>
  <p:sldIdLst>
    <p:sldId id="256" r:id="rId3"/>
    <p:sldId id="257" r:id="rId4"/>
    <p:sldId id="258" r:id="rId5"/>
    <p:sldId id="259" r:id="rId6"/>
    <p:sldId id="260" r:id="rId7"/>
    <p:sldId id="261" r:id="rId8"/>
    <p:sldId id="262" r:id="rId9"/>
    <p:sldId id="263" r:id="rId10"/>
    <p:sldId id="265" r:id="rId11"/>
    <p:sldId id="264" r:id="rId12"/>
    <p:sldId id="266" r:id="rId13"/>
    <p:sldId id="267" r:id="rId14"/>
    <p:sldId id="279" r:id="rId15"/>
    <p:sldId id="269" r:id="rId16"/>
    <p:sldId id="268" r:id="rId17"/>
    <p:sldId id="270" r:id="rId18"/>
    <p:sldId id="271" r:id="rId19"/>
    <p:sldId id="272" r:id="rId20"/>
    <p:sldId id="273" r:id="rId21"/>
    <p:sldId id="274" r:id="rId22"/>
    <p:sldId id="275" r:id="rId23"/>
    <p:sldId id="276" r:id="rId24"/>
    <p:sldId id="278" r:id="rId25"/>
    <p:sldId id="277" r:id="rId2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163" autoAdjust="0"/>
  </p:normalViewPr>
  <p:slideViewPr>
    <p:cSldViewPr>
      <p:cViewPr varScale="1">
        <p:scale>
          <a:sx n="68" d="100"/>
          <a:sy n="68" d="100"/>
        </p:scale>
        <p:origin x="616" y="52"/>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4/5/2017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4/4/2017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6" name="line"/>
          <p:cNvGrpSpPr/>
          <p:nvPr/>
        </p:nvGrpSpPr>
        <p:grpSpPr bwMode="invGray">
          <a:xfrm>
            <a:off x="1584896" y="4724400"/>
            <a:ext cx="8631936" cy="64008"/>
            <a:chOff x="-4110038" y="2703513"/>
            <a:chExt cx="17394239" cy="160336"/>
          </a:xfrm>
          <a:solidFill>
            <a:schemeClr val="tx2"/>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Tree>
    <p:extLst>
      <p:ext uri="{BB962C8B-B14F-4D97-AF65-F5344CB8AC3E}">
        <p14:creationId xmlns:p14="http://schemas.microsoft.com/office/powerpoint/2010/main" val="278551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a:solidFill>
            <a:schemeClr val="tx2"/>
          </a:solidFill>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3416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a:solidFill>
            <a:schemeClr val="tx2"/>
          </a:solidFill>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Tree>
    <p:extLst>
      <p:ext uri="{BB962C8B-B14F-4D97-AF65-F5344CB8AC3E}">
        <p14:creationId xmlns:p14="http://schemas.microsoft.com/office/powerpoint/2010/main" val="135855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a:solidFill>
            <a:schemeClr val="tx2"/>
          </a:solidFill>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308576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tx2"/>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Tree>
    <p:extLst>
      <p:ext uri="{BB962C8B-B14F-4D97-AF65-F5344CB8AC3E}">
        <p14:creationId xmlns:p14="http://schemas.microsoft.com/office/powerpoint/2010/main" val="12456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a:solidFill>
            <a:schemeClr val="tx2"/>
          </a:solidFill>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5" name="Date Placeholder 4"/>
          <p:cNvSpPr>
            <a:spLocks noGrp="1"/>
          </p:cNvSpPr>
          <p:nvPr>
            <p:ph type="dt" sz="half" idx="10"/>
          </p:nvPr>
        </p:nvSpPr>
        <p:spPr/>
        <p:txBody>
          <a:bodyPr/>
          <a:lstStyle/>
          <a:p>
            <a:fld id="{9AFE8FB1-0A7A-443E-AAF7-31D4FA1AA312}" type="datetimeFigureOut">
              <a:rPr lang="en-US" smtClean="0"/>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29659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a:solidFill>
            <a:schemeClr val="tx2"/>
          </a:solidFill>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7" name="Date Placeholder 6"/>
          <p:cNvSpPr>
            <a:spLocks noGrp="1"/>
          </p:cNvSpPr>
          <p:nvPr>
            <p:ph type="dt" sz="half" idx="10"/>
          </p:nvPr>
        </p:nvSpPr>
        <p:spPr/>
        <p:txBody>
          <a:bodyPr/>
          <a:lstStyle/>
          <a:p>
            <a:fld id="{9AFE8FB1-0A7A-443E-AAF7-31D4FA1AA312}" type="datetimeFigureOut">
              <a:rPr lang="en-US" smtClean="0"/>
              <a:t>4/4/2017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Tree>
    <p:extLst>
      <p:ext uri="{BB962C8B-B14F-4D97-AF65-F5344CB8AC3E}">
        <p14:creationId xmlns:p14="http://schemas.microsoft.com/office/powerpoint/2010/main" val="230744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a:solidFill>
            <a:schemeClr val="tx2"/>
          </a:solidFill>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Date Placeholder 2"/>
          <p:cNvSpPr>
            <a:spLocks noGrp="1"/>
          </p:cNvSpPr>
          <p:nvPr>
            <p:ph type="dt" sz="half" idx="10"/>
          </p:nvPr>
        </p:nvSpPr>
        <p:spPr/>
        <p:txBody>
          <a:bodyPr/>
          <a:lstStyle/>
          <a:p>
            <a:fld id="{9AFE8FB1-0A7A-443E-AAF7-31D4FA1AA312}" type="datetimeFigureOut">
              <a:rPr lang="en-US" smtClean="0"/>
              <a:t>4/4/2017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9579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4/4/2017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5349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a:solidFill>
            <a:schemeClr val="tx2"/>
          </a:solidFill>
        </p:grpSpPr>
        <p:grpSp>
          <p:nvGrpSpPr>
            <p:cNvPr id="616" name="Group 615"/>
            <p:cNvGrpSpPr/>
            <p:nvPr/>
          </p:nvGrpSpPr>
          <p:grpSpPr bwMode="invGray">
            <a:xfrm>
              <a:off x="5414491" y="1630821"/>
              <a:ext cx="5294376" cy="4114800"/>
              <a:chOff x="3310555" y="716546"/>
              <a:chExt cx="5294376" cy="4114800"/>
            </a:xfrm>
            <a:grpFill/>
          </p:grpSpPr>
          <p:grpSp>
            <p:nvGrpSpPr>
              <p:cNvPr id="768" name="Group 767"/>
              <p:cNvGrpSpPr/>
              <p:nvPr/>
            </p:nvGrpSpPr>
            <p:grpSpPr bwMode="invGray">
              <a:xfrm flipH="1">
                <a:off x="3310555" y="737968"/>
                <a:ext cx="5294376" cy="54864"/>
                <a:chOff x="1522413" y="1514475"/>
                <a:chExt cx="10569575" cy="64008"/>
              </a:xfrm>
              <a:grp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grp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a:grpFill/>
          </p:grpSpPr>
          <p:grpSp>
            <p:nvGrpSpPr>
              <p:cNvPr id="618" name="Group 617"/>
              <p:cNvGrpSpPr/>
              <p:nvPr/>
            </p:nvGrpSpPr>
            <p:grpSpPr bwMode="invGray">
              <a:xfrm flipH="1">
                <a:off x="3310555" y="737968"/>
                <a:ext cx="5294376" cy="54864"/>
                <a:chOff x="1522413" y="1514475"/>
                <a:chExt cx="10569575" cy="64008"/>
              </a:xfrm>
              <a:grp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grp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125766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a:solidFill>
            <a:schemeClr val="tx2"/>
          </a:solidFill>
        </p:grpSpPr>
        <p:grpSp>
          <p:nvGrpSpPr>
            <p:cNvPr id="615" name="Group 614"/>
            <p:cNvGrpSpPr/>
            <p:nvPr/>
          </p:nvGrpSpPr>
          <p:grpSpPr bwMode="invGray">
            <a:xfrm>
              <a:off x="5414491" y="1630821"/>
              <a:ext cx="5294376" cy="4114800"/>
              <a:chOff x="3310555" y="716546"/>
              <a:chExt cx="5294376" cy="4114800"/>
            </a:xfrm>
            <a:grpFill/>
          </p:grpSpPr>
          <p:grpSp>
            <p:nvGrpSpPr>
              <p:cNvPr id="767" name="Group 766"/>
              <p:cNvGrpSpPr/>
              <p:nvPr/>
            </p:nvGrpSpPr>
            <p:grpSpPr bwMode="invGray">
              <a:xfrm flipH="1">
                <a:off x="3310555" y="737968"/>
                <a:ext cx="5294376" cy="54864"/>
                <a:chOff x="1522413" y="1514475"/>
                <a:chExt cx="10569575" cy="64008"/>
              </a:xfrm>
              <a:grp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grp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a:grpFill/>
          </p:grpSpPr>
          <p:grpSp>
            <p:nvGrpSpPr>
              <p:cNvPr id="617" name="Group 616"/>
              <p:cNvGrpSpPr/>
              <p:nvPr/>
            </p:nvGrpSpPr>
            <p:grpSpPr bwMode="invGray">
              <a:xfrm flipH="1">
                <a:off x="3310555" y="737968"/>
                <a:ext cx="5294376" cy="54864"/>
                <a:chOff x="1522413" y="1514475"/>
                <a:chExt cx="10569575" cy="64008"/>
              </a:xfrm>
              <a:grp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grp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220549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bg1"/>
                </a:solidFill>
              </a:defRPr>
            </a:lvl1pPr>
          </a:lstStyle>
          <a:p>
            <a:fld id="{9AFE8FB1-0A7A-443E-AAF7-31D4FA1AA312}" type="datetimeFigureOut">
              <a:rPr lang="en-US" smtClean="0"/>
              <a:pPr/>
              <a:t>4/4/2017</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bg1"/>
                </a:solidFill>
              </a:defRPr>
            </a:lvl1pPr>
          </a:lstStyle>
          <a:p>
            <a:fld id="{25BA54BD-C84D-46CE-8B72-31BFB26ABA43}" type="slidenum">
              <a:rPr lang="en-US" smtClean="0"/>
              <a:pPr/>
              <a:t>‹#›</a:t>
            </a:fld>
            <a:endParaRPr lang="en-US"/>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Tree>
    <p:extLst>
      <p:ext uri="{BB962C8B-B14F-4D97-AF65-F5344CB8AC3E}">
        <p14:creationId xmlns:p14="http://schemas.microsoft.com/office/powerpoint/2010/main" val="29647144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904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7190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7pPr>
      <a:lvl8pPr marL="19476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8pPr>
      <a:lvl9pPr marL="21762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2412" y="609600"/>
            <a:ext cx="4571999" cy="424732"/>
          </a:xfrm>
          <a:prstGeom prst="rect">
            <a:avLst/>
          </a:prstGeom>
          <a:noFill/>
        </p:spPr>
        <p:txBody>
          <a:bodyPr wrap="square" rtlCol="0">
            <a:spAutoFit/>
          </a:bodyPr>
          <a:lstStyle/>
          <a:p>
            <a:pPr>
              <a:lnSpc>
                <a:spcPct val="90000"/>
              </a:lnSpc>
            </a:pPr>
            <a:r>
              <a:rPr lang="en-US" sz="2400" dirty="0">
                <a:solidFill>
                  <a:schemeClr val="bg1"/>
                </a:solidFill>
              </a:rPr>
              <a:t>APRIL 5, 2017</a:t>
            </a:r>
          </a:p>
        </p:txBody>
      </p:sp>
      <p:sp>
        <p:nvSpPr>
          <p:cNvPr id="5" name="Subtitle 4"/>
          <p:cNvSpPr>
            <a:spLocks noGrp="1"/>
          </p:cNvSpPr>
          <p:nvPr>
            <p:ph type="subTitle" idx="1"/>
          </p:nvPr>
        </p:nvSpPr>
        <p:spPr>
          <a:xfrm>
            <a:off x="1522413" y="4914507"/>
            <a:ext cx="9143999" cy="1981200"/>
          </a:xfrm>
        </p:spPr>
        <p:txBody>
          <a:bodyPr>
            <a:normAutofit/>
          </a:bodyPr>
          <a:lstStyle/>
          <a:p>
            <a:pPr algn="r"/>
            <a:r>
              <a:rPr lang="en-US" dirty="0"/>
              <a:t>A PRESENTATION BY:</a:t>
            </a:r>
          </a:p>
          <a:p>
            <a:pPr algn="r"/>
            <a:endParaRPr lang="en-US" dirty="0"/>
          </a:p>
          <a:p>
            <a:pPr algn="r"/>
            <a:r>
              <a:rPr lang="en-US" dirty="0"/>
              <a:t>ABHILASH REDDY TATHIREDDY</a:t>
            </a:r>
          </a:p>
          <a:p>
            <a:pPr algn="r"/>
            <a:r>
              <a:rPr lang="en-US" dirty="0"/>
              <a:t>SIDDHARTH GURRAMKONDA</a:t>
            </a:r>
          </a:p>
          <a:p>
            <a:pPr algn="r"/>
            <a:r>
              <a:rPr lang="en-US" dirty="0"/>
              <a:t>MANIRATNAM PALKUR.</a:t>
            </a:r>
          </a:p>
        </p:txBody>
      </p:sp>
      <p:sp>
        <p:nvSpPr>
          <p:cNvPr id="4" name="Title 3"/>
          <p:cNvSpPr>
            <a:spLocks noGrp="1"/>
          </p:cNvSpPr>
          <p:nvPr>
            <p:ph type="ctrTitle"/>
          </p:nvPr>
        </p:nvSpPr>
        <p:spPr/>
        <p:txBody>
          <a:bodyPr/>
          <a:lstStyle/>
          <a:p>
            <a:r>
              <a:rPr lang="en-US" dirty="0"/>
              <a:t>MAC LAYER IN WIRELESS SENSOR NETWORKS</a:t>
            </a: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648200"/>
          </a:xfrm>
        </p:spPr>
        <p:txBody>
          <a:bodyPr/>
          <a:lstStyle/>
          <a:p>
            <a:r>
              <a:rPr lang="en-US" dirty="0"/>
              <a:t>A MAC protocol provides slightly different functionality depending on the network, device capability, and upper layer requirements, but several functions exist in most MAC protocols. In general, a MAC protocol provides:</a:t>
            </a:r>
          </a:p>
          <a:p>
            <a:pPr lvl="1">
              <a:lnSpc>
                <a:spcPct val="150000"/>
              </a:lnSpc>
              <a:buFont typeface="Wingdings" panose="05000000000000000000" pitchFamily="2" charset="2"/>
              <a:buChar char="ü"/>
            </a:pPr>
            <a:r>
              <a:rPr lang="en-US" dirty="0"/>
              <a:t>Framing</a:t>
            </a:r>
          </a:p>
          <a:p>
            <a:pPr lvl="1">
              <a:lnSpc>
                <a:spcPct val="150000"/>
              </a:lnSpc>
              <a:buFont typeface="Wingdings" panose="05000000000000000000" pitchFamily="2" charset="2"/>
              <a:buChar char="ü"/>
            </a:pPr>
            <a:r>
              <a:rPr lang="en-US" dirty="0"/>
              <a:t>Medium access</a:t>
            </a:r>
          </a:p>
          <a:p>
            <a:pPr lvl="1">
              <a:lnSpc>
                <a:spcPct val="150000"/>
              </a:lnSpc>
              <a:buFont typeface="Wingdings" panose="05000000000000000000" pitchFamily="2" charset="2"/>
              <a:buChar char="ü"/>
            </a:pPr>
            <a:r>
              <a:rPr lang="en-US" dirty="0"/>
              <a:t>Reliability</a:t>
            </a:r>
          </a:p>
          <a:p>
            <a:pPr lvl="1">
              <a:lnSpc>
                <a:spcPct val="150000"/>
              </a:lnSpc>
              <a:buFont typeface="Wingdings" panose="05000000000000000000" pitchFamily="2" charset="2"/>
              <a:buChar char="ü"/>
            </a:pPr>
            <a:r>
              <a:rPr lang="en-US" dirty="0"/>
              <a:t>Flow control</a:t>
            </a:r>
          </a:p>
          <a:p>
            <a:pPr lvl="1">
              <a:lnSpc>
                <a:spcPct val="150000"/>
              </a:lnSpc>
              <a:buFont typeface="Wingdings" panose="05000000000000000000" pitchFamily="2" charset="2"/>
              <a:buChar char="ü"/>
            </a:pPr>
            <a:r>
              <a:rPr lang="en-US" dirty="0"/>
              <a:t>Error control</a:t>
            </a:r>
          </a:p>
        </p:txBody>
      </p:sp>
      <p:sp>
        <p:nvSpPr>
          <p:cNvPr id="3" name="Title 2"/>
          <p:cNvSpPr>
            <a:spLocks noGrp="1"/>
          </p:cNvSpPr>
          <p:nvPr>
            <p:ph type="title"/>
          </p:nvPr>
        </p:nvSpPr>
        <p:spPr/>
        <p:txBody>
          <a:bodyPr/>
          <a:lstStyle/>
          <a:p>
            <a:r>
              <a:rPr lang="en-US" dirty="0"/>
              <a:t>Continued….</a:t>
            </a:r>
          </a:p>
        </p:txBody>
      </p:sp>
    </p:spTree>
    <p:extLst>
      <p:ext uri="{BB962C8B-B14F-4D97-AF65-F5344CB8AC3E}">
        <p14:creationId xmlns:p14="http://schemas.microsoft.com/office/powerpoint/2010/main" val="3005289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74812" y="457200"/>
            <a:ext cx="9143998" cy="1118172"/>
          </a:xfrm>
        </p:spPr>
        <p:txBody>
          <a:bodyPr/>
          <a:lstStyle/>
          <a:p>
            <a:r>
              <a:rPr lang="en-US" dirty="0"/>
              <a:t>Current Scenarios in MAC( Different types of MAC protocols):</a:t>
            </a:r>
          </a:p>
        </p:txBody>
      </p:sp>
      <p:sp>
        <p:nvSpPr>
          <p:cNvPr id="2" name="Rectangle 1"/>
          <p:cNvSpPr/>
          <p:nvPr/>
        </p:nvSpPr>
        <p:spPr>
          <a:xfrm>
            <a:off x="2360612" y="2209800"/>
            <a:ext cx="7086600" cy="3970318"/>
          </a:xfrm>
          <a:prstGeom prst="rect">
            <a:avLst/>
          </a:prstGeom>
        </p:spPr>
        <p:txBody>
          <a:bodyPr wrap="square">
            <a:spAutoFit/>
          </a:bodyPr>
          <a:lstStyle/>
          <a:p>
            <a:pPr marL="514350" indent="-514350">
              <a:lnSpc>
                <a:spcPct val="150000"/>
              </a:lnSpc>
              <a:buFont typeface="+mj-lt"/>
              <a:buAutoNum type="arabicPeriod"/>
            </a:pPr>
            <a:r>
              <a:rPr lang="en-US" sz="2800" dirty="0">
                <a:solidFill>
                  <a:schemeClr val="bg1"/>
                </a:solidFill>
              </a:rPr>
              <a:t>Sensor MAC(S-MAC) :</a:t>
            </a:r>
          </a:p>
          <a:p>
            <a:pPr marL="514350" indent="-514350">
              <a:lnSpc>
                <a:spcPct val="150000"/>
              </a:lnSpc>
              <a:buFont typeface="+mj-lt"/>
              <a:buAutoNum type="arabicPeriod"/>
            </a:pPr>
            <a:r>
              <a:rPr lang="en-US" sz="2800" dirty="0">
                <a:solidFill>
                  <a:schemeClr val="bg1"/>
                </a:solidFill>
              </a:rPr>
              <a:t>Pattern MAC(P-MAC): </a:t>
            </a:r>
          </a:p>
          <a:p>
            <a:pPr marL="514350" indent="-514350">
              <a:lnSpc>
                <a:spcPct val="150000"/>
              </a:lnSpc>
              <a:buFont typeface="+mj-lt"/>
              <a:buAutoNum type="arabicPeriod"/>
            </a:pPr>
            <a:r>
              <a:rPr lang="en-US" sz="2800" dirty="0">
                <a:solidFill>
                  <a:schemeClr val="bg1"/>
                </a:solidFill>
              </a:rPr>
              <a:t>Traffic-Adaptive MAC(TARAMA): </a:t>
            </a:r>
          </a:p>
          <a:p>
            <a:pPr marL="514350" indent="-514350">
              <a:lnSpc>
                <a:spcPct val="150000"/>
              </a:lnSpc>
              <a:buFont typeface="+mj-lt"/>
              <a:buAutoNum type="arabicPeriod"/>
            </a:pPr>
            <a:r>
              <a:rPr lang="en-US" sz="2800" dirty="0">
                <a:solidFill>
                  <a:schemeClr val="bg1"/>
                </a:solidFill>
              </a:rPr>
              <a:t>A versatile low power MAC(B-MAC): </a:t>
            </a:r>
          </a:p>
          <a:p>
            <a:pPr marL="514350" indent="-514350">
              <a:lnSpc>
                <a:spcPct val="150000"/>
              </a:lnSpc>
              <a:buFont typeface="+mj-lt"/>
              <a:buAutoNum type="arabicPeriod"/>
            </a:pPr>
            <a:r>
              <a:rPr lang="en-US" sz="2800" dirty="0">
                <a:solidFill>
                  <a:schemeClr val="bg1"/>
                </a:solidFill>
              </a:rPr>
              <a:t>X-MAC, a Short permeable MAC:</a:t>
            </a:r>
          </a:p>
          <a:p>
            <a:pPr marL="514350" indent="-514350">
              <a:lnSpc>
                <a:spcPct val="150000"/>
              </a:lnSpc>
              <a:buFont typeface="+mj-lt"/>
              <a:buAutoNum type="arabicPeriod"/>
            </a:pPr>
            <a:r>
              <a:rPr lang="en-US" sz="2800" dirty="0">
                <a:solidFill>
                  <a:schemeClr val="bg1"/>
                </a:solidFill>
              </a:rPr>
              <a:t>T-MAC Time out MAC.</a:t>
            </a:r>
          </a:p>
        </p:txBody>
      </p:sp>
    </p:spTree>
    <p:extLst>
      <p:ext uri="{BB962C8B-B14F-4D97-AF65-F5344CB8AC3E}">
        <p14:creationId xmlns:p14="http://schemas.microsoft.com/office/powerpoint/2010/main" val="394728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5408612" y="1905000"/>
            <a:ext cx="6324600" cy="4724400"/>
          </a:xfrm>
        </p:spPr>
        <p:txBody>
          <a:bodyPr>
            <a:normAutofit lnSpcReduction="10000"/>
          </a:bodyPr>
          <a:lstStyle/>
          <a:p>
            <a:pPr algn="just"/>
            <a:r>
              <a:rPr lang="en-US" dirty="0"/>
              <a:t> S-MAC is mainly designed to extend the network lifetime by using the listen or sleep frame and also to reduce the energy consumption.</a:t>
            </a:r>
          </a:p>
          <a:p>
            <a:pPr algn="just"/>
            <a:r>
              <a:rPr lang="en-US" dirty="0"/>
              <a:t> In S-MAC during sleep time, nodes shut down transceivers to save energy.</a:t>
            </a:r>
          </a:p>
          <a:p>
            <a:r>
              <a:rPr lang="en-US" dirty="0"/>
              <a:t>In wake-up time, sensor nodes become connected with each other and transmit a several number of control messages such as,   synchronization(SYNC)      acknowledgement (ACK) ,                  request to send(RTS),                                clear to send(CTS).</a:t>
            </a:r>
          </a:p>
        </p:txBody>
      </p:sp>
      <p:pic>
        <p:nvPicPr>
          <p:cNvPr id="4" name="Content Placeholder 3"/>
          <p:cNvPicPr>
            <a:picLocks noGrp="1" noChangeAspect="1"/>
          </p:cNvPicPr>
          <p:nvPr>
            <p:ph sz="half" idx="1"/>
          </p:nvPr>
        </p:nvPicPr>
        <p:blipFill>
          <a:blip r:embed="rId2"/>
          <a:stretch>
            <a:fillRect/>
          </a:stretch>
        </p:blipFill>
        <p:spPr>
          <a:xfrm>
            <a:off x="912812" y="2133600"/>
            <a:ext cx="4191000" cy="2667000"/>
          </a:xfrm>
          <a:prstGeom prst="rect">
            <a:avLst/>
          </a:prstGeom>
        </p:spPr>
      </p:pic>
      <p:sp>
        <p:nvSpPr>
          <p:cNvPr id="3" name="Title 2"/>
          <p:cNvSpPr>
            <a:spLocks noGrp="1"/>
          </p:cNvSpPr>
          <p:nvPr>
            <p:ph type="title"/>
          </p:nvPr>
        </p:nvSpPr>
        <p:spPr/>
        <p:txBody>
          <a:bodyPr/>
          <a:lstStyle/>
          <a:p>
            <a:r>
              <a:rPr lang="en-US" dirty="0"/>
              <a:t>S-MAC (Sensor MAC)</a:t>
            </a:r>
          </a:p>
        </p:txBody>
      </p:sp>
    </p:spTree>
    <p:extLst>
      <p:ext uri="{BB962C8B-B14F-4D97-AF65-F5344CB8AC3E}">
        <p14:creationId xmlns:p14="http://schemas.microsoft.com/office/powerpoint/2010/main" val="418651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stretch>
            <a:fillRect/>
          </a:stretch>
        </p:blipFill>
        <p:spPr>
          <a:xfrm>
            <a:off x="7312025" y="4953001"/>
            <a:ext cx="4876800" cy="1904999"/>
          </a:xfrm>
          <a:prstGeom prst="rect">
            <a:avLst/>
          </a:prstGeom>
        </p:spPr>
      </p:pic>
      <p:sp>
        <p:nvSpPr>
          <p:cNvPr id="3" name="Content Placeholder 2"/>
          <p:cNvSpPr>
            <a:spLocks noGrp="1"/>
          </p:cNvSpPr>
          <p:nvPr>
            <p:ph sz="half" idx="1"/>
          </p:nvPr>
        </p:nvSpPr>
        <p:spPr>
          <a:xfrm>
            <a:off x="1522413" y="1905000"/>
            <a:ext cx="10666412" cy="4953000"/>
          </a:xfrm>
        </p:spPr>
        <p:txBody>
          <a:bodyPr/>
          <a:lstStyle/>
          <a:p>
            <a:r>
              <a:rPr lang="en-US" dirty="0"/>
              <a:t>In the proposed Pattern-MAC (PMAC) protocol, instead of having fixed sleep- wakeups, the sleep-wakeup schedules of the sensor nodes are adaptively determined.</a:t>
            </a:r>
          </a:p>
          <a:p>
            <a:r>
              <a:rPr lang="en-US" dirty="0"/>
              <a:t>The schedules are decided based on a node's own traffic and that of its neighbors.</a:t>
            </a:r>
          </a:p>
          <a:p>
            <a:r>
              <a:rPr lang="en-US" dirty="0"/>
              <a:t>PMAC achieves more power savings under light loads, and higher throughput under heavier traffic loads. </a:t>
            </a:r>
          </a:p>
        </p:txBody>
      </p:sp>
      <p:sp>
        <p:nvSpPr>
          <p:cNvPr id="4" name="Title 3"/>
          <p:cNvSpPr>
            <a:spLocks noGrp="1"/>
          </p:cNvSpPr>
          <p:nvPr>
            <p:ph type="title"/>
          </p:nvPr>
        </p:nvSpPr>
        <p:spPr/>
        <p:txBody>
          <a:bodyPr/>
          <a:lstStyle/>
          <a:p>
            <a:r>
              <a:rPr lang="en-US" dirty="0"/>
              <a:t>P-MAC (Pattern MAC): -</a:t>
            </a:r>
          </a:p>
        </p:txBody>
      </p:sp>
    </p:spTree>
    <p:extLst>
      <p:ext uri="{BB962C8B-B14F-4D97-AF65-F5344CB8AC3E}">
        <p14:creationId xmlns:p14="http://schemas.microsoft.com/office/powerpoint/2010/main" val="199223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1" y="1904999"/>
            <a:ext cx="6704011" cy="3962402"/>
          </a:xfrm>
        </p:spPr>
        <p:txBody>
          <a:bodyPr/>
          <a:lstStyle/>
          <a:p>
            <a:endParaRPr lang="en-US" dirty="0"/>
          </a:p>
          <a:p>
            <a:r>
              <a:rPr lang="en-US" dirty="0"/>
              <a:t>TRAMA protocol attempts to stabilize the uses of scheduled and unscheduled protocols by making availability of scheduled slots with no disagree for a longer data messages and different access slots for small, periodic control messages.</a:t>
            </a:r>
          </a:p>
          <a:p>
            <a:r>
              <a:rPr lang="en-US" dirty="0"/>
              <a:t> This protocol consists of 3 components.</a:t>
            </a:r>
          </a:p>
        </p:txBody>
      </p:sp>
      <p:pic>
        <p:nvPicPr>
          <p:cNvPr id="4" name="Content Placeholder 3"/>
          <p:cNvPicPr>
            <a:picLocks noGrp="1" noChangeAspect="1"/>
          </p:cNvPicPr>
          <p:nvPr>
            <p:ph sz="half" idx="1"/>
          </p:nvPr>
        </p:nvPicPr>
        <p:blipFill>
          <a:blip r:embed="rId2"/>
          <a:stretch>
            <a:fillRect/>
          </a:stretch>
        </p:blipFill>
        <p:spPr>
          <a:xfrm>
            <a:off x="7084895" y="2798034"/>
            <a:ext cx="5103930" cy="2481129"/>
          </a:xfrm>
          <a:prstGeom prst="rect">
            <a:avLst/>
          </a:prstGeom>
        </p:spPr>
      </p:pic>
      <p:sp>
        <p:nvSpPr>
          <p:cNvPr id="3" name="Title 2"/>
          <p:cNvSpPr>
            <a:spLocks noGrp="1"/>
          </p:cNvSpPr>
          <p:nvPr>
            <p:ph type="title"/>
          </p:nvPr>
        </p:nvSpPr>
        <p:spPr/>
        <p:txBody>
          <a:bodyPr/>
          <a:lstStyle/>
          <a:p>
            <a:r>
              <a:rPr lang="en-US" dirty="0"/>
              <a:t>TRAMA (Traffic-Adaptive MAC ) : -</a:t>
            </a:r>
          </a:p>
        </p:txBody>
      </p:sp>
    </p:spTree>
    <p:extLst>
      <p:ext uri="{BB962C8B-B14F-4D97-AF65-F5344CB8AC3E}">
        <p14:creationId xmlns:p14="http://schemas.microsoft.com/office/powerpoint/2010/main" val="3822741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600200"/>
            <a:ext cx="9144000" cy="4572000"/>
          </a:xfrm>
        </p:spPr>
        <p:txBody>
          <a:bodyPr/>
          <a:lstStyle/>
          <a:p>
            <a:pPr marL="0" indent="0">
              <a:buNone/>
            </a:pPr>
            <a:endParaRPr lang="en-US" dirty="0"/>
          </a:p>
          <a:p>
            <a:pPr algn="just"/>
            <a:r>
              <a:rPr lang="en-US" dirty="0"/>
              <a:t>It is</a:t>
            </a:r>
            <a:r>
              <a:rPr lang="en-US" b="1" dirty="0"/>
              <a:t> </a:t>
            </a:r>
            <a:r>
              <a:rPr lang="en-US" dirty="0"/>
              <a:t>a versatile low power MAC protocol.</a:t>
            </a:r>
          </a:p>
          <a:p>
            <a:pPr algn="just"/>
            <a:r>
              <a:rPr lang="en-US" dirty="0"/>
              <a:t>B-MAC is designed for an Ad-Hoc network of nodes with  N-sender to 1-receiver transmissions.</a:t>
            </a:r>
          </a:p>
          <a:p>
            <a:pPr algn="just"/>
            <a:r>
              <a:rPr lang="en-US" dirty="0"/>
              <a:t>The basic idea of B-MAC is to keep the protocol simple.</a:t>
            </a:r>
          </a:p>
          <a:p>
            <a:r>
              <a:rPr lang="en-US" dirty="0"/>
              <a:t>The node wakes up at every check interval, in which the radio samples the channel and verifies that if any activity is took place during the preamble period. </a:t>
            </a:r>
          </a:p>
        </p:txBody>
      </p:sp>
      <p:sp>
        <p:nvSpPr>
          <p:cNvPr id="3" name="Title 2"/>
          <p:cNvSpPr>
            <a:spLocks noGrp="1"/>
          </p:cNvSpPr>
          <p:nvPr>
            <p:ph type="title"/>
          </p:nvPr>
        </p:nvSpPr>
        <p:spPr/>
        <p:txBody>
          <a:bodyPr/>
          <a:lstStyle/>
          <a:p>
            <a:r>
              <a:rPr lang="en-US" dirty="0"/>
              <a:t>B-MAC </a:t>
            </a:r>
          </a:p>
        </p:txBody>
      </p:sp>
    </p:spTree>
    <p:extLst>
      <p:ext uri="{BB962C8B-B14F-4D97-AF65-F5344CB8AC3E}">
        <p14:creationId xmlns:p14="http://schemas.microsoft.com/office/powerpoint/2010/main" val="163796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pPr algn="just"/>
            <a:r>
              <a:rPr lang="en-US" dirty="0"/>
              <a:t>X-MAC is meant for ad-hoc structure, too. It uses asynchronous wake-up schedules like B-MAC.</a:t>
            </a:r>
          </a:p>
          <a:p>
            <a:pPr algn="just"/>
            <a:r>
              <a:rPr lang="en-US" dirty="0"/>
              <a:t>X-MAC tries to improve B-MAC by sending more intelligent announcements.</a:t>
            </a:r>
          </a:p>
          <a:p>
            <a:pPr algn="just"/>
            <a:r>
              <a:rPr lang="en-US" dirty="0"/>
              <a:t> This protocol solves the P-MAC issues which ae embedding the target ID in the preamble so that the other node can go back to the sleep. </a:t>
            </a:r>
          </a:p>
        </p:txBody>
      </p:sp>
      <p:sp>
        <p:nvSpPr>
          <p:cNvPr id="3" name="Title 2"/>
          <p:cNvSpPr>
            <a:spLocks noGrp="1"/>
          </p:cNvSpPr>
          <p:nvPr>
            <p:ph type="title"/>
          </p:nvPr>
        </p:nvSpPr>
        <p:spPr/>
        <p:txBody>
          <a:bodyPr/>
          <a:lstStyle/>
          <a:p>
            <a:r>
              <a:rPr lang="en-US" dirty="0"/>
              <a:t>X-MAC</a:t>
            </a:r>
          </a:p>
        </p:txBody>
      </p:sp>
    </p:spTree>
    <p:extLst>
      <p:ext uri="{BB962C8B-B14F-4D97-AF65-F5344CB8AC3E}">
        <p14:creationId xmlns:p14="http://schemas.microsoft.com/office/powerpoint/2010/main" val="115201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2"/>
          </p:nvPr>
        </p:nvSpPr>
        <p:spPr>
          <a:xfrm>
            <a:off x="5332412" y="1905000"/>
            <a:ext cx="6705599" cy="4800600"/>
          </a:xfrm>
        </p:spPr>
        <p:txBody>
          <a:bodyPr>
            <a:normAutofit lnSpcReduction="10000"/>
          </a:bodyPr>
          <a:lstStyle/>
          <a:p>
            <a:r>
              <a:rPr lang="en-US" dirty="0"/>
              <a:t>This MAC protocol is similar to S-MAC in which this utilizes a wake/sleep duty cycle. </a:t>
            </a:r>
          </a:p>
          <a:p>
            <a:r>
              <a:rPr lang="en-US" dirty="0"/>
              <a:t> Activation event is:</a:t>
            </a:r>
          </a:p>
          <a:p>
            <a:pPr marL="301752" lvl="1" indent="0">
              <a:buNone/>
            </a:pPr>
            <a:r>
              <a:rPr lang="en-US" dirty="0"/>
              <a:t>    1.Discharge of a periodic frame timer.</a:t>
            </a:r>
          </a:p>
          <a:p>
            <a:pPr marL="530352" lvl="2" indent="0">
              <a:buNone/>
            </a:pPr>
            <a:r>
              <a:rPr lang="en-US" dirty="0"/>
              <a:t> 2.Response of any type of data on the radio.</a:t>
            </a:r>
          </a:p>
          <a:p>
            <a:pPr marL="530352" lvl="2" indent="0">
              <a:buNone/>
            </a:pPr>
            <a:r>
              <a:rPr lang="en-US" dirty="0"/>
              <a:t> 3.Sensing of communication on the radio.</a:t>
            </a:r>
          </a:p>
          <a:p>
            <a:pPr marL="530352" lvl="2" indent="0">
              <a:buNone/>
            </a:pPr>
            <a:r>
              <a:rPr lang="en-US" dirty="0"/>
              <a:t> 4.End-of transmission of a node’s own data   packet. </a:t>
            </a:r>
          </a:p>
          <a:p>
            <a:pPr marL="758952" lvl="3" indent="0">
              <a:buNone/>
            </a:pPr>
            <a:endParaRPr lang="en-US" dirty="0"/>
          </a:p>
          <a:p>
            <a:r>
              <a:rPr lang="en-US" dirty="0"/>
              <a:t>The main idea behind the design of T-MAC is, while latency requirements and the spaces between the buffers are generally fixed and the message rate will vary</a:t>
            </a:r>
          </a:p>
        </p:txBody>
      </p:sp>
      <p:pic>
        <p:nvPicPr>
          <p:cNvPr id="4" name="Content Placeholder 3"/>
          <p:cNvPicPr>
            <a:picLocks noGrp="1" noChangeAspect="1"/>
          </p:cNvPicPr>
          <p:nvPr>
            <p:ph sz="half" idx="1"/>
          </p:nvPr>
        </p:nvPicPr>
        <p:blipFill>
          <a:blip r:embed="rId2"/>
          <a:stretch>
            <a:fillRect/>
          </a:stretch>
        </p:blipFill>
        <p:spPr>
          <a:xfrm>
            <a:off x="379412" y="2286000"/>
            <a:ext cx="4822069" cy="3429000"/>
          </a:xfrm>
          <a:prstGeom prst="rect">
            <a:avLst/>
          </a:prstGeom>
        </p:spPr>
      </p:pic>
      <p:sp>
        <p:nvSpPr>
          <p:cNvPr id="3" name="Title 2"/>
          <p:cNvSpPr>
            <a:spLocks noGrp="1"/>
          </p:cNvSpPr>
          <p:nvPr>
            <p:ph type="title"/>
          </p:nvPr>
        </p:nvSpPr>
        <p:spPr/>
        <p:txBody>
          <a:bodyPr/>
          <a:lstStyle/>
          <a:p>
            <a:r>
              <a:rPr lang="en-US" dirty="0"/>
              <a:t>T-MAC (Time-Out MAC)</a:t>
            </a:r>
          </a:p>
        </p:txBody>
      </p:sp>
    </p:spTree>
    <p:extLst>
      <p:ext uri="{BB962C8B-B14F-4D97-AF65-F5344CB8AC3E}">
        <p14:creationId xmlns:p14="http://schemas.microsoft.com/office/powerpoint/2010/main" val="230236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1674814" y="1828800"/>
            <a:ext cx="10058397" cy="4267200"/>
          </a:xfrm>
        </p:spPr>
        <p:txBody>
          <a:bodyPr/>
          <a:lstStyle/>
          <a:p>
            <a:r>
              <a:rPr lang="en-US" dirty="0"/>
              <a:t>The interval TA must be long enough to receive at least the start of the CTS packet.</a:t>
            </a:r>
          </a:p>
          <a:p>
            <a:r>
              <a:rPr lang="en-US" dirty="0"/>
              <a:t>TA: TA &gt; C + R + T </a:t>
            </a:r>
          </a:p>
          <a:p>
            <a:pPr lvl="1"/>
            <a:r>
              <a:rPr lang="en-US" dirty="0"/>
              <a:t>where C, is length of conventional interval</a:t>
            </a:r>
          </a:p>
          <a:p>
            <a:pPr lvl="1"/>
            <a:r>
              <a:rPr lang="en-US" dirty="0"/>
              <a:t>R is the length of an RTS packet</a:t>
            </a:r>
          </a:p>
          <a:p>
            <a:pPr lvl="1"/>
            <a:r>
              <a:rPr lang="en-US" dirty="0"/>
              <a:t>T is the turn-around time (i.e. the short time between the beginning of the CTS packet and start of the RTS packet).</a:t>
            </a:r>
          </a:p>
          <a:p>
            <a:r>
              <a:rPr lang="en-US" dirty="0"/>
              <a:t>A larger TA increases the energy used.</a:t>
            </a:r>
          </a:p>
        </p:txBody>
      </p:sp>
      <p:sp>
        <p:nvSpPr>
          <p:cNvPr id="4" name="Title 3"/>
          <p:cNvSpPr>
            <a:spLocks noGrp="1"/>
          </p:cNvSpPr>
          <p:nvPr>
            <p:ph type="title"/>
          </p:nvPr>
        </p:nvSpPr>
        <p:spPr/>
        <p:txBody>
          <a:bodyPr/>
          <a:lstStyle/>
          <a:p>
            <a:r>
              <a:rPr lang="en-US" dirty="0"/>
              <a:t>Determining TA:</a:t>
            </a:r>
          </a:p>
        </p:txBody>
      </p:sp>
    </p:spTree>
    <p:extLst>
      <p:ext uri="{BB962C8B-B14F-4D97-AF65-F5344CB8AC3E}">
        <p14:creationId xmlns:p14="http://schemas.microsoft.com/office/powerpoint/2010/main" val="418654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normAutofit lnSpcReduction="10000"/>
          </a:bodyPr>
          <a:lstStyle/>
          <a:p>
            <a:r>
              <a:rPr lang="en-US" dirty="0"/>
              <a:t>The node-to-sink communication pattern causes, early sleeping problem reduces the total possible throughput of T-MAC to less than half of the maximum throughput of traditional protocols or S-MAC</a:t>
            </a:r>
          </a:p>
          <a:p>
            <a:r>
              <a:rPr lang="en-US" dirty="0"/>
              <a:t>It is believed that, the problem might occur in any asymmetric communication pattern.</a:t>
            </a:r>
          </a:p>
          <a:p>
            <a:endParaRPr lang="en-US" dirty="0"/>
          </a:p>
        </p:txBody>
      </p:sp>
      <p:sp>
        <p:nvSpPr>
          <p:cNvPr id="4" name="Title 3"/>
          <p:cNvSpPr>
            <a:spLocks noGrp="1"/>
          </p:cNvSpPr>
          <p:nvPr>
            <p:ph type="title"/>
          </p:nvPr>
        </p:nvSpPr>
        <p:spPr/>
        <p:txBody>
          <a:bodyPr/>
          <a:lstStyle/>
          <a:p>
            <a:r>
              <a:rPr lang="en-US" dirty="0"/>
              <a:t>Problems in TMAC:</a:t>
            </a:r>
          </a:p>
        </p:txBody>
      </p:sp>
      <p:pic>
        <p:nvPicPr>
          <p:cNvPr id="5" name="Content Placeholder 4"/>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1412" y="2209800"/>
            <a:ext cx="4800599" cy="3657599"/>
          </a:xfrm>
          <a:prstGeom prst="rect">
            <a:avLst/>
          </a:prstGeom>
          <a:noFill/>
          <a:ln>
            <a:noFill/>
          </a:ln>
        </p:spPr>
      </p:pic>
    </p:spTree>
    <p:extLst>
      <p:ext uri="{BB962C8B-B14F-4D97-AF65-F5344CB8AC3E}">
        <p14:creationId xmlns:p14="http://schemas.microsoft.com/office/powerpoint/2010/main" val="274510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414" y="1905000"/>
            <a:ext cx="9144000" cy="3962400"/>
          </a:xfrm>
        </p:spPr>
        <p:txBody>
          <a:bodyPr>
            <a:normAutofit/>
          </a:bodyPr>
          <a:lstStyle/>
          <a:p>
            <a:r>
              <a:rPr lang="en-US" dirty="0"/>
              <a:t>INTRODUCTION</a:t>
            </a:r>
          </a:p>
          <a:p>
            <a:r>
              <a:rPr lang="en-US" dirty="0"/>
              <a:t>UNDERSTANDING WSNs</a:t>
            </a:r>
          </a:p>
          <a:p>
            <a:r>
              <a:rPr lang="en-US" dirty="0"/>
              <a:t>STRUCTURE OF WSNs</a:t>
            </a:r>
          </a:p>
          <a:p>
            <a:r>
              <a:rPr lang="en-US" dirty="0"/>
              <a:t>MAC LAYER</a:t>
            </a:r>
          </a:p>
          <a:p>
            <a:r>
              <a:rPr lang="en-US" dirty="0"/>
              <a:t>CURRENT SCENARIOS IN MAC</a:t>
            </a:r>
          </a:p>
          <a:p>
            <a:r>
              <a:rPr lang="en-US" dirty="0"/>
              <a:t>EXPERIMENTS</a:t>
            </a:r>
          </a:p>
          <a:p>
            <a:r>
              <a:rPr lang="en-US" dirty="0"/>
              <a:t>CONCLUSION</a:t>
            </a:r>
          </a:p>
        </p:txBody>
      </p:sp>
      <p:sp>
        <p:nvSpPr>
          <p:cNvPr id="2" name="Title 1"/>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1105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T-MAC uses much less energy than the S-MAC, especially when the message frequency during events increases.</a:t>
            </a:r>
          </a:p>
          <a:p>
            <a:endParaRPr lang="en-US" dirty="0"/>
          </a:p>
        </p:txBody>
      </p:sp>
      <p:sp>
        <p:nvSpPr>
          <p:cNvPr id="4" name="Title 3"/>
          <p:cNvSpPr>
            <a:spLocks noGrp="1"/>
          </p:cNvSpPr>
          <p:nvPr>
            <p:ph type="title"/>
          </p:nvPr>
        </p:nvSpPr>
        <p:spPr/>
        <p:txBody>
          <a:bodyPr/>
          <a:lstStyle/>
          <a:p>
            <a:r>
              <a:rPr lang="en-US" dirty="0"/>
              <a:t>Experimental Results:</a:t>
            </a:r>
          </a:p>
        </p:txBody>
      </p:sp>
      <p:pic>
        <p:nvPicPr>
          <p:cNvPr id="5" name="Content Placeholder 4"/>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22414" y="1905000"/>
            <a:ext cx="4495797" cy="3047885"/>
          </a:xfrm>
          <a:prstGeom prst="rect">
            <a:avLst/>
          </a:prstGeom>
          <a:noFill/>
          <a:ln>
            <a:noFill/>
          </a:ln>
        </p:spPr>
      </p:pic>
    </p:spTree>
    <p:extLst>
      <p:ext uri="{BB962C8B-B14F-4D97-AF65-F5344CB8AC3E}">
        <p14:creationId xmlns:p14="http://schemas.microsoft.com/office/powerpoint/2010/main" val="171645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The message length is 20 bytes. The voltage over the resistor is a measure for the electrical current.</a:t>
            </a:r>
          </a:p>
          <a:p>
            <a:endParaRPr lang="en-US" dirty="0"/>
          </a:p>
        </p:txBody>
      </p:sp>
      <p:sp>
        <p:nvSpPr>
          <p:cNvPr id="4" name="Title 3"/>
          <p:cNvSpPr>
            <a:spLocks noGrp="1"/>
          </p:cNvSpPr>
          <p:nvPr>
            <p:ph type="title"/>
          </p:nvPr>
        </p:nvSpPr>
        <p:spPr/>
        <p:txBody>
          <a:bodyPr/>
          <a:lstStyle/>
          <a:p>
            <a:r>
              <a:rPr lang="en-US" dirty="0"/>
              <a:t>Power usage:</a:t>
            </a:r>
          </a:p>
        </p:txBody>
      </p:sp>
      <p:pic>
        <p:nvPicPr>
          <p:cNvPr id="5" name="Content Placeholder 4"/>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22414" y="1905000"/>
            <a:ext cx="4267198" cy="2286000"/>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522414" y="4343400"/>
            <a:ext cx="4267198" cy="1905000"/>
          </a:xfrm>
          <a:prstGeom prst="rect">
            <a:avLst/>
          </a:prstGeom>
          <a:noFill/>
          <a:ln>
            <a:noFill/>
          </a:ln>
        </p:spPr>
      </p:pic>
    </p:spTree>
    <p:extLst>
      <p:ext uri="{BB962C8B-B14F-4D97-AF65-F5344CB8AC3E}">
        <p14:creationId xmlns:p14="http://schemas.microsoft.com/office/powerpoint/2010/main" val="166188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1293812" y="1905000"/>
            <a:ext cx="10058400" cy="4267200"/>
          </a:xfrm>
        </p:spPr>
        <p:txBody>
          <a:bodyPr/>
          <a:lstStyle/>
          <a:p>
            <a:r>
              <a:rPr lang="en-US" dirty="0"/>
              <a:t>The reduction of the power consumption is one of the major issues in WSNs, and the efficient management of the radio transceiver is the key element to achieve this objective.</a:t>
            </a:r>
          </a:p>
          <a:p>
            <a:r>
              <a:rPr lang="en-US" dirty="0"/>
              <a:t>The performance of T-MAC under low peak load having a low traffic is better than the S-MAC in same condition in small networks.</a:t>
            </a:r>
          </a:p>
          <a:p>
            <a:r>
              <a:rPr lang="en-US" dirty="0"/>
              <a:t>Since when it is consider for saving energy in WSN, TMAC is better when compared to the other MAC protocols.</a:t>
            </a:r>
          </a:p>
        </p:txBody>
      </p:sp>
      <p:sp>
        <p:nvSpPr>
          <p:cNvPr id="4" name="Title 3"/>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44160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References: -</a:t>
            </a:r>
          </a:p>
        </p:txBody>
      </p:sp>
      <p:sp>
        <p:nvSpPr>
          <p:cNvPr id="3" name="Content Placeholder 2"/>
          <p:cNvSpPr>
            <a:spLocks noGrp="1"/>
          </p:cNvSpPr>
          <p:nvPr>
            <p:ph sz="half" idx="4294967295"/>
          </p:nvPr>
        </p:nvSpPr>
        <p:spPr>
          <a:xfrm>
            <a:off x="1522414" y="1752600"/>
            <a:ext cx="10058398" cy="5105400"/>
          </a:xfrm>
        </p:spPr>
        <p:txBody>
          <a:bodyPr>
            <a:normAutofit fontScale="92500" lnSpcReduction="20000"/>
          </a:bodyPr>
          <a:lstStyle/>
          <a:p>
            <a:pPr algn="just"/>
            <a:r>
              <a:rPr lang="en-US" sz="1900" dirty="0"/>
              <a:t>Ramadan, Khalil F., M. I. </a:t>
            </a:r>
            <a:r>
              <a:rPr lang="en-US" sz="1900" dirty="0" err="1"/>
              <a:t>Dessouky</a:t>
            </a:r>
            <a:r>
              <a:rPr lang="en-US" sz="1900" dirty="0"/>
              <a:t>, Mohammed Abd-</a:t>
            </a:r>
            <a:r>
              <a:rPr lang="en-US" sz="1900" dirty="0" err="1"/>
              <a:t>Elnaby</a:t>
            </a:r>
            <a:r>
              <a:rPr lang="en-US" sz="1900" dirty="0"/>
              <a:t>, and </a:t>
            </a:r>
            <a:r>
              <a:rPr lang="en-US" sz="1900" dirty="0" err="1"/>
              <a:t>Fathi</a:t>
            </a:r>
            <a:r>
              <a:rPr lang="en-US" sz="1900" dirty="0"/>
              <a:t> E. Abd El-</a:t>
            </a:r>
            <a:r>
              <a:rPr lang="en-US" sz="1900" dirty="0" err="1"/>
              <a:t>Samie</a:t>
            </a:r>
            <a:r>
              <a:rPr lang="en-US" sz="1900" dirty="0"/>
              <a:t>.  "Energy-efficient dual-layer MAC protocol with adaptive layer duration for WSNs."  2016 11th International Conference on Computer Engineering &amp; Systems (ICCES) (2016): n. </a:t>
            </a:r>
            <a:r>
              <a:rPr lang="en-US" sz="1900" dirty="0" err="1"/>
              <a:t>pag</a:t>
            </a:r>
            <a:r>
              <a:rPr lang="en-US" sz="1900" dirty="0"/>
              <a:t>. Web.</a:t>
            </a:r>
          </a:p>
          <a:p>
            <a:pPr algn="just"/>
            <a:r>
              <a:rPr lang="en-US" sz="1900" dirty="0"/>
              <a:t> Dam, </a:t>
            </a:r>
            <a:r>
              <a:rPr lang="en-US" sz="1900" dirty="0" err="1"/>
              <a:t>Tijs</a:t>
            </a:r>
            <a:r>
              <a:rPr lang="en-US" sz="1900" dirty="0"/>
              <a:t> Van, and Van </a:t>
            </a:r>
            <a:r>
              <a:rPr lang="en-US" sz="1900" dirty="0" err="1"/>
              <a:t>Langendoen</a:t>
            </a:r>
            <a:r>
              <a:rPr lang="en-US" sz="1900" dirty="0"/>
              <a:t>. "An Adaptive Energy-Efficient MAC Protocol for Wireless Sensor Networks." (2003): n. </a:t>
            </a:r>
            <a:r>
              <a:rPr lang="en-US" sz="1900" dirty="0" err="1"/>
              <a:t>pag</a:t>
            </a:r>
            <a:r>
              <a:rPr lang="en-US" sz="1900" dirty="0"/>
              <a:t>. Web.</a:t>
            </a:r>
          </a:p>
          <a:p>
            <a:pPr algn="just"/>
            <a:r>
              <a:rPr lang="en-US" sz="1900" dirty="0" err="1"/>
              <a:t>Mainetti</a:t>
            </a:r>
            <a:r>
              <a:rPr lang="en-US" sz="1900" dirty="0"/>
              <a:t>, Luca, Vincenzo </a:t>
            </a:r>
            <a:r>
              <a:rPr lang="en-US" sz="1900" dirty="0" err="1"/>
              <a:t>Mighali</a:t>
            </a:r>
            <a:r>
              <a:rPr lang="en-US" sz="1900" dirty="0"/>
              <a:t>, and Luigi </a:t>
            </a:r>
            <a:r>
              <a:rPr lang="en-US" sz="1900" dirty="0" err="1"/>
              <a:t>Patrono</a:t>
            </a:r>
            <a:r>
              <a:rPr lang="en-US" sz="1900" dirty="0"/>
              <a:t>. "HEC-MAC: A Hybrid Energy-Aware Cross-Layer MAC Protocol for Wireless Sensor Networks." International Journal of Distributed Sensor Networks 11.4 (2015): 536794. Web.</a:t>
            </a:r>
          </a:p>
          <a:p>
            <a:pPr algn="just"/>
            <a:r>
              <a:rPr lang="en-US" sz="1900" dirty="0"/>
              <a:t>Gunn, Meghan, and Simon G. M. Koo. "A Comparative Study of Medium Access Control Protocols for Wireless Sensor Networks." International Journal of Communications, Network and System Sciences 02.08 (2009): 695-703. Web.</a:t>
            </a:r>
          </a:p>
          <a:p>
            <a:pPr algn="just"/>
            <a:r>
              <a:rPr lang="en-US" sz="1900" dirty="0" err="1"/>
              <a:t>Sumita</a:t>
            </a:r>
            <a:r>
              <a:rPr lang="en-US" sz="1900" dirty="0"/>
              <a:t>, </a:t>
            </a:r>
            <a:r>
              <a:rPr lang="en-US" sz="1900" dirty="0" err="1"/>
              <a:t>Nagah</a:t>
            </a:r>
            <a:r>
              <a:rPr lang="en-US" sz="1900" dirty="0"/>
              <a:t>. "</a:t>
            </a:r>
            <a:r>
              <a:rPr lang="en-US" sz="1900" dirty="0" err="1"/>
              <a:t>Hyrbrid</a:t>
            </a:r>
            <a:r>
              <a:rPr lang="en-US" sz="1900" dirty="0"/>
              <a:t> MAC protocols for wireless sensor network.</a:t>
            </a:r>
          </a:p>
          <a:p>
            <a:pPr algn="just"/>
            <a:r>
              <a:rPr lang="en-US" sz="1900" dirty="0"/>
              <a:t>   " International Journal of Emerging Technologies in Computational and Applied Sciences (IJETCAS) (</a:t>
            </a:r>
            <a:r>
              <a:rPr lang="en-US" sz="1900" dirty="0" err="1"/>
              <a:t>n.d.</a:t>
            </a:r>
            <a:r>
              <a:rPr lang="en-US" sz="1900" dirty="0"/>
              <a:t>): n. </a:t>
            </a:r>
            <a:r>
              <a:rPr lang="en-US" sz="1900" dirty="0" err="1"/>
              <a:t>pag</a:t>
            </a:r>
            <a:r>
              <a:rPr lang="en-US" sz="1900" dirty="0"/>
              <a:t>. Web.</a:t>
            </a:r>
          </a:p>
          <a:p>
            <a:pPr algn="just"/>
            <a:r>
              <a:rPr lang="en-US" sz="1900" dirty="0"/>
              <a:t>KHATARKAR, </a:t>
            </a:r>
            <a:r>
              <a:rPr lang="en-US" sz="1900" dirty="0" err="1"/>
              <a:t>Sarika</a:t>
            </a:r>
            <a:r>
              <a:rPr lang="en-US" sz="1900" dirty="0"/>
              <a:t>. "Wireless Sensor Network MAC Protocol: SMAC &amp; TMAC. " Indian Journal of Computer Science and Engineering (IJCSE) 4th ser. 4 (2013): n. </a:t>
            </a:r>
            <a:r>
              <a:rPr lang="en-US" sz="1900" dirty="0" err="1"/>
              <a:t>pag</a:t>
            </a:r>
            <a:r>
              <a:rPr lang="en-US" sz="1900" dirty="0"/>
              <a:t>. Web.</a:t>
            </a:r>
          </a:p>
          <a:p>
            <a:pPr algn="just"/>
            <a:endParaRPr lang="en-US" sz="2000" dirty="0"/>
          </a:p>
        </p:txBody>
      </p:sp>
    </p:spTree>
    <p:extLst>
      <p:ext uri="{BB962C8B-B14F-4D97-AF65-F5344CB8AC3E}">
        <p14:creationId xmlns:p14="http://schemas.microsoft.com/office/powerpoint/2010/main" val="21994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414" y="1676400"/>
            <a:ext cx="8839199" cy="4953000"/>
          </a:xfrm>
        </p:spPr>
      </p:pic>
    </p:spTree>
    <p:extLst>
      <p:ext uri="{BB962C8B-B14F-4D97-AF65-F5344CB8AC3E}">
        <p14:creationId xmlns:p14="http://schemas.microsoft.com/office/powerpoint/2010/main" val="289648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676400"/>
            <a:ext cx="9144000" cy="5029200"/>
          </a:xfrm>
        </p:spPr>
        <p:txBody>
          <a:bodyPr>
            <a:normAutofit/>
          </a:bodyPr>
          <a:lstStyle/>
          <a:p>
            <a:pPr marL="0" indent="0">
              <a:buNone/>
            </a:pPr>
            <a:r>
              <a:rPr lang="en-US" b="1" u="sng" dirty="0"/>
              <a:t>What is a wireless sensor network?</a:t>
            </a:r>
          </a:p>
          <a:p>
            <a:pPr marL="0" indent="0" algn="just">
              <a:buNone/>
            </a:pPr>
            <a:r>
              <a:rPr lang="en-US" dirty="0"/>
              <a:t>A wireless sensor network (WSN) is a remote system comprising of spatially conveyed independent devices that utilize sensors to cooperatively screen physical or natural conditions, for example, noise, vibration, temperature, mass, movement, or poisons at various locations.</a:t>
            </a:r>
            <a:endParaRPr lang="en-US" b="1" u="sng" dirty="0"/>
          </a:p>
          <a:p>
            <a:pPr marL="0" indent="0" algn="just">
              <a:buNone/>
            </a:pPr>
            <a:r>
              <a:rPr lang="en-US" dirty="0"/>
              <a:t>WSN(Wireless sensor networks)s have been growing fast since last few years. The goal of a WSN is to gather and process information from an objective area and transmit data back to specific sites. WIRELESS sensor networking is an emerging technology that has a wide range of potential applications including environment monitoring, smart spaces, medical systems and robotic exploration.</a:t>
            </a:r>
          </a:p>
        </p:txBody>
      </p:sp>
      <p:sp>
        <p:nvSpPr>
          <p:cNvPr id="3" name="Title 2"/>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523412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dirty="0"/>
              <a:t>Before continuing with the Wireless Sensor Network, we must realize the need and conditions which prepared to the creation of Wireless Sensor Network.</a:t>
            </a:r>
          </a:p>
          <a:p>
            <a:endParaRPr lang="en-US" dirty="0"/>
          </a:p>
          <a:p>
            <a:r>
              <a:rPr lang="en-US" dirty="0"/>
              <a:t>System Human Interaction</a:t>
            </a:r>
          </a:p>
          <a:p>
            <a:pPr marL="0" indent="0">
              <a:buNone/>
            </a:pPr>
            <a:endParaRPr lang="en-US" dirty="0"/>
          </a:p>
        </p:txBody>
      </p:sp>
      <p:sp>
        <p:nvSpPr>
          <p:cNvPr id="3" name="Title 2"/>
          <p:cNvSpPr>
            <a:spLocks noGrp="1"/>
          </p:cNvSpPr>
          <p:nvPr>
            <p:ph type="title"/>
          </p:nvPr>
        </p:nvSpPr>
        <p:spPr/>
        <p:txBody>
          <a:bodyPr/>
          <a:lstStyle/>
          <a:p>
            <a:r>
              <a:rPr lang="en-US" dirty="0"/>
              <a:t>UNDERSTANDING WSNs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812" y="4343400"/>
            <a:ext cx="6553200"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6260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Continued…..</a:t>
            </a:r>
          </a:p>
        </p:txBody>
      </p:sp>
      <p:sp>
        <p:nvSpPr>
          <p:cNvPr id="7" name="Content Placeholder 6"/>
          <p:cNvSpPr>
            <a:spLocks noGrp="1"/>
          </p:cNvSpPr>
          <p:nvPr>
            <p:ph idx="1"/>
          </p:nvPr>
        </p:nvSpPr>
        <p:spPr>
          <a:xfrm>
            <a:off x="1522414" y="1905000"/>
            <a:ext cx="9144000" cy="4953000"/>
          </a:xfrm>
        </p:spPr>
        <p:txBody>
          <a:bodyPr/>
          <a:lstStyle/>
          <a:p>
            <a:r>
              <a:rPr lang="en-US" dirty="0"/>
              <a:t>System Environment Interaction</a:t>
            </a:r>
          </a:p>
          <a:p>
            <a:pPr marL="0" indent="0">
              <a:buNone/>
            </a:pPr>
            <a:endParaRPr lang="en-US" dirty="0"/>
          </a:p>
          <a:p>
            <a:pPr marL="0" indent="0">
              <a:buNone/>
            </a:pPr>
            <a:endParaRPr lang="en-US" dirty="0"/>
          </a:p>
          <a:p>
            <a:pPr marL="0" indent="0">
              <a:buNone/>
            </a:pPr>
            <a:endParaRPr lang="en-US" dirty="0"/>
          </a:p>
          <a:p>
            <a:endParaRPr lang="en-US" dirty="0"/>
          </a:p>
          <a:p>
            <a:pPr algn="just"/>
            <a:r>
              <a:rPr lang="en-US" dirty="0"/>
              <a:t>This technology is known as “The Ambient Intelligence”. Ambient means surrounding which implies providing intelligence to the surrounding.</a:t>
            </a:r>
          </a:p>
          <a:p>
            <a:pPr algn="just"/>
            <a:r>
              <a:rPr lang="en-US" dirty="0"/>
              <a:t>The absolute combination of "User – System – Physical Environment.</a:t>
            </a:r>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812" y="2590800"/>
            <a:ext cx="5638800" cy="1600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40716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752600"/>
            <a:ext cx="9144000" cy="4648200"/>
          </a:xfrm>
        </p:spPr>
        <p:txBody>
          <a:bodyPr>
            <a:normAutofit/>
          </a:bodyPr>
          <a:lstStyle/>
          <a:p>
            <a:pPr algn="just"/>
            <a:r>
              <a:rPr lang="en-US" dirty="0"/>
              <a:t>This type of network has many applications. Their application may range from military services, medical to disaster relief operations. Basically for this imagination to become reality we need to develop devices which are very small but have the following capabilities:</a:t>
            </a:r>
          </a:p>
          <a:p>
            <a:pPr algn="just"/>
            <a:r>
              <a:rPr lang="en-US" dirty="0"/>
              <a:t>Processing power for onboard processing</a:t>
            </a:r>
          </a:p>
          <a:p>
            <a:pPr algn="just"/>
            <a:r>
              <a:rPr lang="en-US" dirty="0"/>
              <a:t>Transmitter and Receiver</a:t>
            </a:r>
          </a:p>
          <a:p>
            <a:pPr algn="just"/>
            <a:r>
              <a:rPr lang="en-US" dirty="0"/>
              <a:t>Power Supply</a:t>
            </a:r>
          </a:p>
          <a:p>
            <a:pPr algn="just"/>
            <a:r>
              <a:rPr lang="en-US" dirty="0"/>
              <a:t>Sensors to interact with Physical environment</a:t>
            </a:r>
          </a:p>
        </p:txBody>
      </p:sp>
      <p:sp>
        <p:nvSpPr>
          <p:cNvPr id="3" name="Title 2"/>
          <p:cNvSpPr>
            <a:spLocks noGrp="1"/>
          </p:cNvSpPr>
          <p:nvPr>
            <p:ph type="title"/>
          </p:nvPr>
        </p:nvSpPr>
        <p:spPr/>
        <p:txBody>
          <a:bodyPr/>
          <a:lstStyle/>
          <a:p>
            <a:r>
              <a:rPr lang="en-US" dirty="0"/>
              <a:t>Continued….</a:t>
            </a:r>
          </a:p>
        </p:txBody>
      </p:sp>
    </p:spTree>
    <p:extLst>
      <p:ext uri="{BB962C8B-B14F-4D97-AF65-F5344CB8AC3E}">
        <p14:creationId xmlns:p14="http://schemas.microsoft.com/office/powerpoint/2010/main" val="389496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STRUCTURE OF WSNs</a:t>
            </a:r>
          </a:p>
        </p:txBody>
      </p:sp>
      <p:sp>
        <p:nvSpPr>
          <p:cNvPr id="7" name="Content Placeholder 6"/>
          <p:cNvSpPr>
            <a:spLocks noGrp="1"/>
          </p:cNvSpPr>
          <p:nvPr>
            <p:ph idx="1"/>
          </p:nvPr>
        </p:nvSpPr>
        <p:spPr>
          <a:xfrm>
            <a:off x="1522414" y="1524000"/>
            <a:ext cx="9144000" cy="4648200"/>
          </a:xfrm>
        </p:spPr>
        <p:txBody>
          <a:bodyPr/>
          <a:lstStyle/>
          <a:p>
            <a:r>
              <a:rPr lang="en-US" dirty="0"/>
              <a:t>Nodes</a:t>
            </a:r>
          </a:p>
          <a:p>
            <a:r>
              <a:rPr lang="en-US" dirty="0"/>
              <a:t>Sink</a:t>
            </a:r>
          </a:p>
          <a:p>
            <a:r>
              <a:rPr lang="en-US" dirty="0"/>
              <a:t>Monitoring system</a:t>
            </a:r>
          </a:p>
          <a:p>
            <a:pPr marL="0" indent="0">
              <a:buNone/>
            </a:pP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612" y="3352800"/>
            <a:ext cx="8077200" cy="3276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28460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524000"/>
            <a:ext cx="9144000" cy="5715000"/>
          </a:xfrm>
        </p:spPr>
        <p:txBody>
          <a:bodyPr>
            <a:normAutofit lnSpcReduction="10000"/>
          </a:bodyPr>
          <a:lstStyle/>
          <a:p>
            <a:endParaRPr lang="en-US" dirty="0"/>
          </a:p>
          <a:p>
            <a:pPr algn="just"/>
            <a:r>
              <a:rPr lang="en-US" dirty="0"/>
              <a:t>In wireless sensor networks media access control (MAC) layer is an imperative layer. Medium access control (MAC) is an important technique that ensures the successful operation of the network. One of the main functions of the MAC protocol is to avoid collisions from interfering nodes. </a:t>
            </a:r>
          </a:p>
          <a:p>
            <a:pPr algn="just"/>
            <a:endParaRPr lang="en-US" dirty="0"/>
          </a:p>
          <a:p>
            <a:pPr algn="just"/>
            <a:r>
              <a:rPr lang="en-US" dirty="0"/>
              <a:t>OBJECTIVES OF MAC:</a:t>
            </a:r>
          </a:p>
          <a:p>
            <a:pPr marL="731520" lvl="1" indent="-457200" algn="just">
              <a:buFont typeface="+mj-lt"/>
              <a:buAutoNum type="arabicPeriod"/>
            </a:pPr>
            <a:r>
              <a:rPr lang="en-US" dirty="0"/>
              <a:t>Creation of the sensor network infrastructure.</a:t>
            </a:r>
          </a:p>
          <a:p>
            <a:pPr marL="731520" lvl="1" indent="-457200" algn="just">
              <a:buFont typeface="+mj-lt"/>
              <a:buAutoNum type="arabicPeriod"/>
            </a:pPr>
            <a:r>
              <a:rPr lang="en-US" dirty="0"/>
              <a:t>Share the communication medium fairly and efficiently:</a:t>
            </a:r>
          </a:p>
          <a:p>
            <a:pPr lvl="2" algn="just">
              <a:buFont typeface="Wingdings" panose="05000000000000000000" pitchFamily="2" charset="2"/>
              <a:buChar char="ü"/>
            </a:pPr>
            <a:r>
              <a:rPr lang="en-US" dirty="0"/>
              <a:t>Energy efficiency</a:t>
            </a:r>
          </a:p>
          <a:p>
            <a:pPr lvl="2" algn="just">
              <a:buFont typeface="Wingdings" panose="05000000000000000000" pitchFamily="2" charset="2"/>
              <a:buChar char="ü"/>
            </a:pPr>
            <a:r>
              <a:rPr lang="en-US" dirty="0"/>
              <a:t>Latency</a:t>
            </a:r>
          </a:p>
          <a:p>
            <a:pPr lvl="2" algn="just">
              <a:buFont typeface="Wingdings" panose="05000000000000000000" pitchFamily="2" charset="2"/>
              <a:buChar char="ü"/>
            </a:pPr>
            <a:r>
              <a:rPr lang="en-US" dirty="0"/>
              <a:t>Throughput</a:t>
            </a:r>
          </a:p>
          <a:p>
            <a:pPr lvl="2" algn="just">
              <a:buFont typeface="Wingdings" panose="05000000000000000000" pitchFamily="2" charset="2"/>
              <a:buChar char="ü"/>
            </a:pPr>
            <a:r>
              <a:rPr lang="en-US" dirty="0"/>
              <a:t>Fairness</a:t>
            </a:r>
          </a:p>
          <a:p>
            <a:pPr marL="274320" lvl="1" indent="0" algn="just">
              <a:buNone/>
            </a:pPr>
            <a:r>
              <a:rPr lang="en-US" dirty="0"/>
              <a:t>       </a:t>
            </a:r>
          </a:p>
        </p:txBody>
      </p:sp>
      <p:sp>
        <p:nvSpPr>
          <p:cNvPr id="3" name="Title 2"/>
          <p:cNvSpPr>
            <a:spLocks noGrp="1"/>
          </p:cNvSpPr>
          <p:nvPr>
            <p:ph type="title"/>
          </p:nvPr>
        </p:nvSpPr>
        <p:spPr/>
        <p:txBody>
          <a:bodyPr/>
          <a:lstStyle/>
          <a:p>
            <a:r>
              <a:rPr lang="en-US" dirty="0"/>
              <a:t>MAC(Media Access Control) LAYER</a:t>
            </a:r>
          </a:p>
        </p:txBody>
      </p:sp>
    </p:spTree>
    <p:extLst>
      <p:ext uri="{BB962C8B-B14F-4D97-AF65-F5344CB8AC3E}">
        <p14:creationId xmlns:p14="http://schemas.microsoft.com/office/powerpoint/2010/main" val="76582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1012" y="1828800"/>
            <a:ext cx="8305800" cy="4571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itle 2"/>
          <p:cNvSpPr>
            <a:spLocks noGrp="1"/>
          </p:cNvSpPr>
          <p:nvPr>
            <p:ph type="title"/>
          </p:nvPr>
        </p:nvSpPr>
        <p:spPr/>
        <p:txBody>
          <a:bodyPr/>
          <a:lstStyle/>
          <a:p>
            <a:r>
              <a:rPr lang="en-US" dirty="0"/>
              <a:t>STRUCTURE OF STANDARD MAC PROTOCOL</a:t>
            </a:r>
          </a:p>
        </p:txBody>
      </p:sp>
    </p:spTree>
    <p:extLst>
      <p:ext uri="{BB962C8B-B14F-4D97-AF65-F5344CB8AC3E}">
        <p14:creationId xmlns:p14="http://schemas.microsoft.com/office/powerpoint/2010/main" val="393194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2">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udent presentation" id="{61936DD2-5F1E-4CE5-AB4B-725D35FC9179}" vid="{60FEA300-D151-4B21-9955-901AC34D046A}"/>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scientific report presentation</Template>
  <TotalTime>0</TotalTime>
  <Words>1413</Words>
  <Application>Microsoft Office PowerPoint</Application>
  <PresentationFormat>Custom</PresentationFormat>
  <Paragraphs>127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Century Gothic</vt:lpstr>
      <vt:lpstr>Wingdings</vt:lpstr>
      <vt:lpstr>Wingdings 3</vt:lpstr>
      <vt:lpstr>Student presentation</vt:lpstr>
      <vt:lpstr>MAC LAYER IN WIRELESS SENSOR NETWORKS</vt:lpstr>
      <vt:lpstr>OVERVIEW</vt:lpstr>
      <vt:lpstr>INTRODUCTION</vt:lpstr>
      <vt:lpstr>UNDERSTANDING WSNs</vt:lpstr>
      <vt:lpstr>Continued…..</vt:lpstr>
      <vt:lpstr>Continued….</vt:lpstr>
      <vt:lpstr>STRUCTURE OF WSNs</vt:lpstr>
      <vt:lpstr>MAC(Media Access Control) LAYER</vt:lpstr>
      <vt:lpstr>STRUCTURE OF STANDARD MAC PROTOCOL</vt:lpstr>
      <vt:lpstr>Continued….</vt:lpstr>
      <vt:lpstr>Current Scenarios in MAC( Different types of MAC protocols):</vt:lpstr>
      <vt:lpstr>S-MAC (Sensor MAC)</vt:lpstr>
      <vt:lpstr>P-MAC (Pattern MAC): -</vt:lpstr>
      <vt:lpstr>TRAMA (Traffic-Adaptive MAC ) : -</vt:lpstr>
      <vt:lpstr>B-MAC </vt:lpstr>
      <vt:lpstr>X-MAC</vt:lpstr>
      <vt:lpstr>T-MAC (Time-Out MAC)</vt:lpstr>
      <vt:lpstr>Determining TA:</vt:lpstr>
      <vt:lpstr>Problems in TMAC:</vt:lpstr>
      <vt:lpstr>Experimental Results:</vt:lpstr>
      <vt:lpstr>Power usage:</vt:lpstr>
      <vt:lpstr>Conclusion: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2017-03-31T03:41:54Z</dcterms:created>
  <dcterms:modified xsi:type="dcterms:W3CDTF">2017-04-05T07:36:38Z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