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6" r:id="rId2"/>
    <p:sldId id="263" r:id="rId3"/>
    <p:sldId id="257" r:id="rId4"/>
    <p:sldId id="258" r:id="rId5"/>
    <p:sldId id="259" r:id="rId6"/>
    <p:sldId id="261" r:id="rId7"/>
    <p:sldId id="264" r:id="rId8"/>
    <p:sldId id="262" r:id="rId9"/>
    <p:sldId id="265" r:id="rId10"/>
    <p:sldId id="266" r:id="rId11"/>
    <p:sldId id="267" r:id="rId12"/>
    <p:sldId id="268" r:id="rId13"/>
    <p:sldId id="269" r:id="rId14"/>
    <p:sldId id="270" r:id="rId15"/>
    <p:sldId id="271" r:id="rId16"/>
    <p:sldId id="272"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B84447-7A4E-4BFE-A71C-90409E808C74}">
          <p14:sldIdLst>
            <p14:sldId id="256"/>
            <p14:sldId id="263"/>
            <p14:sldId id="257"/>
            <p14:sldId id="258"/>
            <p14:sldId id="259"/>
            <p14:sldId id="261"/>
            <p14:sldId id="264"/>
            <p14:sldId id="262"/>
            <p14:sldId id="265"/>
            <p14:sldId id="266"/>
            <p14:sldId id="267"/>
            <p14:sldId id="268"/>
            <p14:sldId id="269"/>
            <p14:sldId id="270"/>
            <p14:sldId id="271"/>
            <p14:sldId id="272"/>
            <p14:sldId id="276"/>
            <p14:sldId id="277"/>
            <p14:sldId id="278"/>
            <p14:sldId id="279"/>
            <p14:sldId id="280"/>
            <p14:sldId id="281"/>
            <p14:sldId id="282"/>
            <p14:sldId id="283"/>
            <p14:sldId id="284"/>
            <p14:sldId id="285"/>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0586294-6C03-46A7-911C-BD86081DB9D4}" type="datetimeFigureOut">
              <a:rPr lang="en-US" smtClean="0"/>
              <a:t>11/1/2016</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55F74C2-4D69-49FC-9523-2BD55884A04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4974601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586294-6C03-46A7-911C-BD86081DB9D4}"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F74C2-4D69-49FC-9523-2BD55884A04F}" type="slidenum">
              <a:rPr lang="en-US" smtClean="0"/>
              <a:t>‹#›</a:t>
            </a:fld>
            <a:endParaRPr lang="en-US"/>
          </a:p>
        </p:txBody>
      </p:sp>
    </p:spTree>
    <p:extLst>
      <p:ext uri="{BB962C8B-B14F-4D97-AF65-F5344CB8AC3E}">
        <p14:creationId xmlns:p14="http://schemas.microsoft.com/office/powerpoint/2010/main" val="1292769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586294-6C03-46A7-911C-BD86081DB9D4}"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F74C2-4D69-49FC-9523-2BD55884A04F}" type="slidenum">
              <a:rPr lang="en-US" smtClean="0"/>
              <a:t>‹#›</a:t>
            </a:fld>
            <a:endParaRPr lang="en-US"/>
          </a:p>
        </p:txBody>
      </p:sp>
    </p:spTree>
    <p:extLst>
      <p:ext uri="{BB962C8B-B14F-4D97-AF65-F5344CB8AC3E}">
        <p14:creationId xmlns:p14="http://schemas.microsoft.com/office/powerpoint/2010/main" val="367208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586294-6C03-46A7-911C-BD86081DB9D4}"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F74C2-4D69-49FC-9523-2BD55884A04F}" type="slidenum">
              <a:rPr lang="en-US" smtClean="0"/>
              <a:t>‹#›</a:t>
            </a:fld>
            <a:endParaRPr lang="en-US"/>
          </a:p>
        </p:txBody>
      </p:sp>
    </p:spTree>
    <p:extLst>
      <p:ext uri="{BB962C8B-B14F-4D97-AF65-F5344CB8AC3E}">
        <p14:creationId xmlns:p14="http://schemas.microsoft.com/office/powerpoint/2010/main" val="419531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0586294-6C03-46A7-911C-BD86081DB9D4}" type="datetimeFigureOut">
              <a:rPr lang="en-US" smtClean="0"/>
              <a:t>11/1/2016</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55F74C2-4D69-49FC-9523-2BD55884A04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73791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586294-6C03-46A7-911C-BD86081DB9D4}"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F74C2-4D69-49FC-9523-2BD55884A04F}" type="slidenum">
              <a:rPr lang="en-US" smtClean="0"/>
              <a:t>‹#›</a:t>
            </a:fld>
            <a:endParaRPr lang="en-US"/>
          </a:p>
        </p:txBody>
      </p:sp>
    </p:spTree>
    <p:extLst>
      <p:ext uri="{BB962C8B-B14F-4D97-AF65-F5344CB8AC3E}">
        <p14:creationId xmlns:p14="http://schemas.microsoft.com/office/powerpoint/2010/main" val="106861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586294-6C03-46A7-911C-BD86081DB9D4}"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5F74C2-4D69-49FC-9523-2BD55884A04F}" type="slidenum">
              <a:rPr lang="en-US" smtClean="0"/>
              <a:t>‹#›</a:t>
            </a:fld>
            <a:endParaRPr lang="en-US"/>
          </a:p>
        </p:txBody>
      </p:sp>
    </p:spTree>
    <p:extLst>
      <p:ext uri="{BB962C8B-B14F-4D97-AF65-F5344CB8AC3E}">
        <p14:creationId xmlns:p14="http://schemas.microsoft.com/office/powerpoint/2010/main" val="121761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586294-6C03-46A7-911C-BD86081DB9D4}"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F74C2-4D69-49FC-9523-2BD55884A04F}" type="slidenum">
              <a:rPr lang="en-US" smtClean="0"/>
              <a:t>‹#›</a:t>
            </a:fld>
            <a:endParaRPr lang="en-US"/>
          </a:p>
        </p:txBody>
      </p:sp>
    </p:spTree>
    <p:extLst>
      <p:ext uri="{BB962C8B-B14F-4D97-AF65-F5344CB8AC3E}">
        <p14:creationId xmlns:p14="http://schemas.microsoft.com/office/powerpoint/2010/main" val="154065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86294-6C03-46A7-911C-BD86081DB9D4}"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5F74C2-4D69-49FC-9523-2BD55884A04F}" type="slidenum">
              <a:rPr lang="en-US" smtClean="0"/>
              <a:t>‹#›</a:t>
            </a:fld>
            <a:endParaRPr lang="en-US"/>
          </a:p>
        </p:txBody>
      </p:sp>
    </p:spTree>
    <p:extLst>
      <p:ext uri="{BB962C8B-B14F-4D97-AF65-F5344CB8AC3E}">
        <p14:creationId xmlns:p14="http://schemas.microsoft.com/office/powerpoint/2010/main" val="256321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586294-6C03-46A7-911C-BD86081DB9D4}" type="datetimeFigureOut">
              <a:rPr lang="en-US" smtClean="0"/>
              <a:t>11/1/2016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55F74C2-4D69-49FC-9523-2BD55884A04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915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586294-6C03-46A7-911C-BD86081DB9D4}" type="datetimeFigureOut">
              <a:rPr lang="en-US" smtClean="0"/>
              <a:t>11/1/2016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55F74C2-4D69-49FC-9523-2BD55884A04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00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0586294-6C03-46A7-911C-BD86081DB9D4}" type="datetimeFigureOut">
              <a:rPr lang="en-US" smtClean="0"/>
              <a:t>11/1/2016</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55F74C2-4D69-49FC-9523-2BD55884A04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868656"/>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Problems in Cloud Computing</a:t>
            </a:r>
          </a:p>
        </p:txBody>
      </p:sp>
      <p:sp>
        <p:nvSpPr>
          <p:cNvPr id="3" name="Subtitle 2"/>
          <p:cNvSpPr>
            <a:spLocks noGrp="1"/>
          </p:cNvSpPr>
          <p:nvPr>
            <p:ph type="subTitle" idx="1"/>
          </p:nvPr>
        </p:nvSpPr>
        <p:spPr>
          <a:xfrm>
            <a:off x="0" y="4732257"/>
            <a:ext cx="9144000" cy="2260076"/>
          </a:xfrm>
        </p:spPr>
        <p:txBody>
          <a:bodyPr>
            <a:normAutofit/>
          </a:bodyPr>
          <a:lstStyle/>
          <a:p>
            <a:r>
              <a:rPr lang="en-US" sz="1200" dirty="0"/>
              <a:t>                                                             </a:t>
            </a:r>
          </a:p>
          <a:p>
            <a:r>
              <a:rPr lang="en-US" sz="1200" dirty="0"/>
              <a:t>                                                           </a:t>
            </a:r>
            <a:r>
              <a:rPr lang="en-US" sz="1800" dirty="0"/>
              <a:t>By</a:t>
            </a:r>
          </a:p>
          <a:p>
            <a:r>
              <a:rPr lang="en-US" sz="1800" dirty="0"/>
              <a:t>                                                                               Maniratnam Palkur</a:t>
            </a:r>
          </a:p>
          <a:p>
            <a:r>
              <a:rPr lang="en-US" sz="1800" dirty="0"/>
              <a:t>                                                                                   Naveen Kumar </a:t>
            </a:r>
            <a:r>
              <a:rPr lang="en-US" sz="1800" dirty="0" err="1"/>
              <a:t>Challa</a:t>
            </a:r>
            <a:endParaRPr lang="en-US" sz="1800" dirty="0"/>
          </a:p>
          <a:p>
            <a:r>
              <a:rPr lang="en-US" sz="1800" dirty="0"/>
              <a:t>                                                                                Pradeep </a:t>
            </a:r>
            <a:r>
              <a:rPr lang="en-US" sz="1800" dirty="0" err="1"/>
              <a:t>Vemuganti</a:t>
            </a:r>
            <a:endParaRPr lang="en-US" sz="1800" dirty="0"/>
          </a:p>
          <a:p>
            <a:r>
              <a:rPr lang="en-US" sz="1800" dirty="0"/>
              <a:t>                                                                              Siva Sai </a:t>
            </a:r>
            <a:r>
              <a:rPr lang="en-US" sz="1800" dirty="0" err="1"/>
              <a:t>Eruboyana</a:t>
            </a:r>
            <a:endParaRPr lang="en-US" sz="1200" dirty="0"/>
          </a:p>
        </p:txBody>
      </p:sp>
    </p:spTree>
    <p:extLst>
      <p:ext uri="{BB962C8B-B14F-4D97-AF65-F5344CB8AC3E}">
        <p14:creationId xmlns:p14="http://schemas.microsoft.com/office/powerpoint/2010/main" val="4015911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799"/>
            <a:ext cx="9601200" cy="916757"/>
          </a:xfrm>
        </p:spPr>
        <p:txBody>
          <a:bodyPr>
            <a:normAutofit/>
          </a:bodyPr>
          <a:lstStyle/>
          <a:p>
            <a:r>
              <a:rPr lang="en-US" sz="4000" dirty="0"/>
              <a:t>Infrastructure as a service(IAAS):-</a:t>
            </a:r>
          </a:p>
        </p:txBody>
      </p:sp>
      <p:sp>
        <p:nvSpPr>
          <p:cNvPr id="3" name="Content Placeholder 2"/>
          <p:cNvSpPr>
            <a:spLocks noGrp="1"/>
          </p:cNvSpPr>
          <p:nvPr>
            <p:ph idx="1"/>
          </p:nvPr>
        </p:nvSpPr>
        <p:spPr>
          <a:xfrm>
            <a:off x="1150070" y="1385739"/>
            <a:ext cx="9822730" cy="5241303"/>
          </a:xfrm>
        </p:spPr>
        <p:txBody>
          <a:bodyPr>
            <a:normAutofit/>
          </a:bodyPr>
          <a:lstStyle/>
          <a:p>
            <a:endParaRPr lang="en-US" dirty="0"/>
          </a:p>
          <a:p>
            <a:pPr algn="just"/>
            <a:r>
              <a:rPr lang="en-US" dirty="0"/>
              <a:t>Infrastructure as a Service (IaaS) is referred as ‘Resource Clouds’, they normally manage the resources which are provided to the users as a service and they can scale up easily. </a:t>
            </a:r>
          </a:p>
          <a:p>
            <a:pPr algn="just"/>
            <a:r>
              <a:rPr lang="en-US" dirty="0"/>
              <a:t>The providers usually bill the resources which are given to a users on the basis of computational method.</a:t>
            </a:r>
          </a:p>
          <a:p>
            <a:pPr algn="just"/>
            <a:r>
              <a:rPr lang="en-US" dirty="0"/>
              <a:t> It enables a software deployment model in which the basic computing infrastructure of servers, software, and network equipment is provided as an on-demand service upon which a platform to develop and execute applications can be founded.</a:t>
            </a:r>
          </a:p>
          <a:p>
            <a:pPr algn="just"/>
            <a:r>
              <a:rPr lang="en-US" dirty="0"/>
              <a:t>Service provider owns the equipment and is responsible for housing, running and maintaining it. </a:t>
            </a:r>
          </a:p>
          <a:p>
            <a:pPr algn="just"/>
            <a:r>
              <a:rPr lang="en-US" dirty="0"/>
              <a:t>Virtualization is extensively used in IaaS cloud in order to integrate/decompose physical resources in a way to meet the growing or shrinking resource demand from cloud consumers.</a:t>
            </a:r>
          </a:p>
          <a:p>
            <a:endParaRPr lang="en-US" dirty="0"/>
          </a:p>
        </p:txBody>
      </p:sp>
    </p:spTree>
    <p:extLst>
      <p:ext uri="{BB962C8B-B14F-4D97-AF65-F5344CB8AC3E}">
        <p14:creationId xmlns:p14="http://schemas.microsoft.com/office/powerpoint/2010/main" val="2158490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300" y="685800"/>
            <a:ext cx="9530499" cy="1219200"/>
          </a:xfrm>
        </p:spPr>
        <p:txBody>
          <a:bodyPr>
            <a:normAutofit/>
          </a:bodyPr>
          <a:lstStyle/>
          <a:p>
            <a:r>
              <a:rPr lang="en-US" sz="4000" dirty="0"/>
              <a:t>Data as a service(DAAS) :-</a:t>
            </a:r>
          </a:p>
        </p:txBody>
      </p:sp>
      <p:sp>
        <p:nvSpPr>
          <p:cNvPr id="3" name="Content Placeholder 2"/>
          <p:cNvSpPr>
            <a:spLocks noGrp="1"/>
          </p:cNvSpPr>
          <p:nvPr>
            <p:ph idx="1"/>
          </p:nvPr>
        </p:nvSpPr>
        <p:spPr>
          <a:xfrm>
            <a:off x="1371600" y="1469571"/>
            <a:ext cx="9601200" cy="5214258"/>
          </a:xfrm>
        </p:spPr>
        <p:txBody>
          <a:bodyPr/>
          <a:lstStyle/>
          <a:p>
            <a:endParaRPr lang="en-US" dirty="0"/>
          </a:p>
          <a:p>
            <a:r>
              <a:rPr lang="en-US" dirty="0"/>
              <a:t>Data as service(DAAS) are similar to the software as service(SAAS).</a:t>
            </a:r>
          </a:p>
          <a:p>
            <a:r>
              <a:rPr lang="en-US" dirty="0"/>
              <a:t>DAAS is a service provider that enables data access on demand to users even without  considering  their geographic location.</a:t>
            </a:r>
          </a:p>
          <a:p>
            <a:r>
              <a:rPr lang="en-US" dirty="0"/>
              <a:t>DAAS is a emerging technology which helps  in the web services and structured oriented architectures.</a:t>
            </a:r>
          </a:p>
          <a:p>
            <a:r>
              <a:rPr lang="en-US" dirty="0"/>
              <a:t>DAAS allows consumers to pay for what they are actually using rather than the site license for the entire database.</a:t>
            </a:r>
          </a:p>
          <a:p>
            <a:r>
              <a:rPr lang="en-US" dirty="0"/>
              <a:t>The large amount of data access is primarily controlled through the data services by itself, this increases the quality of the data.</a:t>
            </a:r>
          </a:p>
          <a:p>
            <a:r>
              <a:rPr lang="en-US" dirty="0"/>
              <a:t>In DAAS, privacy  and security concerns are important because the data that is stored in it is associated with development of an organization.</a:t>
            </a:r>
          </a:p>
          <a:p>
            <a:endParaRPr lang="en-US" dirty="0"/>
          </a:p>
          <a:p>
            <a:endParaRPr lang="en-US" dirty="0"/>
          </a:p>
        </p:txBody>
      </p:sp>
    </p:spTree>
    <p:extLst>
      <p:ext uri="{BB962C8B-B14F-4D97-AF65-F5344CB8AC3E}">
        <p14:creationId xmlns:p14="http://schemas.microsoft.com/office/powerpoint/2010/main" val="128816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192" y="685800"/>
            <a:ext cx="9709608" cy="903514"/>
          </a:xfrm>
        </p:spPr>
        <p:txBody>
          <a:bodyPr>
            <a:normAutofit/>
          </a:bodyPr>
          <a:lstStyle/>
          <a:p>
            <a:r>
              <a:rPr lang="en-US" sz="4000" dirty="0"/>
              <a:t>Problems in Cloud Computing:-</a:t>
            </a:r>
          </a:p>
        </p:txBody>
      </p:sp>
      <p:sp>
        <p:nvSpPr>
          <p:cNvPr id="3" name="Content Placeholder 2"/>
          <p:cNvSpPr>
            <a:spLocks noGrp="1"/>
          </p:cNvSpPr>
          <p:nvPr>
            <p:ph idx="1"/>
          </p:nvPr>
        </p:nvSpPr>
        <p:spPr>
          <a:xfrm>
            <a:off x="1263192" y="2166256"/>
            <a:ext cx="9709608" cy="4811487"/>
          </a:xfrm>
        </p:spPr>
        <p:txBody>
          <a:bodyPr>
            <a:normAutofit/>
          </a:bodyPr>
          <a:lstStyle/>
          <a:p>
            <a:r>
              <a:rPr lang="en-US" sz="3000" dirty="0"/>
              <a:t>These are the few problems normally occurs:-</a:t>
            </a:r>
          </a:p>
          <a:p>
            <a:pPr>
              <a:buFont typeface="Wingdings" panose="05000000000000000000" pitchFamily="2" charset="2"/>
              <a:buChar char="Ø"/>
            </a:pPr>
            <a:r>
              <a:rPr lang="en-US" sz="3000" dirty="0"/>
              <a:t>Data issues</a:t>
            </a:r>
          </a:p>
          <a:p>
            <a:pPr>
              <a:buFont typeface="Wingdings" panose="05000000000000000000" pitchFamily="2" charset="2"/>
              <a:buChar char="Ø"/>
            </a:pPr>
            <a:r>
              <a:rPr lang="en-US" sz="3000" dirty="0"/>
              <a:t>Privacy Policy issues</a:t>
            </a:r>
          </a:p>
          <a:p>
            <a:pPr>
              <a:buFont typeface="Wingdings" panose="05000000000000000000" pitchFamily="2" charset="2"/>
              <a:buChar char="Ø"/>
            </a:pPr>
            <a:r>
              <a:rPr lang="en-US" sz="3000" dirty="0"/>
              <a:t>Legal problems </a:t>
            </a:r>
          </a:p>
          <a:p>
            <a:pPr>
              <a:buFont typeface="Wingdings" panose="05000000000000000000" pitchFamily="2" charset="2"/>
              <a:buChar char="Ø"/>
            </a:pPr>
            <a:r>
              <a:rPr lang="en-US" sz="3000" dirty="0"/>
              <a:t>Technical security problems</a:t>
            </a:r>
          </a:p>
          <a:p>
            <a:r>
              <a:rPr lang="en-US" sz="3000" dirty="0"/>
              <a:t>In addition to this problems we also have,</a:t>
            </a:r>
          </a:p>
          <a:p>
            <a:pPr>
              <a:buFont typeface="Wingdings" panose="05000000000000000000" pitchFamily="2" charset="2"/>
              <a:buChar char="Ø"/>
            </a:pPr>
            <a:r>
              <a:rPr lang="en-US" sz="3000" dirty="0"/>
              <a:t>Loss of control in the cloud.</a:t>
            </a:r>
          </a:p>
          <a:p>
            <a:pPr>
              <a:buFont typeface="Wingdings" panose="05000000000000000000" pitchFamily="2" charset="2"/>
              <a:buChar char="Ø"/>
            </a:pPr>
            <a:r>
              <a:rPr lang="en-US" sz="3000" dirty="0"/>
              <a:t>Lack of trust in the cloud.</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85739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84782"/>
          </a:xfrm>
        </p:spPr>
        <p:txBody>
          <a:bodyPr>
            <a:normAutofit/>
          </a:bodyPr>
          <a:lstStyle/>
          <a:p>
            <a:r>
              <a:rPr lang="en-US" sz="4000" dirty="0"/>
              <a:t>Data issues</a:t>
            </a:r>
            <a:r>
              <a:rPr lang="en-US" sz="2400" dirty="0"/>
              <a:t>:-</a:t>
            </a:r>
          </a:p>
        </p:txBody>
      </p:sp>
      <p:sp>
        <p:nvSpPr>
          <p:cNvPr id="3" name="Content Placeholder 2"/>
          <p:cNvSpPr>
            <a:spLocks noGrp="1"/>
          </p:cNvSpPr>
          <p:nvPr>
            <p:ph idx="1"/>
          </p:nvPr>
        </p:nvSpPr>
        <p:spPr>
          <a:xfrm>
            <a:off x="1216059" y="1470582"/>
            <a:ext cx="9756742" cy="5387418"/>
          </a:xfrm>
        </p:spPr>
        <p:txBody>
          <a:bodyPr>
            <a:normAutofit fontScale="25000" lnSpcReduction="20000"/>
          </a:bodyPr>
          <a:lstStyle/>
          <a:p>
            <a:r>
              <a:rPr lang="en-US" sz="7400" dirty="0"/>
              <a:t>Data Access Control: -</a:t>
            </a:r>
          </a:p>
          <a:p>
            <a:pPr algn="just">
              <a:buFont typeface="Wingdings" panose="05000000000000000000" pitchFamily="2" charset="2"/>
              <a:buChar char="ü"/>
            </a:pPr>
            <a:r>
              <a:rPr lang="en-US" sz="7400" dirty="0"/>
              <a:t> Due to lack the of secured  data access control confidentiality of the data can be illegally accessed.</a:t>
            </a:r>
          </a:p>
          <a:p>
            <a:pPr algn="just">
              <a:buFont typeface="Wingdings" panose="05000000000000000000" pitchFamily="2" charset="2"/>
              <a:buChar char="ü"/>
            </a:pPr>
            <a:r>
              <a:rPr lang="en-US" sz="7400" dirty="0"/>
              <a:t>It is risk, if a data exists in cloud for long period by the unauthorized access.</a:t>
            </a:r>
          </a:p>
          <a:p>
            <a:pPr marL="0" indent="0" algn="just">
              <a:buNone/>
            </a:pPr>
            <a:endParaRPr lang="en-US" sz="7400" dirty="0"/>
          </a:p>
          <a:p>
            <a:r>
              <a:rPr lang="en-US" sz="7400" dirty="0"/>
              <a:t> Data Location: -</a:t>
            </a:r>
          </a:p>
          <a:p>
            <a:pPr>
              <a:buFont typeface="Wingdings" panose="05000000000000000000" pitchFamily="2" charset="2"/>
              <a:buChar char="ü"/>
            </a:pPr>
            <a:r>
              <a:rPr lang="en-US" sz="7400" dirty="0"/>
              <a:t>The vendor doesn’t reveal the location where the data is stored, even to the customer where his own data is located.</a:t>
            </a:r>
          </a:p>
          <a:p>
            <a:pPr>
              <a:buFont typeface="Wingdings" panose="05000000000000000000" pitchFamily="2" charset="2"/>
              <a:buChar char="ü"/>
            </a:pPr>
            <a:endParaRPr lang="en-US" sz="7400" dirty="0"/>
          </a:p>
          <a:p>
            <a:r>
              <a:rPr lang="en-US" sz="7400" dirty="0"/>
              <a:t>Data Loss:-</a:t>
            </a:r>
          </a:p>
          <a:p>
            <a:pPr>
              <a:buFont typeface="Wingdings" panose="05000000000000000000" pitchFamily="2" charset="2"/>
              <a:buChar char="ü"/>
            </a:pPr>
            <a:r>
              <a:rPr lang="en-US" sz="7400" dirty="0"/>
              <a:t>This is a very serious problem in cloud computing.</a:t>
            </a:r>
          </a:p>
          <a:p>
            <a:pPr>
              <a:buFont typeface="Wingdings" panose="05000000000000000000" pitchFamily="2" charset="2"/>
              <a:buChar char="ü"/>
            </a:pPr>
            <a:r>
              <a:rPr lang="en-US" sz="7400" dirty="0"/>
              <a:t>If a vendor is shut down by some legal or other problems, customer doesn’t get back his data.</a:t>
            </a:r>
          </a:p>
          <a:p>
            <a:pPr>
              <a:buFont typeface="Wingdings" panose="05000000000000000000" pitchFamily="2" charset="2"/>
              <a:buChar char="ü"/>
            </a:pPr>
            <a:r>
              <a:rPr lang="en-US" sz="7400" dirty="0"/>
              <a:t>Even if everything is secure, if the server goes down or attacked by  a virus data will be lost.</a:t>
            </a:r>
          </a:p>
          <a:p>
            <a:pPr>
              <a:buFont typeface="Wingdings" panose="05000000000000000000" pitchFamily="2" charset="2"/>
              <a:buChar char="ü"/>
            </a:pPr>
            <a:endParaRPr lang="en-US" dirty="0"/>
          </a:p>
          <a:p>
            <a:pPr marL="0" indent="0">
              <a:buNone/>
            </a:pPr>
            <a:r>
              <a:rPr lang="en-US" dirty="0"/>
              <a:t> </a:t>
            </a:r>
          </a:p>
        </p:txBody>
      </p:sp>
    </p:spTree>
    <p:extLst>
      <p:ext uri="{BB962C8B-B14F-4D97-AF65-F5344CB8AC3E}">
        <p14:creationId xmlns:p14="http://schemas.microsoft.com/office/powerpoint/2010/main" val="70268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288" y="386500"/>
            <a:ext cx="9464511" cy="848412"/>
          </a:xfrm>
        </p:spPr>
        <p:txBody>
          <a:bodyPr>
            <a:normAutofit/>
          </a:bodyPr>
          <a:lstStyle/>
          <a:p>
            <a:r>
              <a:rPr lang="en-US" sz="4000" dirty="0"/>
              <a:t>Privacy policy Issues:-</a:t>
            </a:r>
          </a:p>
        </p:txBody>
      </p:sp>
      <p:sp>
        <p:nvSpPr>
          <p:cNvPr id="3" name="Content Placeholder 2"/>
          <p:cNvSpPr>
            <a:spLocks noGrp="1"/>
          </p:cNvSpPr>
          <p:nvPr>
            <p:ph idx="1"/>
          </p:nvPr>
        </p:nvSpPr>
        <p:spPr>
          <a:xfrm>
            <a:off x="1027523" y="1329179"/>
            <a:ext cx="9945278" cy="5401559"/>
          </a:xfrm>
        </p:spPr>
        <p:txBody>
          <a:bodyPr/>
          <a:lstStyle/>
          <a:p>
            <a:r>
              <a:rPr lang="en-US" dirty="0"/>
              <a:t>Data integrity:-</a:t>
            </a:r>
          </a:p>
          <a:p>
            <a:pPr algn="just">
              <a:buFont typeface="Wingdings" panose="05000000000000000000" pitchFamily="2" charset="2"/>
              <a:buChar char="ü"/>
            </a:pPr>
            <a:r>
              <a:rPr lang="en-US" dirty="0"/>
              <a:t>Cloud system means to preserve information integrity (i.e., not lost or modified by unauthorized users). </a:t>
            </a:r>
          </a:p>
          <a:p>
            <a:pPr algn="just">
              <a:buFont typeface="Wingdings" panose="05000000000000000000" pitchFamily="2" charset="2"/>
              <a:buChar char="ü"/>
            </a:pPr>
            <a:r>
              <a:rPr lang="en-US" dirty="0"/>
              <a:t>Corruption in the data can happen at any level of storage and with any type of media, So Integrity monitoring is essential in cloud storage. </a:t>
            </a:r>
          </a:p>
          <a:p>
            <a:pPr algn="just"/>
            <a:r>
              <a:rPr lang="en-US" dirty="0"/>
              <a:t>Data Security: -</a:t>
            </a:r>
          </a:p>
          <a:p>
            <a:pPr algn="just">
              <a:buFont typeface="Wingdings" panose="05000000000000000000" pitchFamily="2" charset="2"/>
              <a:buChar char="ü"/>
            </a:pPr>
            <a:r>
              <a:rPr lang="en-US" dirty="0"/>
              <a:t>In order to achieve the data security and data integrity, Hypertext Transfer Protocol Secure (HTTPS) and Secure Shell (SSH) are the most common adoption. </a:t>
            </a:r>
          </a:p>
          <a:p>
            <a:pPr algn="just">
              <a:buFont typeface="Wingdings" panose="05000000000000000000" pitchFamily="2" charset="2"/>
              <a:buChar char="ü"/>
            </a:pPr>
            <a:r>
              <a:rPr lang="en-US" dirty="0"/>
              <a:t>In Cloud Computing most used communication protocol is Hypertext Transfer Protocol Secure(HTTPS).</a:t>
            </a:r>
          </a:p>
          <a:p>
            <a:pPr algn="just"/>
            <a:r>
              <a:rPr lang="en-US" dirty="0"/>
              <a:t>Data Privacy: -</a:t>
            </a:r>
          </a:p>
          <a:p>
            <a:pPr algn="just">
              <a:buFont typeface="Wingdings" panose="05000000000000000000" pitchFamily="2" charset="2"/>
              <a:buChar char="ü"/>
            </a:pPr>
            <a:r>
              <a:rPr lang="en-US" dirty="0"/>
              <a:t>This is one of the primary concerns in cloud computing, Cloud should create a committee to a accurate decisions related to the requirements of the data privacy.</a:t>
            </a:r>
          </a:p>
          <a:p>
            <a:pPr marL="0" indent="0" algn="just">
              <a:buNone/>
            </a:pPr>
            <a:endParaRPr lang="en-US" dirty="0"/>
          </a:p>
          <a:p>
            <a:pPr algn="just">
              <a:buFont typeface="Wingdings" panose="05000000000000000000" pitchFamily="2" charset="2"/>
              <a:buChar char="ü"/>
            </a:pPr>
            <a:endParaRPr lang="en-US" dirty="0"/>
          </a:p>
        </p:txBody>
      </p:sp>
    </p:spTree>
    <p:extLst>
      <p:ext uri="{BB962C8B-B14F-4D97-AF65-F5344CB8AC3E}">
        <p14:creationId xmlns:p14="http://schemas.microsoft.com/office/powerpoint/2010/main" val="2490675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63951"/>
            <a:ext cx="9601200" cy="980387"/>
          </a:xfrm>
        </p:spPr>
        <p:txBody>
          <a:bodyPr>
            <a:normAutofit/>
          </a:bodyPr>
          <a:lstStyle/>
          <a:p>
            <a:r>
              <a:rPr lang="en-US" sz="4000" dirty="0"/>
              <a:t>Legal Problems:-</a:t>
            </a:r>
          </a:p>
        </p:txBody>
      </p:sp>
      <p:sp>
        <p:nvSpPr>
          <p:cNvPr id="3" name="Content Placeholder 2"/>
          <p:cNvSpPr>
            <a:spLocks noGrp="1"/>
          </p:cNvSpPr>
          <p:nvPr>
            <p:ph idx="1"/>
          </p:nvPr>
        </p:nvSpPr>
        <p:spPr>
          <a:xfrm>
            <a:off x="1074656" y="1244338"/>
            <a:ext cx="9898144" cy="5613662"/>
          </a:xfrm>
        </p:spPr>
        <p:txBody>
          <a:bodyPr>
            <a:normAutofit fontScale="92500" lnSpcReduction="10000"/>
          </a:bodyPr>
          <a:lstStyle/>
          <a:p>
            <a:r>
              <a:rPr lang="en-US" dirty="0"/>
              <a:t>• Liability</a:t>
            </a:r>
          </a:p>
          <a:p>
            <a:r>
              <a:rPr lang="en-US" dirty="0"/>
              <a:t>• Security</a:t>
            </a:r>
          </a:p>
          <a:p>
            <a:r>
              <a:rPr lang="en-US" dirty="0"/>
              <a:t>• Risk allocation</a:t>
            </a:r>
          </a:p>
          <a:p>
            <a:r>
              <a:rPr lang="en-US" dirty="0"/>
              <a:t>• Date Retention Issues</a:t>
            </a:r>
          </a:p>
          <a:p>
            <a:r>
              <a:rPr lang="en-US" dirty="0"/>
              <a:t>• 3rd party contractual limitations</a:t>
            </a:r>
          </a:p>
          <a:p>
            <a:r>
              <a:rPr lang="en-US" dirty="0"/>
              <a:t>• Regulatory compliances</a:t>
            </a:r>
          </a:p>
          <a:p>
            <a:r>
              <a:rPr lang="en-US" dirty="0"/>
              <a:t>• Control over physical location of the data</a:t>
            </a:r>
          </a:p>
          <a:p>
            <a:r>
              <a:rPr lang="en-US" dirty="0"/>
              <a:t>• Security breach</a:t>
            </a:r>
          </a:p>
          <a:p>
            <a:r>
              <a:rPr lang="en-US" dirty="0"/>
              <a:t>• Trade secret protection</a:t>
            </a:r>
          </a:p>
          <a:p>
            <a:r>
              <a:rPr lang="en-US" dirty="0"/>
              <a:t>• Hacking of cloud provider</a:t>
            </a:r>
          </a:p>
          <a:p>
            <a:r>
              <a:rPr lang="en-US" dirty="0"/>
              <a:t>• Financial liability of cloud vendor</a:t>
            </a:r>
          </a:p>
          <a:p>
            <a:r>
              <a:rPr lang="en-US" dirty="0"/>
              <a:t>• Legal/practical liability for force majeure events</a:t>
            </a:r>
          </a:p>
          <a:p>
            <a:r>
              <a:rPr lang="en-US" dirty="0"/>
              <a:t>• IPR issues</a:t>
            </a:r>
          </a:p>
          <a:p>
            <a:r>
              <a:rPr lang="en-US" dirty="0"/>
              <a:t>• Jurisdiction and court of law</a:t>
            </a:r>
          </a:p>
        </p:txBody>
      </p:sp>
    </p:spTree>
    <p:extLst>
      <p:ext uri="{BB962C8B-B14F-4D97-AF65-F5344CB8AC3E}">
        <p14:creationId xmlns:p14="http://schemas.microsoft.com/office/powerpoint/2010/main" val="3160581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38200"/>
          </a:xfrm>
        </p:spPr>
        <p:txBody>
          <a:bodyPr>
            <a:noAutofit/>
          </a:bodyPr>
          <a:lstStyle/>
          <a:p>
            <a:r>
              <a:rPr lang="en-US" sz="4000" dirty="0"/>
              <a:t>Technical Security Problems:-</a:t>
            </a:r>
          </a:p>
        </p:txBody>
      </p:sp>
      <p:sp>
        <p:nvSpPr>
          <p:cNvPr id="3" name="Content Placeholder 2"/>
          <p:cNvSpPr>
            <a:spLocks noGrp="1"/>
          </p:cNvSpPr>
          <p:nvPr>
            <p:ph idx="1"/>
          </p:nvPr>
        </p:nvSpPr>
        <p:spPr/>
        <p:txBody>
          <a:bodyPr/>
          <a:lstStyle/>
          <a:p>
            <a:r>
              <a:rPr lang="en-US" sz="2800" dirty="0"/>
              <a:t>XML signature attack</a:t>
            </a:r>
          </a:p>
          <a:p>
            <a:r>
              <a:rPr lang="en-US" sz="2800" dirty="0"/>
              <a:t>Browser security</a:t>
            </a:r>
          </a:p>
          <a:p>
            <a:r>
              <a:rPr lang="en-US" sz="2800" dirty="0"/>
              <a:t>Cloud malware injection security</a:t>
            </a:r>
          </a:p>
          <a:p>
            <a:r>
              <a:rPr lang="en-US" sz="2800" dirty="0"/>
              <a:t>Flooding attacks</a:t>
            </a:r>
          </a:p>
          <a:p>
            <a:endParaRPr lang="en-US" dirty="0"/>
          </a:p>
        </p:txBody>
      </p:sp>
    </p:spTree>
    <p:extLst>
      <p:ext uri="{BB962C8B-B14F-4D97-AF65-F5344CB8AC3E}">
        <p14:creationId xmlns:p14="http://schemas.microsoft.com/office/powerpoint/2010/main" val="2598125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61913"/>
            <a:ext cx="9601200" cy="914399"/>
          </a:xfrm>
        </p:spPr>
        <p:txBody>
          <a:bodyPr>
            <a:normAutofit/>
          </a:bodyPr>
          <a:lstStyle/>
          <a:p>
            <a:r>
              <a:rPr lang="en-US" sz="3600" dirty="0"/>
              <a:t>XML signature attack:-</a:t>
            </a:r>
          </a:p>
        </p:txBody>
      </p:sp>
      <p:sp>
        <p:nvSpPr>
          <p:cNvPr id="3" name="Content Placeholder 2"/>
          <p:cNvSpPr>
            <a:spLocks noGrp="1"/>
          </p:cNvSpPr>
          <p:nvPr>
            <p:ph idx="1"/>
          </p:nvPr>
        </p:nvSpPr>
        <p:spPr/>
        <p:txBody>
          <a:bodyPr/>
          <a:lstStyle/>
          <a:p>
            <a:r>
              <a:rPr lang="en-US" dirty="0"/>
              <a:t>There are many protocols that use this XML signature</a:t>
            </a:r>
          </a:p>
          <a:p>
            <a:r>
              <a:rPr lang="en-US" dirty="0"/>
              <a:t>It is mainly used for authentication and Integrity </a:t>
            </a:r>
          </a:p>
          <a:p>
            <a:r>
              <a:rPr lang="en-US" dirty="0"/>
              <a:t>Lets take an example, Lets say the sender sends a message to the receiver here the actual message is sent in the body of message then it is signed for the authentication so that the receiver checks it and receive the message.</a:t>
            </a:r>
          </a:p>
          <a:p>
            <a:r>
              <a:rPr lang="en-US" dirty="0"/>
              <a:t>The attacker can identify the message stored in the form of pointer and he can modify the message </a:t>
            </a:r>
          </a:p>
        </p:txBody>
      </p:sp>
    </p:spTree>
    <p:extLst>
      <p:ext uri="{BB962C8B-B14F-4D97-AF65-F5344CB8AC3E}">
        <p14:creationId xmlns:p14="http://schemas.microsoft.com/office/powerpoint/2010/main" val="3371647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1154" y="685800"/>
            <a:ext cx="9511645" cy="586819"/>
          </a:xfrm>
        </p:spPr>
        <p:txBody>
          <a:bodyPr>
            <a:normAutofit/>
          </a:bodyPr>
          <a:lstStyle/>
          <a:p>
            <a:r>
              <a:rPr lang="en-US" sz="3600" dirty="0"/>
              <a:t>Browser security:-</a:t>
            </a:r>
          </a:p>
        </p:txBody>
      </p:sp>
      <p:sp>
        <p:nvSpPr>
          <p:cNvPr id="3" name="Content Placeholder 2"/>
          <p:cNvSpPr>
            <a:spLocks noGrp="1"/>
          </p:cNvSpPr>
          <p:nvPr>
            <p:ph idx="1"/>
          </p:nvPr>
        </p:nvSpPr>
        <p:spPr/>
        <p:txBody>
          <a:bodyPr/>
          <a:lstStyle/>
          <a:p>
            <a:r>
              <a:rPr lang="en-US" dirty="0"/>
              <a:t>The main feature of cloud computing is we can access the data from any where. For authentication the browser is the main key. </a:t>
            </a:r>
          </a:p>
          <a:p>
            <a:r>
              <a:rPr lang="en-US" dirty="0"/>
              <a:t>We depend on the third party server for the authentication and encryption of data so for the data the browser acts as a passive storage.</a:t>
            </a:r>
          </a:p>
          <a:p>
            <a:r>
              <a:rPr lang="en-US" dirty="0"/>
              <a:t>The browser cannot understand the encryption so it utilizes the third party for the retrieving of data which may lead to the data loss</a:t>
            </a:r>
          </a:p>
        </p:txBody>
      </p:sp>
    </p:spTree>
    <p:extLst>
      <p:ext uri="{BB962C8B-B14F-4D97-AF65-F5344CB8AC3E}">
        <p14:creationId xmlns:p14="http://schemas.microsoft.com/office/powerpoint/2010/main" val="414182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11404"/>
          </a:xfrm>
        </p:spPr>
        <p:txBody>
          <a:bodyPr>
            <a:normAutofit fontScale="90000"/>
          </a:bodyPr>
          <a:lstStyle/>
          <a:p>
            <a:r>
              <a:rPr lang="en-US" sz="4000" dirty="0"/>
              <a:t>Cloud malware injection security:-</a:t>
            </a:r>
            <a:br>
              <a:rPr lang="en-US" sz="2400" dirty="0"/>
            </a:br>
            <a:endParaRPr lang="en-US" sz="2400" dirty="0"/>
          </a:p>
        </p:txBody>
      </p:sp>
      <p:sp>
        <p:nvSpPr>
          <p:cNvPr id="3" name="Content Placeholder 2"/>
          <p:cNvSpPr>
            <a:spLocks noGrp="1"/>
          </p:cNvSpPr>
          <p:nvPr>
            <p:ph idx="1"/>
          </p:nvPr>
        </p:nvSpPr>
        <p:spPr/>
        <p:txBody>
          <a:bodyPr/>
          <a:lstStyle/>
          <a:p>
            <a:r>
              <a:rPr lang="en-US" dirty="0"/>
              <a:t>It mainly aims at injecting the malicious service implementation into cloud system.</a:t>
            </a:r>
          </a:p>
          <a:p>
            <a:r>
              <a:rPr lang="en-US" dirty="0"/>
              <a:t>This type of attack serves for a particular purpose which may lead to data modification.</a:t>
            </a:r>
          </a:p>
          <a:p>
            <a:r>
              <a:rPr lang="en-US" dirty="0"/>
              <a:t>There is a risk of full change in the entire cloud functionality.</a:t>
            </a:r>
          </a:p>
          <a:p>
            <a:r>
              <a:rPr lang="en-US" dirty="0"/>
              <a:t>To avoid this there would be a need of adding virtual machine instance to the cloud system.</a:t>
            </a:r>
          </a:p>
        </p:txBody>
      </p:sp>
    </p:spTree>
    <p:extLst>
      <p:ext uri="{BB962C8B-B14F-4D97-AF65-F5344CB8AC3E}">
        <p14:creationId xmlns:p14="http://schemas.microsoft.com/office/powerpoint/2010/main" val="172812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313" y="374716"/>
            <a:ext cx="9511645" cy="728220"/>
          </a:xfrm>
        </p:spPr>
        <p:txBody>
          <a:bodyPr>
            <a:normAutofit/>
          </a:bodyPr>
          <a:lstStyle/>
          <a:p>
            <a:r>
              <a:rPr lang="en-US" sz="4000" dirty="0"/>
              <a:t>Flow Of Presentation:-</a:t>
            </a:r>
          </a:p>
        </p:txBody>
      </p:sp>
      <p:sp>
        <p:nvSpPr>
          <p:cNvPr id="3" name="Content Placeholder 2"/>
          <p:cNvSpPr>
            <a:spLocks noGrp="1"/>
          </p:cNvSpPr>
          <p:nvPr>
            <p:ph idx="1"/>
          </p:nvPr>
        </p:nvSpPr>
        <p:spPr>
          <a:xfrm>
            <a:off x="838986" y="1102936"/>
            <a:ext cx="10294069" cy="5755064"/>
          </a:xfrm>
        </p:spPr>
        <p:txBody>
          <a:bodyPr>
            <a:normAutofit lnSpcReduction="10000"/>
          </a:bodyPr>
          <a:lstStyle/>
          <a:p>
            <a:r>
              <a:rPr lang="en-US" dirty="0"/>
              <a:t>What is Cloud Computing?</a:t>
            </a:r>
          </a:p>
          <a:p>
            <a:r>
              <a:rPr lang="en-US" dirty="0"/>
              <a:t>Need Of Cloud Computing!</a:t>
            </a:r>
          </a:p>
          <a:p>
            <a:r>
              <a:rPr lang="en-US" dirty="0"/>
              <a:t>Architectural Overview of Cloud Computing.</a:t>
            </a:r>
          </a:p>
          <a:p>
            <a:r>
              <a:rPr lang="en-US" dirty="0"/>
              <a:t>Cloud Models.</a:t>
            </a:r>
          </a:p>
          <a:p>
            <a:pPr>
              <a:buFont typeface="Wingdings" panose="05000000000000000000" pitchFamily="2" charset="2"/>
              <a:buChar char="v"/>
            </a:pPr>
            <a:r>
              <a:rPr lang="en-US" dirty="0"/>
              <a:t>Deployment Models.</a:t>
            </a:r>
          </a:p>
          <a:p>
            <a:pPr>
              <a:buFont typeface="Wingdings" panose="05000000000000000000" pitchFamily="2" charset="2"/>
              <a:buChar char="v"/>
            </a:pPr>
            <a:r>
              <a:rPr lang="en-US" dirty="0"/>
              <a:t>Service Models.</a:t>
            </a:r>
          </a:p>
          <a:p>
            <a:pPr lvl="2">
              <a:buFont typeface="Wingdings" panose="05000000000000000000" pitchFamily="2" charset="2"/>
              <a:buChar char="ü"/>
            </a:pPr>
            <a:r>
              <a:rPr lang="en-US" dirty="0"/>
              <a:t> Software as a service(SAAS)</a:t>
            </a:r>
          </a:p>
          <a:p>
            <a:pPr lvl="2">
              <a:buFont typeface="Wingdings" panose="05000000000000000000" pitchFamily="2" charset="2"/>
              <a:buChar char="ü"/>
            </a:pPr>
            <a:r>
              <a:rPr lang="en-US" dirty="0"/>
              <a:t>Platform as a service  (PAAS)</a:t>
            </a:r>
          </a:p>
          <a:p>
            <a:pPr lvl="2">
              <a:buFont typeface="Wingdings" panose="05000000000000000000" pitchFamily="2" charset="2"/>
              <a:buChar char="ü"/>
            </a:pPr>
            <a:r>
              <a:rPr lang="en-US" dirty="0"/>
              <a:t>Infrastructure as a service (IAAS)</a:t>
            </a:r>
          </a:p>
          <a:p>
            <a:pPr lvl="2">
              <a:buFont typeface="Wingdings" panose="05000000000000000000" pitchFamily="2" charset="2"/>
              <a:buChar char="ü"/>
            </a:pPr>
            <a:r>
              <a:rPr lang="en-US" dirty="0"/>
              <a:t>Data as a service (DAAS)    </a:t>
            </a:r>
          </a:p>
          <a:p>
            <a:r>
              <a:rPr lang="en-US" dirty="0"/>
              <a:t>Problems in cloud Computing.</a:t>
            </a:r>
          </a:p>
          <a:p>
            <a:r>
              <a:rPr lang="en-US" dirty="0"/>
              <a:t>Solution to Security problems.</a:t>
            </a:r>
          </a:p>
          <a:p>
            <a:r>
              <a:rPr lang="en-US" dirty="0"/>
              <a:t>Future Work.</a:t>
            </a:r>
          </a:p>
          <a:p>
            <a:r>
              <a:rPr lang="en-US" dirty="0"/>
              <a:t>Conclusion.</a:t>
            </a:r>
          </a:p>
          <a:p>
            <a:r>
              <a:rPr lang="en-US" dirty="0"/>
              <a:t>References.          </a:t>
            </a:r>
          </a:p>
        </p:txBody>
      </p:sp>
    </p:spTree>
    <p:extLst>
      <p:ext uri="{BB962C8B-B14F-4D97-AF65-F5344CB8AC3E}">
        <p14:creationId xmlns:p14="http://schemas.microsoft.com/office/powerpoint/2010/main" val="2180364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39685"/>
          </a:xfrm>
        </p:spPr>
        <p:txBody>
          <a:bodyPr>
            <a:normAutofit fontScale="90000"/>
          </a:bodyPr>
          <a:lstStyle/>
          <a:p>
            <a:r>
              <a:rPr lang="en-US" dirty="0"/>
              <a:t>Flooding attacks:-</a:t>
            </a:r>
            <a:br>
              <a:rPr lang="en-US" sz="2400" dirty="0"/>
            </a:br>
            <a:endParaRPr lang="en-US" sz="2400" dirty="0"/>
          </a:p>
        </p:txBody>
      </p:sp>
      <p:sp>
        <p:nvSpPr>
          <p:cNvPr id="3" name="Content Placeholder 2"/>
          <p:cNvSpPr>
            <a:spLocks noGrp="1"/>
          </p:cNvSpPr>
          <p:nvPr>
            <p:ph idx="1"/>
          </p:nvPr>
        </p:nvSpPr>
        <p:spPr/>
        <p:txBody>
          <a:bodyPr>
            <a:normAutofit/>
          </a:bodyPr>
          <a:lstStyle/>
          <a:p>
            <a:r>
              <a:rPr lang="en-US" sz="2400" dirty="0"/>
              <a:t>In the cloud system the server provides the data to the users.</a:t>
            </a:r>
          </a:p>
          <a:p>
            <a:r>
              <a:rPr lang="en-US" sz="2400" dirty="0"/>
              <a:t>The users sent the requests to the server and when the requested are overloaded there might be a possibility of sending the wrong information.</a:t>
            </a:r>
          </a:p>
          <a:p>
            <a:r>
              <a:rPr lang="en-US" sz="2400" dirty="0"/>
              <a:t>There would also be a possibility of send the information with delay.</a:t>
            </a:r>
          </a:p>
          <a:p>
            <a:r>
              <a:rPr lang="en-US" sz="2400" dirty="0"/>
              <a:t>So there should a proper servicing or maintenance of the server to avoid flooding attacks.</a:t>
            </a:r>
          </a:p>
        </p:txBody>
      </p:sp>
    </p:spTree>
    <p:extLst>
      <p:ext uri="{BB962C8B-B14F-4D97-AF65-F5344CB8AC3E}">
        <p14:creationId xmlns:p14="http://schemas.microsoft.com/office/powerpoint/2010/main" val="960330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454843"/>
          </a:xfrm>
        </p:spPr>
        <p:txBody>
          <a:bodyPr>
            <a:noAutofit/>
          </a:bodyPr>
          <a:lstStyle/>
          <a:p>
            <a:r>
              <a:rPr lang="en-US" sz="3600" dirty="0"/>
              <a:t>Lack of Trust in the cloud:-</a:t>
            </a:r>
          </a:p>
        </p:txBody>
      </p:sp>
      <p:sp>
        <p:nvSpPr>
          <p:cNvPr id="3" name="Content Placeholder 2"/>
          <p:cNvSpPr>
            <a:spLocks noGrp="1"/>
          </p:cNvSpPr>
          <p:nvPr>
            <p:ph idx="1"/>
          </p:nvPr>
        </p:nvSpPr>
        <p:spPr/>
        <p:txBody>
          <a:bodyPr/>
          <a:lstStyle/>
          <a:p>
            <a:r>
              <a:rPr lang="en-US" dirty="0"/>
              <a:t>The trust mainly comes into play while taking the risks.</a:t>
            </a:r>
          </a:p>
          <a:p>
            <a:r>
              <a:rPr lang="en-US" dirty="0"/>
              <a:t>In cloud computing we depend on the third party for many reasons as explained earlier by an example using the browser</a:t>
            </a:r>
          </a:p>
          <a:p>
            <a:r>
              <a:rPr lang="en-US" dirty="0"/>
              <a:t>Data  location is also a critical factor in cloud computing. There would be lot of problems in the data storage and retrieving the same data.</a:t>
            </a:r>
          </a:p>
          <a:p>
            <a:endParaRPr lang="en-US" dirty="0"/>
          </a:p>
        </p:txBody>
      </p:sp>
    </p:spTree>
    <p:extLst>
      <p:ext uri="{BB962C8B-B14F-4D97-AF65-F5344CB8AC3E}">
        <p14:creationId xmlns:p14="http://schemas.microsoft.com/office/powerpoint/2010/main" val="1499124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24526"/>
          </a:xfrm>
        </p:spPr>
        <p:txBody>
          <a:bodyPr>
            <a:normAutofit/>
          </a:bodyPr>
          <a:lstStyle/>
          <a:p>
            <a:r>
              <a:rPr lang="en-US" sz="3600" dirty="0"/>
              <a:t>Lack of control in the cloud:-</a:t>
            </a:r>
          </a:p>
        </p:txBody>
      </p:sp>
      <p:sp>
        <p:nvSpPr>
          <p:cNvPr id="3" name="Content Placeholder 2"/>
          <p:cNvSpPr>
            <a:spLocks noGrp="1"/>
          </p:cNvSpPr>
          <p:nvPr>
            <p:ph idx="1"/>
          </p:nvPr>
        </p:nvSpPr>
        <p:spPr>
          <a:xfrm>
            <a:off x="1371600" y="1527143"/>
            <a:ext cx="9601200" cy="5147034"/>
          </a:xfrm>
        </p:spPr>
        <p:txBody>
          <a:bodyPr/>
          <a:lstStyle/>
          <a:p>
            <a:r>
              <a:rPr lang="en-US" dirty="0"/>
              <a:t>It generally means that there is a chance of loosing control  over data or loosing control over functionality, when it comes to business users there might be a problem of loosing control over assets etc.</a:t>
            </a:r>
          </a:p>
          <a:p>
            <a:r>
              <a:rPr lang="en-US" dirty="0"/>
              <a:t>Here in cloud computing the server is owned by a single person and it is utilized by the multiple users. So if the maintenance of the server plays and important role in managing all the data.</a:t>
            </a:r>
          </a:p>
          <a:p>
            <a:r>
              <a:rPr lang="en-US" dirty="0"/>
              <a:t>If not there could be loosing control over the cloud which leads to huge loss.</a:t>
            </a:r>
          </a:p>
          <a:p>
            <a:r>
              <a:rPr lang="en-US" dirty="0"/>
              <a:t>Generally, consumer depends provider to ensure,</a:t>
            </a:r>
          </a:p>
          <a:p>
            <a:pPr lvl="4">
              <a:buFont typeface="Arial" panose="020B0604020202020204" pitchFamily="34" charset="0"/>
              <a:buChar char="•"/>
            </a:pPr>
            <a:r>
              <a:rPr lang="en-US" dirty="0"/>
              <a:t>   </a:t>
            </a:r>
            <a:r>
              <a:rPr lang="en-US" sz="2000" dirty="0"/>
              <a:t>Data security  and Privacy.</a:t>
            </a:r>
          </a:p>
          <a:p>
            <a:pPr lvl="4">
              <a:buFont typeface="Arial" panose="020B0604020202020204" pitchFamily="34" charset="0"/>
              <a:buChar char="•"/>
            </a:pPr>
            <a:r>
              <a:rPr lang="en-US" sz="2000" dirty="0"/>
              <a:t>   Resource  availability.</a:t>
            </a:r>
          </a:p>
          <a:p>
            <a:pPr lvl="4">
              <a:buFont typeface="Arial" panose="020B0604020202020204" pitchFamily="34" charset="0"/>
              <a:buChar char="•"/>
            </a:pPr>
            <a:r>
              <a:rPr lang="en-US" sz="2000" dirty="0"/>
              <a:t>    Repairing of services.             </a:t>
            </a:r>
          </a:p>
        </p:txBody>
      </p:sp>
    </p:spTree>
    <p:extLst>
      <p:ext uri="{BB962C8B-B14F-4D97-AF65-F5344CB8AC3E}">
        <p14:creationId xmlns:p14="http://schemas.microsoft.com/office/powerpoint/2010/main" val="556582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600200"/>
          </a:xfrm>
        </p:spPr>
        <p:txBody>
          <a:bodyPr>
            <a:normAutofit/>
          </a:bodyPr>
          <a:lstStyle/>
          <a:p>
            <a:r>
              <a:rPr lang="en-US" sz="3600" b="1" dirty="0"/>
              <a:t>Solutions to security issues</a:t>
            </a:r>
          </a:p>
        </p:txBody>
      </p:sp>
      <p:sp>
        <p:nvSpPr>
          <p:cNvPr id="3" name="Content Placeholder 2"/>
          <p:cNvSpPr>
            <a:spLocks noGrp="1"/>
          </p:cNvSpPr>
          <p:nvPr>
            <p:ph idx="1"/>
          </p:nvPr>
        </p:nvSpPr>
        <p:spPr/>
        <p:txBody>
          <a:bodyPr/>
          <a:lstStyle/>
          <a:p>
            <a:r>
              <a:rPr lang="en-US" dirty="0"/>
              <a:t>Trust between the service provider and customer.</a:t>
            </a:r>
          </a:p>
          <a:p>
            <a:r>
              <a:rPr lang="en-US" dirty="0"/>
              <a:t>Make sure the customers personal devices are secured enough while getting connected to the cloud.</a:t>
            </a:r>
          </a:p>
          <a:p>
            <a:r>
              <a:rPr lang="en-US" dirty="0"/>
              <a:t>Data splitting is also a solution for cloud security issues.</a:t>
            </a:r>
          </a:p>
          <a:p>
            <a:r>
              <a:rPr lang="en-US" dirty="0"/>
              <a:t>Using digital signatures while authenticating also resolves the security problems.</a:t>
            </a:r>
          </a:p>
          <a:p>
            <a:r>
              <a:rPr lang="en-US" dirty="0"/>
              <a:t>Preserving the integrity as well as the confidentiality is also one of the major issue.</a:t>
            </a:r>
          </a:p>
          <a:p>
            <a:endParaRPr lang="en-US" dirty="0"/>
          </a:p>
          <a:p>
            <a:endParaRPr lang="en-US" dirty="0"/>
          </a:p>
        </p:txBody>
      </p:sp>
    </p:spTree>
    <p:extLst>
      <p:ext uri="{BB962C8B-B14F-4D97-AF65-F5344CB8AC3E}">
        <p14:creationId xmlns:p14="http://schemas.microsoft.com/office/powerpoint/2010/main" val="1038246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30258"/>
          </a:xfrm>
        </p:spPr>
        <p:txBody>
          <a:bodyPr>
            <a:noAutofit/>
          </a:bodyPr>
          <a:lstStyle/>
          <a:p>
            <a:r>
              <a:rPr lang="en-US" sz="3600" dirty="0"/>
              <a:t>Future Work:-</a:t>
            </a:r>
          </a:p>
        </p:txBody>
      </p:sp>
      <p:sp>
        <p:nvSpPr>
          <p:cNvPr id="3" name="Content Placeholder 2"/>
          <p:cNvSpPr>
            <a:spLocks noGrp="1"/>
          </p:cNvSpPr>
          <p:nvPr>
            <p:ph idx="1"/>
          </p:nvPr>
        </p:nvSpPr>
        <p:spPr/>
        <p:txBody>
          <a:bodyPr/>
          <a:lstStyle/>
          <a:p>
            <a:r>
              <a:rPr lang="en-US" dirty="0"/>
              <a:t>Right now we are in early stages of cloud computing. Experts says that by 2020 it would occupy the whole IT and acts  as a backbone of every organization</a:t>
            </a:r>
          </a:p>
          <a:p>
            <a:r>
              <a:rPr lang="en-US" dirty="0"/>
              <a:t>Cloud computing would definitely earns all the attention because the hardware is going to fly and stored in the cloud as a virtual.</a:t>
            </a:r>
          </a:p>
          <a:p>
            <a:r>
              <a:rPr lang="en-US" dirty="0"/>
              <a:t>There would be no need of large data storage hard wares in the industries  there are researches going on to come over the security issues and to develop a complete automated cloud in near future.</a:t>
            </a:r>
          </a:p>
          <a:p>
            <a:r>
              <a:rPr lang="en-US" dirty="0"/>
              <a:t>One thing is sure the software sooner floats away from hardware</a:t>
            </a:r>
          </a:p>
        </p:txBody>
      </p:sp>
    </p:spTree>
    <p:extLst>
      <p:ext uri="{BB962C8B-B14F-4D97-AF65-F5344CB8AC3E}">
        <p14:creationId xmlns:p14="http://schemas.microsoft.com/office/powerpoint/2010/main" val="2322748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300" y="685800"/>
            <a:ext cx="9530499" cy="567965"/>
          </a:xfrm>
        </p:spPr>
        <p:txBody>
          <a:bodyPr>
            <a:noAutofit/>
          </a:bodyPr>
          <a:lstStyle/>
          <a:p>
            <a:r>
              <a:rPr lang="en-US" sz="4000" dirty="0"/>
              <a:t>Conclusion:-</a:t>
            </a:r>
          </a:p>
        </p:txBody>
      </p:sp>
      <p:sp>
        <p:nvSpPr>
          <p:cNvPr id="3" name="Content Placeholder 2"/>
          <p:cNvSpPr>
            <a:spLocks noGrp="1"/>
          </p:cNvSpPr>
          <p:nvPr>
            <p:ph idx="1"/>
          </p:nvPr>
        </p:nvSpPr>
        <p:spPr>
          <a:xfrm>
            <a:off x="1216058" y="1734532"/>
            <a:ext cx="9756742" cy="4132868"/>
          </a:xfrm>
        </p:spPr>
        <p:txBody>
          <a:bodyPr/>
          <a:lstStyle/>
          <a:p>
            <a:pPr algn="just"/>
            <a:r>
              <a:rPr lang="en-US" dirty="0"/>
              <a:t>This presentation we discussed about the cloud computing and its architecture, and its models along with the problems that occurs in cloud computing .</a:t>
            </a:r>
          </a:p>
          <a:p>
            <a:pPr algn="just"/>
            <a:r>
              <a:rPr lang="en-US" dirty="0"/>
              <a:t>In developing  the solutions to the problems in cloud computing , it may be helpful to identify the issues and approaches in terms of,</a:t>
            </a:r>
          </a:p>
          <a:p>
            <a:pPr marL="0" indent="0" algn="just">
              <a:buNone/>
            </a:pPr>
            <a:r>
              <a:rPr lang="en-US" dirty="0"/>
              <a:t>                              * Loss of Control.</a:t>
            </a:r>
          </a:p>
          <a:p>
            <a:pPr marL="0" indent="0" algn="just">
              <a:buNone/>
            </a:pPr>
            <a:r>
              <a:rPr lang="en-US" dirty="0"/>
              <a:t>                              * Lack of Trust. &amp;</a:t>
            </a:r>
          </a:p>
          <a:p>
            <a:pPr marL="0" indent="0" algn="just">
              <a:buNone/>
            </a:pPr>
            <a:r>
              <a:rPr lang="en-US" dirty="0"/>
              <a:t>                              * Data Security.</a:t>
            </a:r>
          </a:p>
          <a:p>
            <a:pPr algn="just"/>
            <a:r>
              <a:rPr lang="en-US" dirty="0"/>
              <a:t>Hence we </a:t>
            </a:r>
            <a:r>
              <a:rPr lang="en-US" dirty="0" err="1"/>
              <a:t>conclude,that</a:t>
            </a:r>
            <a:r>
              <a:rPr lang="en-US" dirty="0"/>
              <a:t> this issues comes consider whenever we consider it with big level companies , they are not going to affect much more as single user.</a:t>
            </a:r>
          </a:p>
          <a:p>
            <a:pPr algn="just"/>
            <a:endParaRPr lang="en-US" dirty="0"/>
          </a:p>
        </p:txBody>
      </p:sp>
    </p:spTree>
    <p:extLst>
      <p:ext uri="{BB962C8B-B14F-4D97-AF65-F5344CB8AC3E}">
        <p14:creationId xmlns:p14="http://schemas.microsoft.com/office/powerpoint/2010/main" val="888333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714" y="685800"/>
            <a:ext cx="9455085" cy="624526"/>
          </a:xfrm>
        </p:spPr>
        <p:txBody>
          <a:bodyPr>
            <a:normAutofit/>
          </a:bodyPr>
          <a:lstStyle/>
          <a:p>
            <a:r>
              <a:rPr lang="en-US" sz="3600" dirty="0"/>
              <a:t>References:-</a:t>
            </a:r>
          </a:p>
        </p:txBody>
      </p:sp>
      <p:sp>
        <p:nvSpPr>
          <p:cNvPr id="3" name="Content Placeholder 2"/>
          <p:cNvSpPr>
            <a:spLocks noGrp="1"/>
          </p:cNvSpPr>
          <p:nvPr>
            <p:ph idx="1"/>
          </p:nvPr>
        </p:nvSpPr>
        <p:spPr>
          <a:xfrm>
            <a:off x="1300899" y="1517716"/>
            <a:ext cx="10096106" cy="5269584"/>
          </a:xfrm>
        </p:spPr>
        <p:txBody>
          <a:bodyPr/>
          <a:lstStyle/>
          <a:p>
            <a:r>
              <a:rPr lang="en-US" dirty="0"/>
              <a:t>Kumar, Santosh. "Cloud Computing – Research Issues, Challenges, Architecture, Platforms and Applications: A Survey." International Journal of Future Computer and Communication 4th ser. 1 (2012): n. </a:t>
            </a:r>
            <a:r>
              <a:rPr lang="en-US" dirty="0" err="1"/>
              <a:t>pag</a:t>
            </a:r>
            <a:r>
              <a:rPr lang="en-US" dirty="0"/>
              <a:t>. Web.</a:t>
            </a:r>
          </a:p>
          <a:p>
            <a:r>
              <a:rPr lang="en-US" dirty="0" err="1"/>
              <a:t>Padhy</a:t>
            </a:r>
            <a:r>
              <a:rPr lang="en-US" dirty="0"/>
              <a:t>, Rabi Prasad, and </a:t>
            </a:r>
            <a:r>
              <a:rPr lang="en-US" dirty="0" err="1"/>
              <a:t>Manas</a:t>
            </a:r>
            <a:r>
              <a:rPr lang="en-US" dirty="0"/>
              <a:t> Ranjan Patra. "Cloud Computing: Security Issues and Research Challenges." </a:t>
            </a:r>
            <a:r>
              <a:rPr lang="en-US" i="1" dirty="0"/>
              <a:t>International Journal of Computer Science and Information Technology &amp; Security (IJCSITS)</a:t>
            </a:r>
            <a:r>
              <a:rPr lang="en-US" dirty="0"/>
              <a:t> 2nd ser. 1 (2011): n. </a:t>
            </a:r>
            <a:r>
              <a:rPr lang="en-US" dirty="0" err="1"/>
              <a:t>pag</a:t>
            </a:r>
            <a:r>
              <a:rPr lang="en-US" dirty="0"/>
              <a:t>. Web.</a:t>
            </a:r>
          </a:p>
          <a:p>
            <a:r>
              <a:rPr lang="en-US" dirty="0"/>
              <a:t>Parekh, Disha H., and </a:t>
            </a:r>
            <a:r>
              <a:rPr lang="en-US" dirty="0" err="1"/>
              <a:t>Sridaran</a:t>
            </a:r>
            <a:r>
              <a:rPr lang="en-US" dirty="0"/>
              <a:t> R. "International Journal of Advanced Computer Science and Applications,." </a:t>
            </a:r>
            <a:r>
              <a:rPr lang="en-US" i="1" dirty="0"/>
              <a:t>An Analysis of Security Challenges in Cloud Computing</a:t>
            </a:r>
            <a:r>
              <a:rPr lang="en-US" dirty="0"/>
              <a:t> 1st ser. 4 (2013): n. </a:t>
            </a:r>
            <a:r>
              <a:rPr lang="en-US" dirty="0" err="1"/>
              <a:t>pag</a:t>
            </a:r>
            <a:r>
              <a:rPr lang="en-US" dirty="0"/>
              <a:t>. Web.</a:t>
            </a:r>
          </a:p>
          <a:p>
            <a:r>
              <a:rPr lang="en-US" dirty="0" err="1"/>
              <a:t>Navdeep</a:t>
            </a:r>
            <a:r>
              <a:rPr lang="en-US" dirty="0"/>
              <a:t>, Singh. "A Review on Security Issues in Cloud Computing." </a:t>
            </a:r>
            <a:r>
              <a:rPr lang="en-US" i="1" dirty="0"/>
              <a:t>International Journal of Innovation and Applied Studies</a:t>
            </a:r>
            <a:r>
              <a:rPr lang="en-US" dirty="0"/>
              <a:t> 3rd ser. 8 (2014): n. </a:t>
            </a:r>
            <a:r>
              <a:rPr lang="en-US" dirty="0" err="1"/>
              <a:t>pag</a:t>
            </a:r>
            <a:r>
              <a:rPr lang="en-US" dirty="0"/>
              <a:t>. Web.</a:t>
            </a:r>
          </a:p>
          <a:p>
            <a:r>
              <a:rPr lang="en-US" dirty="0" err="1"/>
              <a:t>Wassim</a:t>
            </a:r>
            <a:r>
              <a:rPr lang="en-US" dirty="0"/>
              <a:t>, </a:t>
            </a:r>
            <a:r>
              <a:rPr lang="en-US" dirty="0" err="1"/>
              <a:t>Itani</a:t>
            </a:r>
            <a:r>
              <a:rPr lang="en-US" dirty="0"/>
              <a:t>, and </a:t>
            </a:r>
            <a:r>
              <a:rPr lang="en-US" dirty="0" err="1"/>
              <a:t>Kayssi</a:t>
            </a:r>
            <a:r>
              <a:rPr lang="en-US" dirty="0"/>
              <a:t> Ayman. "Privacy as a Service: Privacy-Aware Data Storage and Processing in Cloud Computing Architectures." </a:t>
            </a:r>
            <a:r>
              <a:rPr lang="en-US" i="1" dirty="0"/>
              <a:t>2009 Eighth IEEE International Conference on Dependable, Autonomic and Secure Computing</a:t>
            </a:r>
            <a:r>
              <a:rPr lang="en-US" dirty="0"/>
              <a:t> (2009): n. </a:t>
            </a:r>
            <a:r>
              <a:rPr lang="en-US" dirty="0" err="1"/>
              <a:t>pag</a:t>
            </a:r>
            <a:r>
              <a:rPr lang="en-US" dirty="0"/>
              <a:t>. Web.</a:t>
            </a:r>
          </a:p>
        </p:txBody>
      </p:sp>
    </p:spTree>
    <p:extLst>
      <p:ext uri="{BB962C8B-B14F-4D97-AF65-F5344CB8AC3E}">
        <p14:creationId xmlns:p14="http://schemas.microsoft.com/office/powerpoint/2010/main" val="2769859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159497" y="1282045"/>
            <a:ext cx="9813303" cy="4585355"/>
          </a:xfrm>
        </p:spPr>
        <p:txBody>
          <a:bodyPr/>
          <a:lstStyle/>
          <a:p>
            <a:r>
              <a:rPr lang="en-US" dirty="0" err="1"/>
              <a:t>VMeiko</a:t>
            </a:r>
            <a:r>
              <a:rPr lang="en-US" dirty="0"/>
              <a:t>, Jensen, and </a:t>
            </a:r>
            <a:r>
              <a:rPr lang="en-US" dirty="0" err="1"/>
              <a:t>Gruschka</a:t>
            </a:r>
            <a:r>
              <a:rPr lang="en-US" dirty="0"/>
              <a:t> Nils. "On Technical Security Issues in Cloud Computing." </a:t>
            </a:r>
            <a:r>
              <a:rPr lang="en-US" i="1" dirty="0"/>
              <a:t>2009 IEEE International Conference on Cloud Computing</a:t>
            </a:r>
            <a:r>
              <a:rPr lang="en-US" dirty="0"/>
              <a:t>(2010): n. </a:t>
            </a:r>
            <a:r>
              <a:rPr lang="en-US" dirty="0" err="1"/>
              <a:t>pag</a:t>
            </a:r>
            <a:r>
              <a:rPr lang="en-US" dirty="0"/>
              <a:t>. Web.</a:t>
            </a:r>
          </a:p>
          <a:p>
            <a:r>
              <a:rPr lang="en-US" dirty="0"/>
              <a:t>Vijay, Kumar. "Brief Review on Cloud Computing." </a:t>
            </a:r>
            <a:r>
              <a:rPr lang="en-US" i="1" dirty="0"/>
              <a:t>International Journal of Computer Science and Mobile Computing</a:t>
            </a:r>
            <a:r>
              <a:rPr lang="en-US" dirty="0"/>
              <a:t> 5.9 (2016): n. </a:t>
            </a:r>
            <a:r>
              <a:rPr lang="en-US" dirty="0" err="1"/>
              <a:t>pag</a:t>
            </a:r>
            <a:r>
              <a:rPr lang="en-US" dirty="0"/>
              <a:t>. Web.</a:t>
            </a:r>
          </a:p>
          <a:p>
            <a:r>
              <a:rPr lang="en-US" dirty="0"/>
              <a:t>"Cloud Computing Security Case Studies and Research." </a:t>
            </a:r>
            <a:r>
              <a:rPr lang="en-US" i="1" dirty="0"/>
              <a:t>Proceedings of the World Congress on Engineering 2013</a:t>
            </a:r>
            <a:r>
              <a:rPr lang="en-US" dirty="0"/>
              <a:t> 2 (2013): n. </a:t>
            </a:r>
            <a:r>
              <a:rPr lang="en-US" dirty="0" err="1"/>
              <a:t>pag</a:t>
            </a:r>
            <a:r>
              <a:rPr lang="en-US" dirty="0"/>
              <a:t>. Web.</a:t>
            </a:r>
          </a:p>
        </p:txBody>
      </p:sp>
    </p:spTree>
    <p:extLst>
      <p:ext uri="{BB962C8B-B14F-4D97-AF65-F5344CB8AC3E}">
        <p14:creationId xmlns:p14="http://schemas.microsoft.com/office/powerpoint/2010/main" val="3210646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endParaRPr lang="en-US" dirty="0"/>
          </a:p>
          <a:p>
            <a:pPr marL="0" indent="0" algn="just">
              <a:buNone/>
            </a:pPr>
            <a:r>
              <a:rPr lang="en-US" sz="7200" dirty="0"/>
              <a:t>           Thank you</a:t>
            </a:r>
          </a:p>
        </p:txBody>
      </p:sp>
    </p:spTree>
    <p:extLst>
      <p:ext uri="{BB962C8B-B14F-4D97-AF65-F5344CB8AC3E}">
        <p14:creationId xmlns:p14="http://schemas.microsoft.com/office/powerpoint/2010/main" val="221292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570" y="685800"/>
            <a:ext cx="9503229" cy="827314"/>
          </a:xfrm>
        </p:spPr>
        <p:txBody>
          <a:bodyPr/>
          <a:lstStyle/>
          <a:p>
            <a:r>
              <a:rPr lang="en-US" dirty="0">
                <a:solidFill>
                  <a:schemeClr val="tx1"/>
                </a:solidFill>
              </a:rPr>
              <a:t>What is cloud computing?</a:t>
            </a:r>
          </a:p>
        </p:txBody>
      </p:sp>
      <p:sp>
        <p:nvSpPr>
          <p:cNvPr id="3" name="Content Placeholder 2"/>
          <p:cNvSpPr>
            <a:spLocks noGrp="1"/>
          </p:cNvSpPr>
          <p:nvPr>
            <p:ph idx="1"/>
          </p:nvPr>
        </p:nvSpPr>
        <p:spPr>
          <a:xfrm>
            <a:off x="674913" y="1513113"/>
            <a:ext cx="10297885" cy="5246915"/>
          </a:xfrm>
        </p:spPr>
        <p:txBody>
          <a:bodyPr>
            <a:normAutofit/>
          </a:bodyPr>
          <a:lstStyle/>
          <a:p>
            <a:r>
              <a:rPr lang="en-US" sz="2400" dirty="0"/>
              <a:t>In the simple terms the cloud computing is storing and accessing the data or programs over the internet instead of doing it on the personal computer.</a:t>
            </a:r>
          </a:p>
          <a:p>
            <a:r>
              <a:rPr lang="en-US" sz="2400" dirty="0"/>
              <a:t>Cloud computing is completely a new technology  which Leads to performing the tasks only with the help of the  Internet. There is no                                                               need of physical storage for performing any task,                                                                           if we have the access to cloud computing with the                                                          help of internet.</a:t>
            </a:r>
          </a:p>
          <a:p>
            <a:r>
              <a:rPr lang="en-US" sz="2400" dirty="0"/>
              <a:t>Cloud computing is a new way of delivering computing                                                    resources, as a public utility. </a:t>
            </a:r>
          </a:p>
          <a:p>
            <a:r>
              <a:rPr lang="en-US" sz="2400" dirty="0"/>
              <a:t>Computing services refers to data storage, email                                                                   handling are now available  directly and on-demand.</a:t>
            </a:r>
          </a:p>
          <a:p>
            <a:pPr marL="0" indent="0">
              <a:buNone/>
            </a:pPr>
            <a:endParaRPr lang="en-US" dirty="0"/>
          </a:p>
        </p:txBody>
      </p:sp>
      <p:pic>
        <p:nvPicPr>
          <p:cNvPr id="4" name="Picture 3"/>
          <p:cNvPicPr>
            <a:picLocks noChangeAspect="1"/>
          </p:cNvPicPr>
          <p:nvPr/>
        </p:nvPicPr>
        <p:blipFill>
          <a:blip r:embed="rId2"/>
          <a:stretch>
            <a:fillRect/>
          </a:stretch>
        </p:blipFill>
        <p:spPr>
          <a:xfrm>
            <a:off x="8022565" y="3135085"/>
            <a:ext cx="4310950" cy="3407229"/>
          </a:xfrm>
          <a:prstGeom prst="rect">
            <a:avLst/>
          </a:prstGeom>
        </p:spPr>
      </p:pic>
    </p:spTree>
    <p:extLst>
      <p:ext uri="{BB962C8B-B14F-4D97-AF65-F5344CB8AC3E}">
        <p14:creationId xmlns:p14="http://schemas.microsoft.com/office/powerpoint/2010/main" val="1090838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cloud computing !</a:t>
            </a:r>
          </a:p>
        </p:txBody>
      </p:sp>
      <p:sp>
        <p:nvSpPr>
          <p:cNvPr id="3" name="Content Placeholder 2"/>
          <p:cNvSpPr>
            <a:spLocks noGrp="1"/>
          </p:cNvSpPr>
          <p:nvPr>
            <p:ph idx="1"/>
          </p:nvPr>
        </p:nvSpPr>
        <p:spPr>
          <a:xfrm>
            <a:off x="1216058" y="1489435"/>
            <a:ext cx="9756742" cy="4377965"/>
          </a:xfrm>
        </p:spPr>
        <p:txBody>
          <a:bodyPr>
            <a:normAutofit/>
          </a:bodyPr>
          <a:lstStyle/>
          <a:p>
            <a:r>
              <a:rPr lang="en-US" sz="2800" dirty="0"/>
              <a:t>There are four basic things people are doing in the cloud:</a:t>
            </a:r>
          </a:p>
          <a:p>
            <a:pPr>
              <a:buFont typeface="Wingdings" panose="05000000000000000000" pitchFamily="2" charset="2"/>
              <a:buChar char="ü"/>
            </a:pPr>
            <a:r>
              <a:rPr lang="en-US" sz="2800" dirty="0"/>
              <a:t>Machines in the cloud.</a:t>
            </a:r>
          </a:p>
          <a:p>
            <a:pPr>
              <a:buFont typeface="Wingdings" panose="05000000000000000000" pitchFamily="2" charset="2"/>
              <a:buChar char="ü"/>
            </a:pPr>
            <a:r>
              <a:rPr lang="en-US" sz="2800" dirty="0"/>
              <a:t>Storage in the cloud.</a:t>
            </a:r>
          </a:p>
          <a:p>
            <a:pPr>
              <a:buFont typeface="Wingdings" panose="05000000000000000000" pitchFamily="2" charset="2"/>
              <a:buChar char="ü"/>
            </a:pPr>
            <a:r>
              <a:rPr lang="en-US" sz="2800" dirty="0"/>
              <a:t>Databases in the cloud.</a:t>
            </a:r>
          </a:p>
          <a:p>
            <a:pPr>
              <a:buFont typeface="Wingdings" panose="05000000000000000000" pitchFamily="2" charset="2"/>
              <a:buChar char="ü"/>
            </a:pPr>
            <a:r>
              <a:rPr lang="en-US" sz="2800" dirty="0"/>
              <a:t>Applications in the cloud.</a:t>
            </a:r>
          </a:p>
          <a:p>
            <a:r>
              <a:rPr lang="en-US" sz="2800" dirty="0"/>
              <a:t>In addition to these four basics, cloud providers offer other services such as message queues and data mining.</a:t>
            </a:r>
          </a:p>
          <a:p>
            <a:endParaRPr lang="en-US" dirty="0"/>
          </a:p>
        </p:txBody>
      </p:sp>
    </p:spTree>
    <p:extLst>
      <p:ext uri="{BB962C8B-B14F-4D97-AF65-F5344CB8AC3E}">
        <p14:creationId xmlns:p14="http://schemas.microsoft.com/office/powerpoint/2010/main" val="146263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114" y="683444"/>
            <a:ext cx="9993085" cy="1485900"/>
          </a:xfrm>
        </p:spPr>
        <p:txBody>
          <a:bodyPr>
            <a:normAutofit/>
          </a:bodyPr>
          <a:lstStyle/>
          <a:p>
            <a:r>
              <a:rPr lang="en-US" sz="4000" b="1" dirty="0"/>
              <a:t>Architectural overview  of Cloud computing :-</a:t>
            </a:r>
          </a:p>
        </p:txBody>
      </p:sp>
      <p:pic>
        <p:nvPicPr>
          <p:cNvPr id="4" name="Content Placeholder 3"/>
          <p:cNvPicPr>
            <a:picLocks noGrp="1" noChangeAspect="1"/>
          </p:cNvPicPr>
          <p:nvPr>
            <p:ph sz="half" idx="1"/>
          </p:nvPr>
        </p:nvPicPr>
        <p:blipFill>
          <a:blip r:embed="rId2"/>
          <a:stretch>
            <a:fillRect/>
          </a:stretch>
        </p:blipFill>
        <p:spPr>
          <a:xfrm>
            <a:off x="7928728" y="2015569"/>
            <a:ext cx="4448175" cy="4996205"/>
          </a:xfrm>
          <a:prstGeom prst="rect">
            <a:avLst/>
          </a:prstGeom>
        </p:spPr>
      </p:pic>
      <p:sp>
        <p:nvSpPr>
          <p:cNvPr id="8" name="Content Placeholder 7"/>
          <p:cNvSpPr>
            <a:spLocks noGrp="1"/>
          </p:cNvSpPr>
          <p:nvPr>
            <p:ph sz="half" idx="2"/>
          </p:nvPr>
        </p:nvSpPr>
        <p:spPr>
          <a:xfrm>
            <a:off x="895546" y="1989056"/>
            <a:ext cx="6956982" cy="4868943"/>
          </a:xfrm>
        </p:spPr>
        <p:txBody>
          <a:bodyPr>
            <a:normAutofit/>
          </a:bodyPr>
          <a:lstStyle/>
          <a:p>
            <a:r>
              <a:rPr lang="en-US" sz="2800" dirty="0"/>
              <a:t>Two most significant components in the architecture of cloud computing are,</a:t>
            </a:r>
          </a:p>
          <a:p>
            <a:pPr marL="0" indent="0">
              <a:buNone/>
            </a:pPr>
            <a:r>
              <a:rPr lang="en-US" sz="2800" dirty="0"/>
              <a:t>                      1. Front end &amp;</a:t>
            </a:r>
          </a:p>
          <a:p>
            <a:pPr marL="0" indent="0">
              <a:buNone/>
            </a:pPr>
            <a:r>
              <a:rPr lang="en-US" sz="2800" dirty="0"/>
              <a:t>                      2. Back end.</a:t>
            </a:r>
          </a:p>
        </p:txBody>
      </p:sp>
    </p:spTree>
    <p:extLst>
      <p:ext uri="{BB962C8B-B14F-4D97-AF65-F5344CB8AC3E}">
        <p14:creationId xmlns:p14="http://schemas.microsoft.com/office/powerpoint/2010/main" val="3397234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285" y="234950"/>
            <a:ext cx="9601200" cy="1485900"/>
          </a:xfrm>
        </p:spPr>
        <p:txBody>
          <a:bodyPr>
            <a:normAutofit/>
          </a:bodyPr>
          <a:lstStyle/>
          <a:p>
            <a:r>
              <a:rPr lang="en-US" sz="4000" b="1" dirty="0"/>
              <a:t>Cloud Models:-</a:t>
            </a:r>
            <a:br>
              <a:rPr lang="en-US" sz="2400" dirty="0"/>
            </a:br>
            <a:br>
              <a:rPr lang="en-US" sz="2400" dirty="0"/>
            </a:br>
            <a:r>
              <a:rPr lang="en-US" sz="2800" dirty="0"/>
              <a:t>Deployment Models:-</a:t>
            </a:r>
          </a:p>
        </p:txBody>
      </p:sp>
      <p:sp>
        <p:nvSpPr>
          <p:cNvPr id="4" name="Content Placeholder 3"/>
          <p:cNvSpPr>
            <a:spLocks noGrp="1"/>
          </p:cNvSpPr>
          <p:nvPr>
            <p:ph sz="half" idx="1"/>
          </p:nvPr>
        </p:nvSpPr>
        <p:spPr>
          <a:xfrm>
            <a:off x="768285" y="1992086"/>
            <a:ext cx="5051101" cy="4693195"/>
          </a:xfrm>
        </p:spPr>
        <p:txBody>
          <a:bodyPr>
            <a:normAutofit/>
          </a:bodyPr>
          <a:lstStyle/>
          <a:p>
            <a:r>
              <a:rPr lang="en-US" sz="2800" dirty="0"/>
              <a:t>There are four deployment models.</a:t>
            </a:r>
          </a:p>
          <a:p>
            <a:pPr>
              <a:buFont typeface="Wingdings" panose="05000000000000000000" pitchFamily="2" charset="2"/>
              <a:buChar char="ü"/>
            </a:pPr>
            <a:r>
              <a:rPr lang="en-US" sz="2800" dirty="0"/>
              <a:t>Public Cloud.</a:t>
            </a:r>
          </a:p>
          <a:p>
            <a:pPr>
              <a:buFont typeface="Wingdings" panose="05000000000000000000" pitchFamily="2" charset="2"/>
              <a:buChar char="ü"/>
            </a:pPr>
            <a:r>
              <a:rPr lang="en-US" sz="2800" dirty="0"/>
              <a:t>Community Cloud.</a:t>
            </a:r>
          </a:p>
          <a:p>
            <a:pPr>
              <a:buFont typeface="Wingdings" panose="05000000000000000000" pitchFamily="2" charset="2"/>
              <a:buChar char="ü"/>
            </a:pPr>
            <a:r>
              <a:rPr lang="en-US" sz="2800" dirty="0"/>
              <a:t>Hybrid Cloud.</a:t>
            </a:r>
          </a:p>
          <a:p>
            <a:pPr>
              <a:buFont typeface="Wingdings" panose="05000000000000000000" pitchFamily="2" charset="2"/>
              <a:buChar char="ü"/>
            </a:pPr>
            <a:r>
              <a:rPr lang="en-US" sz="2800" dirty="0"/>
              <a:t>Private Cloud.</a:t>
            </a:r>
          </a:p>
        </p:txBody>
      </p:sp>
      <p:pic>
        <p:nvPicPr>
          <p:cNvPr id="6" name="Content Placeholder 5"/>
          <p:cNvPicPr>
            <a:picLocks noGrp="1" noChangeAspect="1"/>
          </p:cNvPicPr>
          <p:nvPr>
            <p:ph sz="half" idx="2"/>
          </p:nvPr>
        </p:nvPicPr>
        <p:blipFill>
          <a:blip r:embed="rId2"/>
          <a:stretch>
            <a:fillRect/>
          </a:stretch>
        </p:blipFill>
        <p:spPr>
          <a:xfrm>
            <a:off x="4939446" y="2641601"/>
            <a:ext cx="7252554" cy="4216400"/>
          </a:xfrm>
          <a:prstGeom prst="rect">
            <a:avLst/>
          </a:prstGeom>
        </p:spPr>
      </p:pic>
    </p:spTree>
    <p:extLst>
      <p:ext uri="{BB962C8B-B14F-4D97-AF65-F5344CB8AC3E}">
        <p14:creationId xmlns:p14="http://schemas.microsoft.com/office/powerpoint/2010/main" val="337638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543" y="516891"/>
            <a:ext cx="9601200" cy="1485900"/>
          </a:xfrm>
        </p:spPr>
        <p:txBody>
          <a:bodyPr>
            <a:normAutofit/>
          </a:bodyPr>
          <a:lstStyle/>
          <a:p>
            <a:r>
              <a:rPr lang="en-US" sz="4000" dirty="0"/>
              <a:t>Service Models:-</a:t>
            </a:r>
          </a:p>
        </p:txBody>
      </p:sp>
      <p:sp>
        <p:nvSpPr>
          <p:cNvPr id="3" name="Content Placeholder 2"/>
          <p:cNvSpPr>
            <a:spLocks noGrp="1"/>
          </p:cNvSpPr>
          <p:nvPr>
            <p:ph sz="half" idx="1"/>
          </p:nvPr>
        </p:nvSpPr>
        <p:spPr/>
        <p:txBody>
          <a:bodyPr/>
          <a:lstStyle/>
          <a:p>
            <a:r>
              <a:rPr lang="en-US" sz="2800" dirty="0"/>
              <a:t>Software as a service (SAAS).</a:t>
            </a:r>
          </a:p>
          <a:p>
            <a:r>
              <a:rPr lang="en-US" sz="2800" dirty="0"/>
              <a:t>Platform as a service (PAAS).</a:t>
            </a:r>
          </a:p>
          <a:p>
            <a:r>
              <a:rPr lang="en-US" sz="2800" dirty="0"/>
              <a:t>Infrastructure as a service (IAAS).</a:t>
            </a:r>
          </a:p>
          <a:p>
            <a:r>
              <a:rPr lang="en-US" sz="2800" dirty="0"/>
              <a:t>Data as a service (DAAS).</a:t>
            </a:r>
          </a:p>
          <a:p>
            <a:endParaRPr lang="en-US" dirty="0"/>
          </a:p>
        </p:txBody>
      </p:sp>
      <p:pic>
        <p:nvPicPr>
          <p:cNvPr id="5" name="Content Placeholder 4"/>
          <p:cNvPicPr>
            <a:picLocks noGrp="1" noChangeAspect="1"/>
          </p:cNvPicPr>
          <p:nvPr>
            <p:ph sz="half" idx="2"/>
          </p:nvPr>
        </p:nvPicPr>
        <p:blipFill>
          <a:blip r:embed="rId2"/>
          <a:stretch>
            <a:fillRect/>
          </a:stretch>
        </p:blipFill>
        <p:spPr>
          <a:xfrm>
            <a:off x="6581970" y="1259841"/>
            <a:ext cx="4573710" cy="5182406"/>
          </a:xfrm>
          <a:prstGeom prst="rect">
            <a:avLst/>
          </a:prstGeom>
        </p:spPr>
      </p:pic>
    </p:spTree>
    <p:extLst>
      <p:ext uri="{BB962C8B-B14F-4D97-AF65-F5344CB8AC3E}">
        <p14:creationId xmlns:p14="http://schemas.microsoft.com/office/powerpoint/2010/main" val="171515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046" y="657519"/>
            <a:ext cx="9700182" cy="975337"/>
          </a:xfrm>
        </p:spPr>
        <p:txBody>
          <a:bodyPr>
            <a:normAutofit/>
          </a:bodyPr>
          <a:lstStyle/>
          <a:p>
            <a:r>
              <a:rPr lang="en-US" sz="4000" dirty="0"/>
              <a:t>Software as a service(SAAS): -</a:t>
            </a:r>
          </a:p>
        </p:txBody>
      </p:sp>
      <p:sp>
        <p:nvSpPr>
          <p:cNvPr id="3" name="Content Placeholder 2"/>
          <p:cNvSpPr>
            <a:spLocks noGrp="1"/>
          </p:cNvSpPr>
          <p:nvPr>
            <p:ph idx="1"/>
          </p:nvPr>
        </p:nvSpPr>
        <p:spPr>
          <a:xfrm>
            <a:off x="1360714" y="1502229"/>
            <a:ext cx="9612086" cy="5355771"/>
          </a:xfrm>
        </p:spPr>
        <p:txBody>
          <a:bodyPr>
            <a:normAutofit/>
          </a:bodyPr>
          <a:lstStyle/>
          <a:p>
            <a:pPr algn="just"/>
            <a:r>
              <a:rPr lang="en-US" dirty="0"/>
              <a:t>SAAS is also referred as a Application or a Service Clouds. It is the model which hosts the application as a service to its various cloud users via internet. </a:t>
            </a:r>
          </a:p>
          <a:p>
            <a:pPr algn="just"/>
            <a:r>
              <a:rPr lang="en-US" dirty="0"/>
              <a:t>It can reduce the total cost of hardware and software development, maintenance, and operations.</a:t>
            </a:r>
          </a:p>
          <a:p>
            <a:pPr algn="just"/>
            <a:r>
              <a:rPr lang="en-US" dirty="0"/>
              <a:t>The applications can be accessible from various client devices like iPad, smartphone, laptop, Medical Clinical Assistant (MCA) or PCs.</a:t>
            </a:r>
          </a:p>
          <a:p>
            <a:pPr algn="just"/>
            <a:r>
              <a:rPr lang="en-US" dirty="0"/>
              <a:t>In SAAS, we have a issue like if a particular user needs the same file which is being used by another user at the same time but due to security measures the user cannot get that file.</a:t>
            </a:r>
          </a:p>
          <a:p>
            <a:pPr algn="just"/>
            <a:r>
              <a:rPr lang="en-US" dirty="0"/>
              <a:t>SAAS can be divided into two ways,</a:t>
            </a:r>
          </a:p>
          <a:p>
            <a:pPr marL="0" indent="0" algn="just">
              <a:buNone/>
            </a:pPr>
            <a:r>
              <a:rPr lang="en-US" dirty="0"/>
              <a:t>                     1. Vertical SAAS.</a:t>
            </a:r>
          </a:p>
          <a:p>
            <a:pPr marL="0" indent="0" algn="just">
              <a:buNone/>
            </a:pPr>
            <a:r>
              <a:rPr lang="en-US" dirty="0"/>
              <a:t>                     2. Horizontal SAAS.</a:t>
            </a:r>
          </a:p>
        </p:txBody>
      </p:sp>
    </p:spTree>
    <p:extLst>
      <p:ext uri="{BB962C8B-B14F-4D97-AF65-F5344CB8AC3E}">
        <p14:creationId xmlns:p14="http://schemas.microsoft.com/office/powerpoint/2010/main" val="311122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7057"/>
          </a:xfrm>
        </p:spPr>
        <p:txBody>
          <a:bodyPr>
            <a:noAutofit/>
          </a:bodyPr>
          <a:lstStyle/>
          <a:p>
            <a:r>
              <a:rPr lang="en-US" sz="4000" dirty="0"/>
              <a:t>Platform as a service(PAAS):-</a:t>
            </a:r>
          </a:p>
        </p:txBody>
      </p:sp>
      <p:sp>
        <p:nvSpPr>
          <p:cNvPr id="3" name="Content Placeholder 2"/>
          <p:cNvSpPr>
            <a:spLocks noGrp="1"/>
          </p:cNvSpPr>
          <p:nvPr>
            <p:ph idx="1"/>
          </p:nvPr>
        </p:nvSpPr>
        <p:spPr>
          <a:xfrm>
            <a:off x="1131216" y="1632857"/>
            <a:ext cx="9841584" cy="4843357"/>
          </a:xfrm>
        </p:spPr>
        <p:txBody>
          <a:bodyPr/>
          <a:lstStyle/>
          <a:p>
            <a:endParaRPr lang="en-US" dirty="0"/>
          </a:p>
          <a:p>
            <a:r>
              <a:rPr lang="en-US" dirty="0"/>
              <a:t>It supplies all the needed resources to build an application and service via the internet, without downloading or installing it. </a:t>
            </a:r>
          </a:p>
          <a:p>
            <a:r>
              <a:rPr lang="en-US" dirty="0"/>
              <a:t>PAAS reduces the cost and complexity of buying, housing, and managing hardware and software components of the platform.</a:t>
            </a:r>
          </a:p>
          <a:p>
            <a:r>
              <a:rPr lang="en-US" dirty="0"/>
              <a:t>The only difference between SAAS and PAAS is, SAAS only hosts the completed applications whereas PAAS allows both completed applications and also the applications in-progress.</a:t>
            </a:r>
          </a:p>
          <a:p>
            <a:pPr algn="just"/>
            <a:r>
              <a:rPr lang="en-US" dirty="0"/>
              <a:t>PAAS is most helpful for the developers, it allows a developer to frequently change or upgrade the application features and it is helpful for the development teams to collaborate on their projects.</a:t>
            </a:r>
          </a:p>
        </p:txBody>
      </p:sp>
    </p:spTree>
    <p:extLst>
      <p:ext uri="{BB962C8B-B14F-4D97-AF65-F5344CB8AC3E}">
        <p14:creationId xmlns:p14="http://schemas.microsoft.com/office/powerpoint/2010/main" val="9297809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916</TotalTime>
  <Words>2078</Words>
  <Application>Microsoft Office PowerPoint</Application>
  <PresentationFormat>Widescreen</PresentationFormat>
  <Paragraphs>191</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Franklin Gothic Book</vt:lpstr>
      <vt:lpstr>Wingdings</vt:lpstr>
      <vt:lpstr>Crop</vt:lpstr>
      <vt:lpstr>Problems in Cloud Computing</vt:lpstr>
      <vt:lpstr>Flow Of Presentation:-</vt:lpstr>
      <vt:lpstr>What is cloud computing?</vt:lpstr>
      <vt:lpstr>Need of cloud computing !</vt:lpstr>
      <vt:lpstr>Architectural overview  of Cloud computing :-</vt:lpstr>
      <vt:lpstr>Cloud Models:-  Deployment Models:-</vt:lpstr>
      <vt:lpstr>Service Models:-</vt:lpstr>
      <vt:lpstr>Software as a service(SAAS): -</vt:lpstr>
      <vt:lpstr>Platform as a service(PAAS):-</vt:lpstr>
      <vt:lpstr>Infrastructure as a service(IAAS):-</vt:lpstr>
      <vt:lpstr>Data as a service(DAAS) :-</vt:lpstr>
      <vt:lpstr>Problems in Cloud Computing:-</vt:lpstr>
      <vt:lpstr>Data issues:-</vt:lpstr>
      <vt:lpstr>Privacy policy Issues:-</vt:lpstr>
      <vt:lpstr>Legal Problems:-</vt:lpstr>
      <vt:lpstr>Technical Security Problems:-</vt:lpstr>
      <vt:lpstr>XML signature attack:-</vt:lpstr>
      <vt:lpstr>Browser security:-</vt:lpstr>
      <vt:lpstr>Cloud malware injection security:- </vt:lpstr>
      <vt:lpstr>Flooding attacks:- </vt:lpstr>
      <vt:lpstr>Lack of Trust in the cloud:-</vt:lpstr>
      <vt:lpstr>Lack of control in the cloud:-</vt:lpstr>
      <vt:lpstr>Solutions to security issues</vt:lpstr>
      <vt:lpstr>Future Work:-</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in Cloud Computing</dc:title>
  <dc:creator>Maniratnam Palkur</dc:creator>
  <cp:lastModifiedBy>Maniratnam Palkur</cp:lastModifiedBy>
  <cp:revision>69</cp:revision>
  <dcterms:created xsi:type="dcterms:W3CDTF">2016-10-26T00:54:36Z</dcterms:created>
  <dcterms:modified xsi:type="dcterms:W3CDTF">2016-11-01T20:05:26Z</dcterms:modified>
</cp:coreProperties>
</file>