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9CEC5-0BF9-4478-86A2-B634ED68FB1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828EC62-2ED9-4A96-9923-5E9757D2E86E}">
      <dgm:prSet phldrT="[Text]"/>
      <dgm:spPr>
        <a:solidFill>
          <a:schemeClr val="bg1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Input images</a:t>
          </a:r>
        </a:p>
      </dgm:t>
    </dgm:pt>
    <dgm:pt modelId="{8E290194-6E48-4553-88D1-DBD677162326}" type="parTrans" cxnId="{A5222EB3-E1E8-4D27-9D28-A4A2C5B03500}">
      <dgm:prSet/>
      <dgm:spPr/>
      <dgm:t>
        <a:bodyPr/>
        <a:lstStyle/>
        <a:p>
          <a:endParaRPr lang="en-IN"/>
        </a:p>
      </dgm:t>
    </dgm:pt>
    <dgm:pt modelId="{764EFD14-0BF2-487B-B392-5FB93D47A89E}" type="sibTrans" cxnId="{A5222EB3-E1E8-4D27-9D28-A4A2C5B03500}">
      <dgm:prSet/>
      <dgm:spPr/>
      <dgm:t>
        <a:bodyPr/>
        <a:lstStyle/>
        <a:p>
          <a:endParaRPr lang="en-IN"/>
        </a:p>
      </dgm:t>
    </dgm:pt>
    <dgm:pt modelId="{44D03B02-D810-4019-AC15-44CC81660038}">
      <dgm:prSet phldrT="[Text]"/>
      <dgm:spPr/>
      <dgm:t>
        <a:bodyPr/>
        <a:lstStyle/>
        <a:p>
          <a:r>
            <a:rPr lang="en-IN" dirty="0"/>
            <a:t>Upscaling </a:t>
          </a:r>
        </a:p>
      </dgm:t>
    </dgm:pt>
    <dgm:pt modelId="{917B92A9-957F-487E-9033-97B3C977B2F6}" type="parTrans" cxnId="{BBE1783D-0F11-4C42-9EEC-ECE5F20F758B}">
      <dgm:prSet/>
      <dgm:spPr/>
      <dgm:t>
        <a:bodyPr/>
        <a:lstStyle/>
        <a:p>
          <a:endParaRPr lang="en-IN"/>
        </a:p>
      </dgm:t>
    </dgm:pt>
    <dgm:pt modelId="{9C6F7AFA-2343-4F9B-AB0E-59081B6C2486}" type="sibTrans" cxnId="{BBE1783D-0F11-4C42-9EEC-ECE5F20F758B}">
      <dgm:prSet/>
      <dgm:spPr/>
      <dgm:t>
        <a:bodyPr/>
        <a:lstStyle/>
        <a:p>
          <a:endParaRPr lang="en-IN"/>
        </a:p>
      </dgm:t>
    </dgm:pt>
    <dgm:pt modelId="{65662F26-AB71-43FC-9AA1-AE28666C5265}">
      <dgm:prSet phldrT="[Text]"/>
      <dgm:spPr/>
      <dgm:t>
        <a:bodyPr/>
        <a:lstStyle/>
        <a:p>
          <a:r>
            <a:rPr lang="en-IN" dirty="0"/>
            <a:t>Improving the details</a:t>
          </a:r>
        </a:p>
      </dgm:t>
    </dgm:pt>
    <dgm:pt modelId="{C5C61834-4958-4716-902C-07E261B0A005}" type="parTrans" cxnId="{C67C6488-2885-47A0-95D8-D74B393BCF0B}">
      <dgm:prSet/>
      <dgm:spPr/>
      <dgm:t>
        <a:bodyPr/>
        <a:lstStyle/>
        <a:p>
          <a:endParaRPr lang="en-IN"/>
        </a:p>
      </dgm:t>
    </dgm:pt>
    <dgm:pt modelId="{DDC6D52A-06AC-440F-B419-96EB5A247838}" type="sibTrans" cxnId="{C67C6488-2885-47A0-95D8-D74B393BCF0B}">
      <dgm:prSet/>
      <dgm:spPr/>
      <dgm:t>
        <a:bodyPr/>
        <a:lstStyle/>
        <a:p>
          <a:endParaRPr lang="en-IN"/>
        </a:p>
      </dgm:t>
    </dgm:pt>
    <dgm:pt modelId="{F0163D85-F790-41BE-98F5-48E2E22B1BC6}">
      <dgm:prSet phldrT="[Text]"/>
      <dgm:spPr>
        <a:solidFill>
          <a:schemeClr val="bg1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High resolution image</a:t>
          </a:r>
        </a:p>
      </dgm:t>
    </dgm:pt>
    <dgm:pt modelId="{91E6D458-D3A2-4F14-A170-B592077981FF}" type="parTrans" cxnId="{4AED66E6-0870-40B7-AF02-756E84DB5F2B}">
      <dgm:prSet/>
      <dgm:spPr/>
      <dgm:t>
        <a:bodyPr/>
        <a:lstStyle/>
        <a:p>
          <a:endParaRPr lang="en-IN"/>
        </a:p>
      </dgm:t>
    </dgm:pt>
    <dgm:pt modelId="{CACCB8F4-DCF6-4198-8A1A-4387D7AC8AEF}" type="sibTrans" cxnId="{4AED66E6-0870-40B7-AF02-756E84DB5F2B}">
      <dgm:prSet/>
      <dgm:spPr/>
      <dgm:t>
        <a:bodyPr/>
        <a:lstStyle/>
        <a:p>
          <a:endParaRPr lang="en-IN"/>
        </a:p>
      </dgm:t>
    </dgm:pt>
    <dgm:pt modelId="{03716BBF-130C-4BEA-9585-8911B7018A1E}" type="pres">
      <dgm:prSet presAssocID="{1C69CEC5-0BF9-4478-86A2-B634ED68FB19}" presName="Name0" presStyleCnt="0">
        <dgm:presLayoutVars>
          <dgm:dir/>
          <dgm:resizeHandles val="exact"/>
        </dgm:presLayoutVars>
      </dgm:prSet>
      <dgm:spPr/>
    </dgm:pt>
    <dgm:pt modelId="{A9561A15-5B8B-412F-87DB-65E264A6A509}" type="pres">
      <dgm:prSet presAssocID="{8828EC62-2ED9-4A96-9923-5E9757D2E86E}" presName="node" presStyleLbl="node1" presStyleIdx="0" presStyleCnt="4">
        <dgm:presLayoutVars>
          <dgm:bulletEnabled val="1"/>
        </dgm:presLayoutVars>
      </dgm:prSet>
      <dgm:spPr/>
    </dgm:pt>
    <dgm:pt modelId="{F3697E83-C03F-480E-92BD-5A1124FE2C6D}" type="pres">
      <dgm:prSet presAssocID="{764EFD14-0BF2-487B-B392-5FB93D47A89E}" presName="sibTrans" presStyleLbl="sibTrans2D1" presStyleIdx="0" presStyleCnt="3"/>
      <dgm:spPr/>
    </dgm:pt>
    <dgm:pt modelId="{1CA4EA19-144C-4CFA-A988-CFA5DDF40B8A}" type="pres">
      <dgm:prSet presAssocID="{764EFD14-0BF2-487B-B392-5FB93D47A89E}" presName="connectorText" presStyleLbl="sibTrans2D1" presStyleIdx="0" presStyleCnt="3"/>
      <dgm:spPr/>
    </dgm:pt>
    <dgm:pt modelId="{B8212CF1-703E-4070-9A64-EB99B889C3E9}" type="pres">
      <dgm:prSet presAssocID="{44D03B02-D810-4019-AC15-44CC81660038}" presName="node" presStyleLbl="node1" presStyleIdx="1" presStyleCnt="4">
        <dgm:presLayoutVars>
          <dgm:bulletEnabled val="1"/>
        </dgm:presLayoutVars>
      </dgm:prSet>
      <dgm:spPr/>
    </dgm:pt>
    <dgm:pt modelId="{930FA1D1-3332-4607-9426-3AC1DD14CF88}" type="pres">
      <dgm:prSet presAssocID="{9C6F7AFA-2343-4F9B-AB0E-59081B6C2486}" presName="sibTrans" presStyleLbl="sibTrans2D1" presStyleIdx="1" presStyleCnt="3"/>
      <dgm:spPr/>
    </dgm:pt>
    <dgm:pt modelId="{7218740B-FF90-460D-89B6-8FA543A2E24C}" type="pres">
      <dgm:prSet presAssocID="{9C6F7AFA-2343-4F9B-AB0E-59081B6C2486}" presName="connectorText" presStyleLbl="sibTrans2D1" presStyleIdx="1" presStyleCnt="3"/>
      <dgm:spPr/>
    </dgm:pt>
    <dgm:pt modelId="{3543499B-1DBB-46C1-B33C-56D347B8E486}" type="pres">
      <dgm:prSet presAssocID="{65662F26-AB71-43FC-9AA1-AE28666C5265}" presName="node" presStyleLbl="node1" presStyleIdx="2" presStyleCnt="4">
        <dgm:presLayoutVars>
          <dgm:bulletEnabled val="1"/>
        </dgm:presLayoutVars>
      </dgm:prSet>
      <dgm:spPr/>
    </dgm:pt>
    <dgm:pt modelId="{B488ECA9-499C-4A6C-BE0A-4483694C0049}" type="pres">
      <dgm:prSet presAssocID="{DDC6D52A-06AC-440F-B419-96EB5A247838}" presName="sibTrans" presStyleLbl="sibTrans2D1" presStyleIdx="2" presStyleCnt="3"/>
      <dgm:spPr/>
    </dgm:pt>
    <dgm:pt modelId="{E281F0E9-C7B4-4E2F-B316-9C628E285D01}" type="pres">
      <dgm:prSet presAssocID="{DDC6D52A-06AC-440F-B419-96EB5A247838}" presName="connectorText" presStyleLbl="sibTrans2D1" presStyleIdx="2" presStyleCnt="3"/>
      <dgm:spPr/>
    </dgm:pt>
    <dgm:pt modelId="{EBEA95EE-8428-46F5-80ED-257CD9CE0E7D}" type="pres">
      <dgm:prSet presAssocID="{F0163D85-F790-41BE-98F5-48E2E22B1BC6}" presName="node" presStyleLbl="node1" presStyleIdx="3" presStyleCnt="4">
        <dgm:presLayoutVars>
          <dgm:bulletEnabled val="1"/>
        </dgm:presLayoutVars>
      </dgm:prSet>
      <dgm:spPr/>
    </dgm:pt>
  </dgm:ptLst>
  <dgm:cxnLst>
    <dgm:cxn modelId="{F3B88711-51D5-4723-B9AC-8AD1E9FCC61E}" type="presOf" srcId="{DDC6D52A-06AC-440F-B419-96EB5A247838}" destId="{B488ECA9-499C-4A6C-BE0A-4483694C0049}" srcOrd="0" destOrd="0" presId="urn:microsoft.com/office/officeart/2005/8/layout/process1"/>
    <dgm:cxn modelId="{22F5A01B-07AF-4831-B572-BAF2791197BD}" type="presOf" srcId="{764EFD14-0BF2-487B-B392-5FB93D47A89E}" destId="{1CA4EA19-144C-4CFA-A988-CFA5DDF40B8A}" srcOrd="1" destOrd="0" presId="urn:microsoft.com/office/officeart/2005/8/layout/process1"/>
    <dgm:cxn modelId="{5EE01035-A231-493F-86DD-322587755615}" type="presOf" srcId="{F0163D85-F790-41BE-98F5-48E2E22B1BC6}" destId="{EBEA95EE-8428-46F5-80ED-257CD9CE0E7D}" srcOrd="0" destOrd="0" presId="urn:microsoft.com/office/officeart/2005/8/layout/process1"/>
    <dgm:cxn modelId="{BBE1783D-0F11-4C42-9EEC-ECE5F20F758B}" srcId="{1C69CEC5-0BF9-4478-86A2-B634ED68FB19}" destId="{44D03B02-D810-4019-AC15-44CC81660038}" srcOrd="1" destOrd="0" parTransId="{917B92A9-957F-487E-9033-97B3C977B2F6}" sibTransId="{9C6F7AFA-2343-4F9B-AB0E-59081B6C2486}"/>
    <dgm:cxn modelId="{4019E54D-E0B1-41AB-8F46-76FEA36043A1}" type="presOf" srcId="{44D03B02-D810-4019-AC15-44CC81660038}" destId="{B8212CF1-703E-4070-9A64-EB99B889C3E9}" srcOrd="0" destOrd="0" presId="urn:microsoft.com/office/officeart/2005/8/layout/process1"/>
    <dgm:cxn modelId="{95963573-AA93-4EEA-BB36-2779F24CAC3D}" type="presOf" srcId="{DDC6D52A-06AC-440F-B419-96EB5A247838}" destId="{E281F0E9-C7B4-4E2F-B316-9C628E285D01}" srcOrd="1" destOrd="0" presId="urn:microsoft.com/office/officeart/2005/8/layout/process1"/>
    <dgm:cxn modelId="{5A0F7B77-4197-4495-A6C3-9BCB20BA3678}" type="presOf" srcId="{9C6F7AFA-2343-4F9B-AB0E-59081B6C2486}" destId="{930FA1D1-3332-4607-9426-3AC1DD14CF88}" srcOrd="0" destOrd="0" presId="urn:microsoft.com/office/officeart/2005/8/layout/process1"/>
    <dgm:cxn modelId="{C67C6488-2885-47A0-95D8-D74B393BCF0B}" srcId="{1C69CEC5-0BF9-4478-86A2-B634ED68FB19}" destId="{65662F26-AB71-43FC-9AA1-AE28666C5265}" srcOrd="2" destOrd="0" parTransId="{C5C61834-4958-4716-902C-07E261B0A005}" sibTransId="{DDC6D52A-06AC-440F-B419-96EB5A247838}"/>
    <dgm:cxn modelId="{18DF278E-68C6-4ACC-952B-7B2872A0CAA7}" type="presOf" srcId="{9C6F7AFA-2343-4F9B-AB0E-59081B6C2486}" destId="{7218740B-FF90-460D-89B6-8FA543A2E24C}" srcOrd="1" destOrd="0" presId="urn:microsoft.com/office/officeart/2005/8/layout/process1"/>
    <dgm:cxn modelId="{3C9B3D91-D2E5-4EA3-84BA-5203D0DD0074}" type="presOf" srcId="{764EFD14-0BF2-487B-B392-5FB93D47A89E}" destId="{F3697E83-C03F-480E-92BD-5A1124FE2C6D}" srcOrd="0" destOrd="0" presId="urn:microsoft.com/office/officeart/2005/8/layout/process1"/>
    <dgm:cxn modelId="{FC6BEAB2-5A54-455B-9642-FF0F233B00FA}" type="presOf" srcId="{65662F26-AB71-43FC-9AA1-AE28666C5265}" destId="{3543499B-1DBB-46C1-B33C-56D347B8E486}" srcOrd="0" destOrd="0" presId="urn:microsoft.com/office/officeart/2005/8/layout/process1"/>
    <dgm:cxn modelId="{A5222EB3-E1E8-4D27-9D28-A4A2C5B03500}" srcId="{1C69CEC5-0BF9-4478-86A2-B634ED68FB19}" destId="{8828EC62-2ED9-4A96-9923-5E9757D2E86E}" srcOrd="0" destOrd="0" parTransId="{8E290194-6E48-4553-88D1-DBD677162326}" sibTransId="{764EFD14-0BF2-487B-B392-5FB93D47A89E}"/>
    <dgm:cxn modelId="{20FD9CC1-F5BC-4F25-BDCA-A221CDC8F327}" type="presOf" srcId="{8828EC62-2ED9-4A96-9923-5E9757D2E86E}" destId="{A9561A15-5B8B-412F-87DB-65E264A6A509}" srcOrd="0" destOrd="0" presId="urn:microsoft.com/office/officeart/2005/8/layout/process1"/>
    <dgm:cxn modelId="{E9A067CA-4547-42CC-B96A-46358E6DE633}" type="presOf" srcId="{1C69CEC5-0BF9-4478-86A2-B634ED68FB19}" destId="{03716BBF-130C-4BEA-9585-8911B7018A1E}" srcOrd="0" destOrd="0" presId="urn:microsoft.com/office/officeart/2005/8/layout/process1"/>
    <dgm:cxn modelId="{4AED66E6-0870-40B7-AF02-756E84DB5F2B}" srcId="{1C69CEC5-0BF9-4478-86A2-B634ED68FB19}" destId="{F0163D85-F790-41BE-98F5-48E2E22B1BC6}" srcOrd="3" destOrd="0" parTransId="{91E6D458-D3A2-4F14-A170-B592077981FF}" sibTransId="{CACCB8F4-DCF6-4198-8A1A-4387D7AC8AEF}"/>
    <dgm:cxn modelId="{3065EE47-A43F-44E2-8C97-9E320A76D6A7}" type="presParOf" srcId="{03716BBF-130C-4BEA-9585-8911B7018A1E}" destId="{A9561A15-5B8B-412F-87DB-65E264A6A509}" srcOrd="0" destOrd="0" presId="urn:microsoft.com/office/officeart/2005/8/layout/process1"/>
    <dgm:cxn modelId="{76CE24F7-6F9D-4E12-9A88-169F9AC5F51A}" type="presParOf" srcId="{03716BBF-130C-4BEA-9585-8911B7018A1E}" destId="{F3697E83-C03F-480E-92BD-5A1124FE2C6D}" srcOrd="1" destOrd="0" presId="urn:microsoft.com/office/officeart/2005/8/layout/process1"/>
    <dgm:cxn modelId="{B3C694D0-E73E-4687-8D55-30E6F9E1AD39}" type="presParOf" srcId="{F3697E83-C03F-480E-92BD-5A1124FE2C6D}" destId="{1CA4EA19-144C-4CFA-A988-CFA5DDF40B8A}" srcOrd="0" destOrd="0" presId="urn:microsoft.com/office/officeart/2005/8/layout/process1"/>
    <dgm:cxn modelId="{07E043CA-F328-4086-82F7-AAB6E4961A52}" type="presParOf" srcId="{03716BBF-130C-4BEA-9585-8911B7018A1E}" destId="{B8212CF1-703E-4070-9A64-EB99B889C3E9}" srcOrd="2" destOrd="0" presId="urn:microsoft.com/office/officeart/2005/8/layout/process1"/>
    <dgm:cxn modelId="{D01451E7-32E6-4584-A18B-F0A9073F93E5}" type="presParOf" srcId="{03716BBF-130C-4BEA-9585-8911B7018A1E}" destId="{930FA1D1-3332-4607-9426-3AC1DD14CF88}" srcOrd="3" destOrd="0" presId="urn:microsoft.com/office/officeart/2005/8/layout/process1"/>
    <dgm:cxn modelId="{D898F9F4-5A9A-493E-B6D1-8C291FA80199}" type="presParOf" srcId="{930FA1D1-3332-4607-9426-3AC1DD14CF88}" destId="{7218740B-FF90-460D-89B6-8FA543A2E24C}" srcOrd="0" destOrd="0" presId="urn:microsoft.com/office/officeart/2005/8/layout/process1"/>
    <dgm:cxn modelId="{29599F9C-8F43-4CF6-B4FB-08DA2E0200B6}" type="presParOf" srcId="{03716BBF-130C-4BEA-9585-8911B7018A1E}" destId="{3543499B-1DBB-46C1-B33C-56D347B8E486}" srcOrd="4" destOrd="0" presId="urn:microsoft.com/office/officeart/2005/8/layout/process1"/>
    <dgm:cxn modelId="{94363EA6-26B4-477D-A6B2-E47F509BC696}" type="presParOf" srcId="{03716BBF-130C-4BEA-9585-8911B7018A1E}" destId="{B488ECA9-499C-4A6C-BE0A-4483694C0049}" srcOrd="5" destOrd="0" presId="urn:microsoft.com/office/officeart/2005/8/layout/process1"/>
    <dgm:cxn modelId="{E86DDCF4-8400-4485-ADAE-ADA9DBAAB5D2}" type="presParOf" srcId="{B488ECA9-499C-4A6C-BE0A-4483694C0049}" destId="{E281F0E9-C7B4-4E2F-B316-9C628E285D01}" srcOrd="0" destOrd="0" presId="urn:microsoft.com/office/officeart/2005/8/layout/process1"/>
    <dgm:cxn modelId="{061CAB28-2ED5-4751-9591-318D0409E874}" type="presParOf" srcId="{03716BBF-130C-4BEA-9585-8911B7018A1E}" destId="{EBEA95EE-8428-46F5-80ED-257CD9CE0E7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61A15-5B8B-412F-87DB-65E264A6A509}">
      <dsp:nvSpPr>
        <dsp:cNvPr id="0" name=""/>
        <dsp:cNvSpPr/>
      </dsp:nvSpPr>
      <dsp:spPr>
        <a:xfrm>
          <a:off x="3571" y="1231157"/>
          <a:ext cx="1561703" cy="980944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Input images</a:t>
          </a:r>
        </a:p>
      </dsp:txBody>
      <dsp:txXfrm>
        <a:off x="32302" y="1259888"/>
        <a:ext cx="1504241" cy="923482"/>
      </dsp:txXfrm>
    </dsp:sp>
    <dsp:sp modelId="{F3697E83-C03F-480E-92BD-5A1124FE2C6D}">
      <dsp:nvSpPr>
        <dsp:cNvPr id="0" name=""/>
        <dsp:cNvSpPr/>
      </dsp:nvSpPr>
      <dsp:spPr>
        <a:xfrm>
          <a:off x="1721445" y="1527978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721445" y="1605438"/>
        <a:ext cx="231757" cy="232382"/>
      </dsp:txXfrm>
    </dsp:sp>
    <dsp:sp modelId="{B8212CF1-703E-4070-9A64-EB99B889C3E9}">
      <dsp:nvSpPr>
        <dsp:cNvPr id="0" name=""/>
        <dsp:cNvSpPr/>
      </dsp:nvSpPr>
      <dsp:spPr>
        <a:xfrm>
          <a:off x="2189956" y="1231157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Upscaling </a:t>
          </a:r>
        </a:p>
      </dsp:txBody>
      <dsp:txXfrm>
        <a:off x="2218687" y="1259888"/>
        <a:ext cx="1504241" cy="923482"/>
      </dsp:txXfrm>
    </dsp:sp>
    <dsp:sp modelId="{930FA1D1-3332-4607-9426-3AC1DD14CF88}">
      <dsp:nvSpPr>
        <dsp:cNvPr id="0" name=""/>
        <dsp:cNvSpPr/>
      </dsp:nvSpPr>
      <dsp:spPr>
        <a:xfrm>
          <a:off x="3907829" y="1527978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3907829" y="1605438"/>
        <a:ext cx="231757" cy="232382"/>
      </dsp:txXfrm>
    </dsp:sp>
    <dsp:sp modelId="{3543499B-1DBB-46C1-B33C-56D347B8E486}">
      <dsp:nvSpPr>
        <dsp:cNvPr id="0" name=""/>
        <dsp:cNvSpPr/>
      </dsp:nvSpPr>
      <dsp:spPr>
        <a:xfrm>
          <a:off x="4376340" y="1231157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Improving the details</a:t>
          </a:r>
        </a:p>
      </dsp:txBody>
      <dsp:txXfrm>
        <a:off x="4405071" y="1259888"/>
        <a:ext cx="1504241" cy="923482"/>
      </dsp:txXfrm>
    </dsp:sp>
    <dsp:sp modelId="{B488ECA9-499C-4A6C-BE0A-4483694C0049}">
      <dsp:nvSpPr>
        <dsp:cNvPr id="0" name=""/>
        <dsp:cNvSpPr/>
      </dsp:nvSpPr>
      <dsp:spPr>
        <a:xfrm>
          <a:off x="6094214" y="1527978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6094214" y="1605438"/>
        <a:ext cx="231757" cy="232382"/>
      </dsp:txXfrm>
    </dsp:sp>
    <dsp:sp modelId="{EBEA95EE-8428-46F5-80ED-257CD9CE0E7D}">
      <dsp:nvSpPr>
        <dsp:cNvPr id="0" name=""/>
        <dsp:cNvSpPr/>
      </dsp:nvSpPr>
      <dsp:spPr>
        <a:xfrm>
          <a:off x="6562724" y="1231157"/>
          <a:ext cx="1561703" cy="980944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High resolution image</a:t>
          </a:r>
        </a:p>
      </dsp:txBody>
      <dsp:txXfrm>
        <a:off x="6591455" y="1259888"/>
        <a:ext cx="1504241" cy="923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07D2-6439-BF53-BD19-D6946E056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INTRA IIT TECH 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FA83A-35C9-C8E1-74BC-756F02053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Age and gender detection </a:t>
            </a:r>
          </a:p>
        </p:txBody>
      </p:sp>
    </p:spTree>
    <p:extLst>
      <p:ext uri="{BB962C8B-B14F-4D97-AF65-F5344CB8AC3E}">
        <p14:creationId xmlns:p14="http://schemas.microsoft.com/office/powerpoint/2010/main" val="357156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C8D8-75BE-5716-1DCB-77988A1C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7FC0D-D357-427A-B2BB-EC3C7258F7CD}"/>
              </a:ext>
            </a:extLst>
          </p:cNvPr>
          <p:cNvSpPr/>
          <p:nvPr/>
        </p:nvSpPr>
        <p:spPr>
          <a:xfrm>
            <a:off x="2906829" y="1886552"/>
            <a:ext cx="6574055" cy="4283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948629-2E25-BDAA-B31C-9FEA6F6D5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298" y="2029144"/>
            <a:ext cx="5966479" cy="4022725"/>
          </a:xfrm>
        </p:spPr>
      </p:pic>
    </p:spTree>
    <p:extLst>
      <p:ext uri="{BB962C8B-B14F-4D97-AF65-F5344CB8AC3E}">
        <p14:creationId xmlns:p14="http://schemas.microsoft.com/office/powerpoint/2010/main" val="174417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C8D8-75BE-5716-1DCB-77988A1C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7FC0D-D357-427A-B2BB-EC3C7258F7CD}"/>
              </a:ext>
            </a:extLst>
          </p:cNvPr>
          <p:cNvSpPr/>
          <p:nvPr/>
        </p:nvSpPr>
        <p:spPr>
          <a:xfrm>
            <a:off x="2906829" y="1886552"/>
            <a:ext cx="6574055" cy="4283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206EAD-6BB2-58CF-0148-BE668E59A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173" y="2038763"/>
            <a:ext cx="5966479" cy="4022725"/>
          </a:xfrm>
        </p:spPr>
      </p:pic>
    </p:spTree>
    <p:extLst>
      <p:ext uri="{BB962C8B-B14F-4D97-AF65-F5344CB8AC3E}">
        <p14:creationId xmlns:p14="http://schemas.microsoft.com/office/powerpoint/2010/main" val="302912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8C07-8C50-038F-7768-4B1EA4C7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36729-20AC-13A4-1064-E754A82F2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306" y="2029054"/>
            <a:ext cx="5485714" cy="3657143"/>
          </a:xfrm>
        </p:spPr>
      </p:pic>
    </p:spTree>
    <p:extLst>
      <p:ext uri="{BB962C8B-B14F-4D97-AF65-F5344CB8AC3E}">
        <p14:creationId xmlns:p14="http://schemas.microsoft.com/office/powerpoint/2010/main" val="330723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48C7-5B35-788B-0F2B-F78CD9EC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1CCA6-6236-7026-2AFE-266F1FDF9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306" y="2029054"/>
            <a:ext cx="5485714" cy="3657143"/>
          </a:xfrm>
        </p:spPr>
      </p:pic>
    </p:spTree>
    <p:extLst>
      <p:ext uri="{BB962C8B-B14F-4D97-AF65-F5344CB8AC3E}">
        <p14:creationId xmlns:p14="http://schemas.microsoft.com/office/powerpoint/2010/main" val="360466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3841-327F-55C5-2813-7610169B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65A85E-C348-E6C8-9652-D5531139A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0365"/>
            <a:ext cx="4588489" cy="2180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F2F873-41BF-88D6-44CC-35D1AB2BA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37" y="4079109"/>
            <a:ext cx="4708494" cy="22380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D7A7FE-1A4C-A7D1-7CBD-3561D20A7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187" y="4246189"/>
            <a:ext cx="4275977" cy="2032439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3B9BBC3-3FE6-7320-8213-3D32A2B95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48527" y="1850365"/>
            <a:ext cx="4418315" cy="2100095"/>
          </a:xfrm>
        </p:spPr>
      </p:pic>
    </p:spTree>
    <p:extLst>
      <p:ext uri="{BB962C8B-B14F-4D97-AF65-F5344CB8AC3E}">
        <p14:creationId xmlns:p14="http://schemas.microsoft.com/office/powerpoint/2010/main" val="401363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4206-6D84-816A-5AAE-773D9766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8555-E5C5-24BF-F39E-6A1B084D3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It involves Transfer learning method for creation of baseline.</a:t>
            </a:r>
          </a:p>
          <a:p>
            <a:r>
              <a:rPr lang="en-IN" dirty="0"/>
              <a:t>Involves two major parts: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Feature-Net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Convolutional Neural Network(CNN)</a:t>
            </a:r>
          </a:p>
        </p:txBody>
      </p:sp>
    </p:spTree>
    <p:extLst>
      <p:ext uri="{BB962C8B-B14F-4D97-AF65-F5344CB8AC3E}">
        <p14:creationId xmlns:p14="http://schemas.microsoft.com/office/powerpoint/2010/main" val="3461226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0F02-6B5D-F8E8-3F8C-F3838F40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Baseline Model: Feature-Net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575D6-2F1A-A8E7-FD62-167CE614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Extracts and uses intermediate features from pre-trained VGG-16 and use them as     </a:t>
            </a:r>
            <a:r>
              <a:rPr lang="en-IN" dirty="0" err="1"/>
              <a:t>Hypercolumns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input for this section would be High resolution human faces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features of these images would be extracted and presented by </a:t>
            </a:r>
            <a:r>
              <a:rPr lang="en-IN" dirty="0" err="1"/>
              <a:t>Hypercolumns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04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DDB0-D846-D88E-8024-9442E91F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VGG16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E1A6D-7C9E-178B-9FBD-DE5C8E024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0D87417-3537-6843-6F89-E374CEF2E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7" y="2359393"/>
            <a:ext cx="60293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24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D91A-CF29-941F-DD45-93ADFC32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Baseline </a:t>
            </a:r>
            <a:r>
              <a:rPr lang="en-IN" dirty="0" err="1"/>
              <a:t>Model:CNN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6D5D-A0C0-1C9C-6140-FB6E889C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Uses the </a:t>
            </a:r>
            <a:r>
              <a:rPr lang="en-IN" dirty="0" err="1"/>
              <a:t>hypercolumns</a:t>
            </a:r>
            <a:r>
              <a:rPr lang="en-IN" dirty="0"/>
              <a:t> as input to a small CNN.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output of this network will be binary/multi class classification layer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Loss function was Categorical </a:t>
            </a:r>
            <a:r>
              <a:rPr lang="en-IN" dirty="0" err="1"/>
              <a:t>Crossentropy</a:t>
            </a:r>
            <a:r>
              <a:rPr lang="en-IN" dirty="0"/>
              <a:t> between the true and predicted values.</a:t>
            </a:r>
          </a:p>
        </p:txBody>
      </p:sp>
    </p:spTree>
    <p:extLst>
      <p:ext uri="{BB962C8B-B14F-4D97-AF65-F5344CB8AC3E}">
        <p14:creationId xmlns:p14="http://schemas.microsoft.com/office/powerpoint/2010/main" val="339475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192B-AC1C-E4A9-1F52-49636D97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0E114-4B90-F04E-5541-76BA52930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306" y="2029054"/>
            <a:ext cx="5485714" cy="3657143"/>
          </a:xfrm>
        </p:spPr>
      </p:pic>
    </p:spTree>
    <p:extLst>
      <p:ext uri="{BB962C8B-B14F-4D97-AF65-F5344CB8AC3E}">
        <p14:creationId xmlns:p14="http://schemas.microsoft.com/office/powerpoint/2010/main" val="427164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021F-7143-D58C-5883-CC9FC343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/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65C6-C1A1-4657-48AD-48196C5E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Most existing digital video surveillance systems rely  on human observers for detecting specific  activities in a real-time video scene. However, there  are limitations in the human capability to monitor simultaneous events in surveillance displays. So we </a:t>
            </a:r>
            <a:r>
              <a:rPr lang="en-US" sz="2400" dirty="0" err="1"/>
              <a:t>deicded</a:t>
            </a:r>
            <a:r>
              <a:rPr lang="en-US" sz="2400" dirty="0"/>
              <a:t> to build a solution/model to estimate the gender and age of people from a surveillance video feed(like a mall, retail store, hospital etc.).</a:t>
            </a:r>
          </a:p>
        </p:txBody>
      </p:sp>
    </p:spTree>
    <p:extLst>
      <p:ext uri="{BB962C8B-B14F-4D97-AF65-F5344CB8AC3E}">
        <p14:creationId xmlns:p14="http://schemas.microsoft.com/office/powerpoint/2010/main" val="279881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D0CE-39B7-915F-5303-22EC0C3C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C281B-00BA-25AF-53C8-877B398A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HIGH RESOLUTION HUMAN FACES: This dataset was used to train the pre-processing model that will convert low resolution image into high resolution image.</a:t>
            </a:r>
          </a:p>
          <a:p>
            <a:r>
              <a:rPr lang="en-IN" dirty="0" err="1"/>
              <a:t>UTKFace</a:t>
            </a:r>
            <a:r>
              <a:rPr lang="en-IN" dirty="0"/>
              <a:t> Dataset: This dataset was used to train our final model as it contains 20000 images of different kinds and generations of human faces with corresponding labels.</a:t>
            </a:r>
          </a:p>
          <a:p>
            <a:endParaRPr lang="en-IN" dirty="0"/>
          </a:p>
          <a:p>
            <a:r>
              <a:rPr lang="en-IN" dirty="0"/>
              <a:t>VGG16: The weights of pre-trained VGG16 on the ImageNet dataset was used  in  prediction part</a:t>
            </a:r>
          </a:p>
          <a:p>
            <a:pPr marL="0" indent="0">
              <a:buNone/>
            </a:pPr>
            <a:r>
              <a:rPr lang="en-IN" dirty="0"/>
              <a:t>  ESRGAN : The weights of pre-trained </a:t>
            </a:r>
            <a:r>
              <a:rPr lang="en-IN" dirty="0" err="1"/>
              <a:t>esrgan</a:t>
            </a:r>
            <a:r>
              <a:rPr lang="en-IN" dirty="0"/>
              <a:t> were used in pre-processing part. </a:t>
            </a:r>
          </a:p>
        </p:txBody>
      </p:sp>
    </p:spTree>
    <p:extLst>
      <p:ext uri="{BB962C8B-B14F-4D97-AF65-F5344CB8AC3E}">
        <p14:creationId xmlns:p14="http://schemas.microsoft.com/office/powerpoint/2010/main" val="40615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9314-4C1B-8034-E826-B7F12A92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9035-BE31-015A-9474-DCF38049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THE WHOLE PROJECT IS DIVIDED INTO 2 PARTS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 THE FIRST PART IS </a:t>
            </a:r>
            <a:r>
              <a:rPr lang="en-IN" sz="2400" b="1" dirty="0"/>
              <a:t>PRE PROCESSING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 SECOND PART IS </a:t>
            </a:r>
            <a:r>
              <a:rPr lang="en-IN" sz="2400" b="1" dirty="0"/>
              <a:t>PREDICTION  </a:t>
            </a:r>
          </a:p>
        </p:txBody>
      </p:sp>
    </p:spTree>
    <p:extLst>
      <p:ext uri="{BB962C8B-B14F-4D97-AF65-F5344CB8AC3E}">
        <p14:creationId xmlns:p14="http://schemas.microsoft.com/office/powerpoint/2010/main" val="384515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4389-278E-2FFE-1A97-357457E8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91BE-B53C-443A-23C3-D631D452D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main objective of pre processing is to convert a low resolution image into a high resolution image and pass this image to prediction part.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mains tools/methods used in this </a:t>
            </a:r>
            <a:r>
              <a:rPr lang="en-IN" dirty="0" err="1"/>
              <a:t>preprocessing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Transfer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ResNet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595E-7C46-243B-CC5A-AA874626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226C0-2CDF-2031-342F-901CA8F22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whole pre-processing model is divided into 2 parts. One is for  upscaling the low resolution image to higher resolution image  and the second one is to improve the details in the image.</a:t>
            </a:r>
          </a:p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FCB8D8-0981-06DF-A180-BC75477C7D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353993"/>
              </p:ext>
            </p:extLst>
          </p:nvPr>
        </p:nvGraphicFramePr>
        <p:xfrm>
          <a:off x="2032000" y="2695074"/>
          <a:ext cx="8128000" cy="3443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33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274B-6B23-2347-71DC-AF11D7C6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Upscaling model 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91579F-2B3C-9C8B-11FA-CDC74B875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262" y="1942513"/>
            <a:ext cx="9771801" cy="4022725"/>
          </a:xfrm>
        </p:spPr>
      </p:pic>
    </p:spTree>
    <p:extLst>
      <p:ext uri="{BB962C8B-B14F-4D97-AF65-F5344CB8AC3E}">
        <p14:creationId xmlns:p14="http://schemas.microsoft.com/office/powerpoint/2010/main" val="298119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C9EA-BEEE-A422-B723-F326D8BF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IMPROVING THE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11B40-D043-7C28-3EB6-F882965B2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247" y="1846263"/>
            <a:ext cx="9039831" cy="4022725"/>
          </a:xfrm>
        </p:spPr>
      </p:pic>
    </p:spTree>
    <p:extLst>
      <p:ext uri="{BB962C8B-B14F-4D97-AF65-F5344CB8AC3E}">
        <p14:creationId xmlns:p14="http://schemas.microsoft.com/office/powerpoint/2010/main" val="1150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C8D8-75BE-5716-1DCB-77988A1C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7FC0D-D357-427A-B2BB-EC3C7258F7CD}"/>
              </a:ext>
            </a:extLst>
          </p:cNvPr>
          <p:cNvSpPr/>
          <p:nvPr/>
        </p:nvSpPr>
        <p:spPr>
          <a:xfrm>
            <a:off x="2906829" y="1886552"/>
            <a:ext cx="6574055" cy="4283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A76E89-0786-9417-9973-45EBEFD68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616" y="2016810"/>
            <a:ext cx="5966479" cy="4022725"/>
          </a:xfrm>
        </p:spPr>
      </p:pic>
    </p:spTree>
    <p:extLst>
      <p:ext uri="{BB962C8B-B14F-4D97-AF65-F5344CB8AC3E}">
        <p14:creationId xmlns:p14="http://schemas.microsoft.com/office/powerpoint/2010/main" val="1385849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401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INTRA IIT TECH 1.0</vt:lpstr>
      <vt:lpstr>PROBLEM / TASK</vt:lpstr>
      <vt:lpstr>Dataset</vt:lpstr>
      <vt:lpstr>OVERVIEW</vt:lpstr>
      <vt:lpstr>PRE PROCESSING </vt:lpstr>
      <vt:lpstr>Model Architecture</vt:lpstr>
      <vt:lpstr>Upscaling model Architecture</vt:lpstr>
      <vt:lpstr>IMPROVING THE DETAILS</vt:lpstr>
      <vt:lpstr>RESULTS</vt:lpstr>
      <vt:lpstr>RESULTS</vt:lpstr>
      <vt:lpstr>RESULTS</vt:lpstr>
      <vt:lpstr>RESULTS</vt:lpstr>
      <vt:lpstr>RESULTS</vt:lpstr>
      <vt:lpstr>RESULS</vt:lpstr>
      <vt:lpstr>PREDICTION </vt:lpstr>
      <vt:lpstr>Baseline Model: Feature-Net</vt:lpstr>
      <vt:lpstr>VGG16 Architecture</vt:lpstr>
      <vt:lpstr>Baseline Model:CNN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 IIT TECH 1.0</dc:title>
  <dc:creator>Jaswanth Reddy Pochimireddy</dc:creator>
  <cp:lastModifiedBy>Jaswanth Reddy Pochimireddy</cp:lastModifiedBy>
  <cp:revision>2</cp:revision>
  <dcterms:created xsi:type="dcterms:W3CDTF">2022-10-04T17:20:06Z</dcterms:created>
  <dcterms:modified xsi:type="dcterms:W3CDTF">2023-01-07T12:00:34Z</dcterms:modified>
</cp:coreProperties>
</file>