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399" r:id="rId5"/>
    <p:sldId id="266" r:id="rId6"/>
    <p:sldId id="293" r:id="rId7"/>
    <p:sldId id="259" r:id="rId8"/>
    <p:sldId id="294" r:id="rId9"/>
    <p:sldId id="260" r:id="rId10"/>
    <p:sldId id="289" r:id="rId11"/>
    <p:sldId id="338" r:id="rId12"/>
    <p:sldId id="365" r:id="rId13"/>
    <p:sldId id="337" r:id="rId14"/>
    <p:sldId id="336" r:id="rId15"/>
    <p:sldId id="367" r:id="rId16"/>
    <p:sldId id="271" r:id="rId17"/>
    <p:sldId id="275" r:id="rId18"/>
    <p:sldId id="366" r:id="rId19"/>
    <p:sldId id="342" r:id="rId20"/>
    <p:sldId id="339" r:id="rId21"/>
    <p:sldId id="298" r:id="rId22"/>
    <p:sldId id="299" r:id="rId23"/>
    <p:sldId id="263" r:id="rId24"/>
    <p:sldId id="300" r:id="rId25"/>
    <p:sldId id="273" r:id="rId26"/>
    <p:sldId id="272" r:id="rId27"/>
    <p:sldId id="369" r:id="rId28"/>
    <p:sldId id="277" r:id="rId29"/>
    <p:sldId id="278" r:id="rId30"/>
    <p:sldId id="304" r:id="rId31"/>
    <p:sldId id="309" r:id="rId32"/>
    <p:sldId id="340" r:id="rId33"/>
    <p:sldId id="332" r:id="rId34"/>
    <p:sldId id="334" r:id="rId35"/>
    <p:sldId id="320" r:id="rId36"/>
    <p:sldId id="335" r:id="rId37"/>
    <p:sldId id="330" r:id="rId38"/>
    <p:sldId id="331" r:id="rId39"/>
    <p:sldId id="344" r:id="rId40"/>
    <p:sldId id="343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363" r:id="rId60"/>
    <p:sldId id="364" r:id="rId61"/>
    <p:sldId id="406" r:id="rId62"/>
    <p:sldId id="28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BC4-5B4C-400F-92D2-BF5994E7FED3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49635-F2FB-4A55-AFC4-2E7F37563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70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Aditya College of Engineering &amp; Technology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F4FDC1D-2544-466D-AE39-CC39EDA2E21A}" type="datetime2">
              <a:rPr lang="en-IN" smtClean="0"/>
              <a:t>Sunday, 02 January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N.Surya Kala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7D0969-813B-422D-9164-DBF5CE02204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25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6AF4-F9A7-49A5-947B-36BEF6F0E86F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9A01-D7A7-47BE-B7E0-81D4BA3691AE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6478-30E7-46E0-A254-876C4729125F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98BC-40FF-415C-81F7-7290EE44EE76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2F3-AB99-414E-93FB-9F71AC2FAC08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BE2C-A274-48CD-8C84-76D22D70CD1B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511C-672F-4D3A-A463-3F7F26E999F0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A522-E93F-404E-B09E-3220B09C396A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4707-490F-4486-B9D2-CB3AF20FBD1A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D7AB-1BB6-4724-A862-8C391A180B4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0C42-E143-4B8E-AE22-922CADF6D201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N.Surya Kala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IN" sz="3600" dirty="0"/>
            </a:br>
            <a:br>
              <a:rPr lang="en-IN" sz="3600" dirty="0"/>
            </a:br>
            <a:r>
              <a:rPr lang="en-IN" sz="3600" dirty="0"/>
              <a:t>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057400"/>
            <a:ext cx="6629400" cy="17526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Unit-3</a:t>
            </a:r>
          </a:p>
          <a:p>
            <a:r>
              <a:rPr lang="en-IN" dirty="0">
                <a:solidFill>
                  <a:srgbClr val="0070C0"/>
                </a:solidFill>
              </a:rPr>
              <a:t>(</a:t>
            </a:r>
            <a:r>
              <a:rPr lang="en-IN" b="1" dirty="0">
                <a:solidFill>
                  <a:srgbClr val="0070C0"/>
                </a:solidFill>
              </a:rPr>
              <a:t>MEMORY MANAGEMENT &amp; VIRTUAL MEMORY</a:t>
            </a:r>
            <a:r>
              <a:rPr lang="en-IN" dirty="0">
                <a:solidFill>
                  <a:srgbClr val="0070C0"/>
                </a:solidFill>
              </a:rPr>
              <a:t>)</a:t>
            </a:r>
          </a:p>
          <a:p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F05D-8244-4B75-AF33-10A1962BBCEA}" type="datetime2">
              <a:rPr lang="en-US" smtClean="0"/>
              <a:t>Sunday, January 2, 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304800"/>
            <a:ext cx="6429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ADITYA COLLEGE OF ENGINEERING &amp; </a:t>
            </a:r>
          </a:p>
          <a:p>
            <a:r>
              <a:rPr lang="en-IN" sz="3200" dirty="0">
                <a:solidFill>
                  <a:srgbClr val="002060"/>
                </a:solidFill>
              </a:rPr>
              <a:t>                 TECHNOLOGY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79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" y="206804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1023365"/>
            <a:ext cx="79650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Dynamic relocation using a relocation register</a:t>
            </a:r>
          </a:p>
          <a:p>
            <a:endParaRPr lang="en-IN" dirty="0"/>
          </a:p>
        </p:txBody>
      </p:sp>
      <p:grpSp>
        <p:nvGrpSpPr>
          <p:cNvPr id="10" name="drawingObject25"/>
          <p:cNvGrpSpPr/>
          <p:nvPr/>
        </p:nvGrpSpPr>
        <p:grpSpPr>
          <a:xfrm>
            <a:off x="1439642" y="1771650"/>
            <a:ext cx="7066915" cy="4324350"/>
            <a:chOff x="0" y="0"/>
            <a:chExt cx="7067548" cy="4781550"/>
          </a:xfrm>
          <a:noFill/>
        </p:grpSpPr>
        <p:pic>
          <p:nvPicPr>
            <p:cNvPr id="11" name="Picture 10"/>
            <p:cNvPicPr/>
            <p:nvPr/>
          </p:nvPicPr>
          <p:blipFill>
            <a:blip r:embed="rId3"/>
            <a:stretch/>
          </p:blipFill>
          <p:spPr>
            <a:xfrm>
              <a:off x="28575" y="28575"/>
              <a:ext cx="7010399" cy="4421504"/>
            </a:xfrm>
            <a:prstGeom prst="rect">
              <a:avLst/>
            </a:prstGeom>
            <a:noFill/>
          </p:spPr>
        </p:pic>
        <p:sp>
          <p:nvSpPr>
            <p:cNvPr id="12" name="Shape 27"/>
            <p:cNvSpPr/>
            <p:nvPr/>
          </p:nvSpPr>
          <p:spPr>
            <a:xfrm>
              <a:off x="0" y="0"/>
              <a:ext cx="7067548" cy="4781550"/>
            </a:xfrm>
            <a:custGeom>
              <a:avLst/>
              <a:gdLst/>
              <a:ahLst/>
              <a:cxnLst/>
              <a:rect l="0" t="0" r="0" b="0"/>
              <a:pathLst>
                <a:path w="7067548" h="4781550">
                  <a:moveTo>
                    <a:pt x="0" y="0"/>
                  </a:moveTo>
                  <a:lnTo>
                    <a:pt x="34288" y="34291"/>
                  </a:lnTo>
                  <a:lnTo>
                    <a:pt x="7033259" y="34291"/>
                  </a:lnTo>
                  <a:lnTo>
                    <a:pt x="7033259" y="4747259"/>
                  </a:lnTo>
                  <a:lnTo>
                    <a:pt x="34288" y="4747259"/>
                  </a:lnTo>
                  <a:lnTo>
                    <a:pt x="34288" y="34291"/>
                  </a:lnTo>
                  <a:lnTo>
                    <a:pt x="0" y="0"/>
                  </a:lnTo>
                  <a:lnTo>
                    <a:pt x="0" y="4781550"/>
                  </a:lnTo>
                  <a:lnTo>
                    <a:pt x="7067548" y="4781550"/>
                  </a:lnTo>
                  <a:lnTo>
                    <a:pt x="7067548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vert="horz" lIns="91440" tIns="45720" rIns="91440" bIns="45720" anchor="t"/>
            <a:lstStyle/>
            <a:p>
              <a:endParaRPr lang="en-IN"/>
            </a:p>
          </p:txBody>
        </p:sp>
        <p:sp>
          <p:nvSpPr>
            <p:cNvPr id="13" name="Shape 28"/>
            <p:cNvSpPr/>
            <p:nvPr/>
          </p:nvSpPr>
          <p:spPr>
            <a:xfrm>
              <a:off x="45718" y="45721"/>
              <a:ext cx="6976110" cy="4690108"/>
            </a:xfrm>
            <a:custGeom>
              <a:avLst/>
              <a:gdLst/>
              <a:ahLst/>
              <a:cxnLst/>
              <a:rect l="0" t="0" r="0" b="0"/>
              <a:pathLst>
                <a:path w="6976110" h="4690108">
                  <a:moveTo>
                    <a:pt x="0" y="0"/>
                  </a:moveTo>
                  <a:lnTo>
                    <a:pt x="11431" y="11428"/>
                  </a:lnTo>
                  <a:lnTo>
                    <a:pt x="6964679" y="11428"/>
                  </a:lnTo>
                  <a:lnTo>
                    <a:pt x="6964679" y="4678678"/>
                  </a:lnTo>
                  <a:lnTo>
                    <a:pt x="11431" y="4678678"/>
                  </a:lnTo>
                  <a:lnTo>
                    <a:pt x="11431" y="11428"/>
                  </a:lnTo>
                  <a:lnTo>
                    <a:pt x="0" y="0"/>
                  </a:lnTo>
                  <a:lnTo>
                    <a:pt x="0" y="4690108"/>
                  </a:lnTo>
                  <a:lnTo>
                    <a:pt x="6976110" y="4690108"/>
                  </a:lnTo>
                  <a:lnTo>
                    <a:pt x="697611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vert="horz" lIns="91440" tIns="45720" rIns="91440" bIns="45720" anchor="t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9089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Base and Limit Registers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3421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507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38800" y="266925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5200" y="3695307"/>
            <a:ext cx="59109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IN" b="1" dirty="0"/>
              <a:t>Relocation register </a:t>
            </a:r>
            <a:r>
              <a:rPr lang="en-IN" dirty="0"/>
              <a:t>Starting location of the memory in which </a:t>
            </a:r>
          </a:p>
          <a:p>
            <a:pPr marL="0" lvl="1"/>
            <a:r>
              <a:rPr lang="en-IN" dirty="0"/>
              <a:t>the user process is to be stored</a:t>
            </a:r>
          </a:p>
          <a:p>
            <a:pPr marL="0" lvl="1"/>
            <a:r>
              <a:rPr lang="en-IN" b="1" dirty="0"/>
              <a:t>limit register</a:t>
            </a:r>
            <a:r>
              <a:rPr lang="en-IN" dirty="0"/>
              <a:t> contains range of logical addresses </a:t>
            </a:r>
          </a:p>
          <a:p>
            <a:pPr marL="0" lvl="1"/>
            <a:r>
              <a:rPr lang="en-IN" dirty="0"/>
              <a:t>Each logical address must be less than the limit register.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710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hd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486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507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38800" y="266925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189736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Hardware Support for Relocation and Limit Registers</a:t>
            </a:r>
            <a:br>
              <a:rPr lang="en-IN" dirty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399"/>
            <a:ext cx="7246620" cy="326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507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5029200"/>
            <a:ext cx="59109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IN" b="1" dirty="0"/>
              <a:t>Relocation register </a:t>
            </a:r>
            <a:r>
              <a:rPr lang="en-IN" dirty="0"/>
              <a:t>Starting location of the memory in which </a:t>
            </a:r>
          </a:p>
          <a:p>
            <a:pPr marL="0" lvl="1"/>
            <a:r>
              <a:rPr lang="en-IN" dirty="0"/>
              <a:t>the user process is to be stored.</a:t>
            </a:r>
          </a:p>
          <a:p>
            <a:pPr marL="0" lvl="1"/>
            <a:r>
              <a:rPr lang="en-IN" b="1" dirty="0"/>
              <a:t>limit register</a:t>
            </a:r>
            <a:r>
              <a:rPr lang="en-IN" dirty="0"/>
              <a:t> contains range of logical addresses. </a:t>
            </a:r>
          </a:p>
          <a:p>
            <a:pPr marL="0" lvl="1"/>
            <a:r>
              <a:rPr lang="en-IN" dirty="0"/>
              <a:t>Each logical address must be less than the limit register.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41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Swapping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55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dirty="0"/>
              <a:t>A process needs to be in memory for execution. But sometimes there is not enough main memory to hold all the currently active processes in a timesharing system. </a:t>
            </a:r>
          </a:p>
          <a:p>
            <a:r>
              <a:rPr lang="en-US" sz="1800" dirty="0"/>
              <a:t>So, excess process are kept on disk and brought in to run dynamically. </a:t>
            </a:r>
          </a:p>
          <a:p>
            <a:r>
              <a:rPr lang="en-US" sz="1800" b="1" dirty="0"/>
              <a:t>Swapping is the process of bringing in each process in main memory, running it for a while and then put it back to the disk.</a:t>
            </a:r>
          </a:p>
          <a:p>
            <a:r>
              <a:rPr lang="en-IN" sz="1800" dirty="0"/>
              <a:t>A process can be </a:t>
            </a:r>
            <a:r>
              <a:rPr lang="en-IN" sz="1800" i="1" dirty="0"/>
              <a:t>swapped</a:t>
            </a:r>
            <a:r>
              <a:rPr lang="en-IN" sz="1800" dirty="0"/>
              <a:t> </a:t>
            </a:r>
            <a:r>
              <a:rPr lang="en-IN" sz="1800" dirty="0">
                <a:solidFill>
                  <a:srgbClr val="FF0000"/>
                </a:solidFill>
              </a:rPr>
              <a:t>temporarily out of memory to a </a:t>
            </a:r>
            <a:r>
              <a:rPr lang="en-IN" sz="1800" i="1" dirty="0">
                <a:solidFill>
                  <a:srgbClr val="FF0000"/>
                </a:solidFill>
              </a:rPr>
              <a:t>backing</a:t>
            </a:r>
            <a:r>
              <a:rPr lang="en-IN" sz="1800" dirty="0">
                <a:solidFill>
                  <a:srgbClr val="FF0000"/>
                </a:solidFill>
              </a:rPr>
              <a:t> </a:t>
            </a:r>
            <a:r>
              <a:rPr lang="en-IN" sz="1800" i="1" dirty="0">
                <a:solidFill>
                  <a:srgbClr val="FF0000"/>
                </a:solidFill>
              </a:rPr>
              <a:t>store</a:t>
            </a:r>
            <a:r>
              <a:rPr lang="en-IN" sz="1800" dirty="0"/>
              <a:t>, and then brought back into memory for continued execution.</a:t>
            </a:r>
          </a:p>
          <a:p>
            <a:r>
              <a:rPr lang="en-IN" sz="1800" b="1" dirty="0"/>
              <a:t>Backing store(Hard Disk) </a:t>
            </a:r>
            <a:r>
              <a:rPr lang="en-IN" sz="1800" dirty="0"/>
              <a:t>– fast disk large enough to accommodate copies of all memory images for all users; must provide direct access to these memory images.</a:t>
            </a:r>
            <a:endParaRPr lang="en-US" sz="1800" dirty="0"/>
          </a:p>
          <a:p>
            <a:r>
              <a:rPr lang="en-IN" sz="1800" dirty="0"/>
              <a:t>The action of taking out a process from the memory is called </a:t>
            </a:r>
            <a:r>
              <a:rPr lang="en-IN" sz="1800" b="1" dirty="0"/>
              <a:t>swap -out </a:t>
            </a:r>
            <a:r>
              <a:rPr lang="en-IN" sz="1800" dirty="0"/>
              <a:t>and the processes are known as </a:t>
            </a:r>
            <a:r>
              <a:rPr lang="en-IN" sz="1800" b="1" dirty="0"/>
              <a:t>swapped-out processes.</a:t>
            </a:r>
          </a:p>
          <a:p>
            <a:r>
              <a:rPr lang="en-IN" sz="1800" dirty="0"/>
              <a:t>When the swapped-out process is brought again in the memory, it is called as </a:t>
            </a:r>
            <a:r>
              <a:rPr lang="en-IN" sz="1800" b="1" dirty="0"/>
              <a:t>swap-in. The separate space in hard disk known as swap space is reserved for the swapped-out processes</a:t>
            </a:r>
            <a:r>
              <a:rPr lang="en-IN" sz="1800" dirty="0"/>
              <a:t>.</a:t>
            </a:r>
          </a:p>
          <a:p>
            <a:pPr marL="0" indent="0">
              <a:buNone/>
            </a:pPr>
            <a:br>
              <a:rPr lang="en-US" sz="2800" dirty="0"/>
            </a:b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507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3842186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Factors to be considered during swapping?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/>
              <a:t>Where will this process reside?----</a:t>
            </a:r>
            <a:r>
              <a:rPr lang="en-IN" sz="2400" dirty="0" err="1">
                <a:solidFill>
                  <a:srgbClr val="FF0000"/>
                </a:solidFill>
              </a:rPr>
              <a:t>harddisk</a:t>
            </a:r>
            <a:r>
              <a:rPr lang="en-IN" sz="2400" dirty="0">
                <a:solidFill>
                  <a:srgbClr val="FF0000"/>
                </a:solidFill>
              </a:rPr>
              <a:t> (backing store)—swap space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Which process will be taken out?---</a:t>
            </a:r>
            <a:r>
              <a:rPr lang="en-IN" sz="2400" dirty="0">
                <a:solidFill>
                  <a:srgbClr val="FF0000"/>
                </a:solidFill>
              </a:rPr>
              <a:t>low priority process or process whose time slice </a:t>
            </a:r>
            <a:r>
              <a:rPr lang="en-IN" sz="2400" dirty="0" err="1">
                <a:solidFill>
                  <a:srgbClr val="FF0000"/>
                </a:solidFill>
              </a:rPr>
              <a:t>expires,waiting</a:t>
            </a:r>
            <a:r>
              <a:rPr lang="en-IN" sz="2400" dirty="0">
                <a:solidFill>
                  <a:srgbClr val="FF0000"/>
                </a:solidFill>
              </a:rPr>
              <a:t> for i/o  etc…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Where in the memory will the process be brought back?----</a:t>
            </a:r>
            <a:r>
              <a:rPr lang="en-IN" sz="2400" dirty="0">
                <a:solidFill>
                  <a:srgbClr val="FF0000"/>
                </a:solidFill>
              </a:rPr>
              <a:t>based on binding----same or different location</a:t>
            </a:r>
          </a:p>
          <a:p>
            <a:pPr marL="514350" indent="-514350">
              <a:buFont typeface="+mj-lt"/>
              <a:buAutoNum type="arabicPeriod"/>
            </a:pPr>
            <a:endParaRPr lang="en-IN" sz="2400" dirty="0"/>
          </a:p>
          <a:p>
            <a:pPr marL="514350" indent="-514350">
              <a:buFont typeface="+mj-lt"/>
              <a:buAutoNum type="arabicPeriod"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507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403232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135" y="654479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Schematic View of Swapping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507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drawingObject37"/>
          <p:cNvGrpSpPr/>
          <p:nvPr/>
        </p:nvGrpSpPr>
        <p:grpSpPr>
          <a:xfrm>
            <a:off x="1495424" y="1752600"/>
            <a:ext cx="6353175" cy="4267200"/>
            <a:chOff x="0" y="0"/>
            <a:chExt cx="6915150" cy="4699000"/>
          </a:xfrm>
          <a:noFill/>
        </p:grpSpPr>
        <p:pic>
          <p:nvPicPr>
            <p:cNvPr id="10" name="Picture 9"/>
            <p:cNvPicPr/>
            <p:nvPr/>
          </p:nvPicPr>
          <p:blipFill>
            <a:blip r:embed="rId3"/>
            <a:stretch/>
          </p:blipFill>
          <p:spPr>
            <a:xfrm>
              <a:off x="28575" y="34925"/>
              <a:ext cx="6858000" cy="4641850"/>
            </a:xfrm>
            <a:prstGeom prst="rect">
              <a:avLst/>
            </a:prstGeom>
            <a:noFill/>
          </p:spPr>
        </p:pic>
        <p:sp>
          <p:nvSpPr>
            <p:cNvPr id="11" name="Shape 39"/>
            <p:cNvSpPr/>
            <p:nvPr/>
          </p:nvSpPr>
          <p:spPr>
            <a:xfrm>
              <a:off x="0" y="0"/>
              <a:ext cx="6915150" cy="4699000"/>
            </a:xfrm>
            <a:custGeom>
              <a:avLst/>
              <a:gdLst/>
              <a:ahLst/>
              <a:cxnLst/>
              <a:rect l="0" t="0" r="0" b="0"/>
              <a:pathLst>
                <a:path w="6915150" h="4699000">
                  <a:moveTo>
                    <a:pt x="0" y="0"/>
                  </a:moveTo>
                  <a:lnTo>
                    <a:pt x="34288" y="34291"/>
                  </a:lnTo>
                  <a:lnTo>
                    <a:pt x="6880859" y="34291"/>
                  </a:lnTo>
                  <a:lnTo>
                    <a:pt x="6880859" y="4664710"/>
                  </a:lnTo>
                  <a:lnTo>
                    <a:pt x="34288" y="4664710"/>
                  </a:lnTo>
                  <a:lnTo>
                    <a:pt x="34288" y="34291"/>
                  </a:lnTo>
                  <a:lnTo>
                    <a:pt x="0" y="0"/>
                  </a:lnTo>
                  <a:lnTo>
                    <a:pt x="0" y="4699000"/>
                  </a:lnTo>
                  <a:lnTo>
                    <a:pt x="6915150" y="4699000"/>
                  </a:lnTo>
                  <a:lnTo>
                    <a:pt x="691515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vert="horz" lIns="91440" tIns="45720" rIns="91440" bIns="45720" anchor="t"/>
            <a:lstStyle/>
            <a:p>
              <a:endParaRPr lang="en-IN"/>
            </a:p>
          </p:txBody>
        </p:sp>
        <p:sp>
          <p:nvSpPr>
            <p:cNvPr id="12" name="Shape 40"/>
            <p:cNvSpPr/>
            <p:nvPr/>
          </p:nvSpPr>
          <p:spPr>
            <a:xfrm>
              <a:off x="45718" y="45721"/>
              <a:ext cx="6823710" cy="4607558"/>
            </a:xfrm>
            <a:custGeom>
              <a:avLst/>
              <a:gdLst/>
              <a:ahLst/>
              <a:cxnLst/>
              <a:rect l="0" t="0" r="0" b="0"/>
              <a:pathLst>
                <a:path w="6823710" h="4607558">
                  <a:moveTo>
                    <a:pt x="0" y="0"/>
                  </a:moveTo>
                  <a:lnTo>
                    <a:pt x="11431" y="11428"/>
                  </a:lnTo>
                  <a:lnTo>
                    <a:pt x="6812281" y="11428"/>
                  </a:lnTo>
                  <a:lnTo>
                    <a:pt x="6812281" y="4596128"/>
                  </a:lnTo>
                  <a:lnTo>
                    <a:pt x="11431" y="4596128"/>
                  </a:lnTo>
                  <a:lnTo>
                    <a:pt x="11431" y="11428"/>
                  </a:lnTo>
                  <a:lnTo>
                    <a:pt x="0" y="0"/>
                  </a:lnTo>
                  <a:lnTo>
                    <a:pt x="0" y="4607558"/>
                  </a:lnTo>
                  <a:lnTo>
                    <a:pt x="6823710" y="4607558"/>
                  </a:lnTo>
                  <a:lnTo>
                    <a:pt x="682371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vert="horz" lIns="91440" tIns="45720" rIns="91440" bIns="45720" anchor="t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5368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35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IN" sz="1800" dirty="0"/>
              <a:t>Main memory usually into two partitions:</a:t>
            </a:r>
          </a:p>
          <a:p>
            <a:pPr lvl="1"/>
            <a:r>
              <a:rPr lang="en-IN" sz="1800" b="1" dirty="0"/>
              <a:t>Resident operating system, </a:t>
            </a:r>
            <a:r>
              <a:rPr lang="en-IN" sz="1800" dirty="0"/>
              <a:t>usually held in low memory </a:t>
            </a:r>
          </a:p>
          <a:p>
            <a:pPr lvl="1"/>
            <a:r>
              <a:rPr lang="en-IN" sz="1800" b="1" dirty="0"/>
              <a:t>User processes  </a:t>
            </a:r>
            <a:r>
              <a:rPr lang="en-IN" sz="1800" dirty="0"/>
              <a:t>held in high memory.</a:t>
            </a:r>
          </a:p>
          <a:p>
            <a:r>
              <a:rPr lang="en-IN" sz="1800" b="1" dirty="0"/>
              <a:t>Single-partition allocation</a:t>
            </a:r>
          </a:p>
          <a:p>
            <a:pPr lvl="1"/>
            <a:r>
              <a:rPr lang="en-IN" sz="1800" dirty="0"/>
              <a:t>Relocation-register scheme used to protect user processes from each other, and from changing operating-system code and data.</a:t>
            </a:r>
          </a:p>
          <a:p>
            <a:r>
              <a:rPr lang="en-IN" sz="1800" b="1" dirty="0"/>
              <a:t>Multiple-partition allocation</a:t>
            </a:r>
          </a:p>
          <a:p>
            <a:pPr lvl="1"/>
            <a:r>
              <a:rPr lang="en-IN" sz="1800" b="1" i="1" dirty="0"/>
              <a:t>Hole</a:t>
            </a:r>
            <a:r>
              <a:rPr lang="en-IN" sz="1800" b="1" dirty="0"/>
              <a:t> </a:t>
            </a:r>
            <a:r>
              <a:rPr lang="en-IN" sz="1800" dirty="0"/>
              <a:t>– block of available memory; holes of various size are scattered throughout memory. When a process arrives, it is allocated memory from a hole large enough to accommodate it.</a:t>
            </a:r>
          </a:p>
          <a:p>
            <a:pPr lvl="1"/>
            <a:r>
              <a:rPr lang="en-IN" sz="1800" dirty="0"/>
              <a:t>Operating system maintains information about: </a:t>
            </a:r>
          </a:p>
          <a:p>
            <a:pPr lvl="2"/>
            <a:r>
              <a:rPr lang="en-IN" sz="1800" b="1" dirty="0"/>
              <a:t>a) allocated partitions </a:t>
            </a:r>
          </a:p>
          <a:p>
            <a:pPr lvl="2"/>
            <a:r>
              <a:rPr lang="en-IN" sz="1800" b="1" dirty="0"/>
              <a:t>b) free partitions (hole)</a:t>
            </a:r>
          </a:p>
          <a:p>
            <a:pPr lvl="1"/>
            <a:endParaRPr lang="en-IN" sz="2000" dirty="0"/>
          </a:p>
          <a:p>
            <a:pPr lvl="1"/>
            <a:endParaRPr lang="en-IN" sz="18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94738" y="913637"/>
            <a:ext cx="3874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/>
              <a:t>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2408665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AutoShape 2" descr="Memory Allocation Schem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Memory Allocation Schem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 descr="Memory Allocation Schem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18002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08" y="1219200"/>
            <a:ext cx="2133599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49193" y="4277409"/>
            <a:ext cx="2654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Single-partition allocation</a:t>
            </a:r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788408" y="4280457"/>
            <a:ext cx="2898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Multiple-partition allocation</a:t>
            </a:r>
          </a:p>
          <a:p>
            <a:endParaRPr lang="en-IN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507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1126557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1266" name="Picture 2" descr="Memory Management Background Swapping Contiguous Memory Allocation - ppt 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620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385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11675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4000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54563"/>
          </a:xfrm>
        </p:spPr>
        <p:txBody>
          <a:bodyPr>
            <a:normAutofit/>
          </a:bodyPr>
          <a:lstStyle/>
          <a:p>
            <a:r>
              <a:rPr lang="en-IN" sz="2400" dirty="0"/>
              <a:t>Static and dynamic memory allocation</a:t>
            </a:r>
          </a:p>
          <a:p>
            <a:r>
              <a:rPr lang="en-IN" sz="2400" dirty="0"/>
              <a:t>Basic concepts for memory management</a:t>
            </a:r>
            <a:r>
              <a:rPr lang="en-IN" sz="2600" dirty="0"/>
              <a:t> </a:t>
            </a:r>
          </a:p>
          <a:p>
            <a:pPr lvl="2"/>
            <a:r>
              <a:rPr lang="en-IN" sz="2200" dirty="0"/>
              <a:t>logical and physical addresses </a:t>
            </a:r>
          </a:p>
          <a:p>
            <a:pPr lvl="2"/>
            <a:r>
              <a:rPr lang="en-IN" sz="2200" dirty="0"/>
              <a:t>MMU</a:t>
            </a:r>
          </a:p>
          <a:p>
            <a:pPr lvl="2"/>
            <a:r>
              <a:rPr lang="en-IN" sz="2200" dirty="0"/>
              <a:t>Base and Limit Registers</a:t>
            </a:r>
          </a:p>
          <a:p>
            <a:pPr lvl="2"/>
            <a:r>
              <a:rPr lang="en-IN" sz="2200" dirty="0"/>
              <a:t>Hardware Support for Relocation and Limit Registers </a:t>
            </a:r>
          </a:p>
          <a:p>
            <a:pPr lvl="2"/>
            <a:r>
              <a:rPr lang="en-IN" sz="2200" dirty="0"/>
              <a:t>Swapping</a:t>
            </a:r>
          </a:p>
          <a:p>
            <a:r>
              <a:rPr lang="en-IN" sz="2400" dirty="0"/>
              <a:t>Memory Allocation</a:t>
            </a:r>
          </a:p>
          <a:p>
            <a:pPr lvl="1"/>
            <a:r>
              <a:rPr lang="en-IN" sz="2000" dirty="0"/>
              <a:t>Contiguous memory allocation</a:t>
            </a:r>
          </a:p>
          <a:p>
            <a:pPr lvl="1"/>
            <a:r>
              <a:rPr lang="en-IN" sz="2000" dirty="0"/>
              <a:t>Non-contiguous memory allocation</a:t>
            </a:r>
          </a:p>
          <a:p>
            <a:endParaRPr lang="en-IN" sz="2200" dirty="0"/>
          </a:p>
          <a:p>
            <a:endParaRPr lang="en-IN" sz="2800" dirty="0"/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endParaRPr lang="en-US" sz="3200" b="1" dirty="0"/>
          </a:p>
          <a:p>
            <a:pPr lvl="1">
              <a:lnSpc>
                <a:spcPct val="120000"/>
              </a:lnSpc>
            </a:pPr>
            <a:endParaRPr lang="en-US" sz="2400" dirty="0"/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endParaRPr lang="en-IN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endParaRPr lang="en-US" sz="4000" b="1" dirty="0"/>
          </a:p>
          <a:p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BF0F-D3FB-4598-94B1-A630B5BBDDE1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507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715000" y="246507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216036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Contiguous Allocation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The contiguous allocation method was implemented by partitioning the memory into various regions.</a:t>
            </a:r>
          </a:p>
          <a:p>
            <a:r>
              <a:rPr lang="en-IN" sz="2000" dirty="0"/>
              <a:t>The memory partition which is free to allocate is known as a </a:t>
            </a:r>
            <a:r>
              <a:rPr lang="en-IN" sz="2000" b="1" i="1" dirty="0"/>
              <a:t>hole</a:t>
            </a:r>
            <a:r>
              <a:rPr lang="en-IN" sz="2000" b="1" dirty="0"/>
              <a:t>. </a:t>
            </a:r>
          </a:p>
          <a:p>
            <a:r>
              <a:rPr lang="en-IN" sz="2000" dirty="0"/>
              <a:t>Thus an appropriate hole is searched for allocating memory to a process.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AutoShape 2" descr="Contiguous Memory Allocation | Practice Problems | Gate Vidya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Contiguous Memory Allocation | Practice Problems | Gate Vidyala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 descr="Contiguous Memory Allocation | Practice Problems | Gate Vidyala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8" name="Picture 8" descr="Contiguous Memory Allocation | Practice Problems | Gate Vidya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3276600"/>
            <a:ext cx="55340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507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380390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10477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Contiguous Allocation with fixed partitioning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19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b="1" dirty="0"/>
              <a:t> Fixed partitioning </a:t>
            </a:r>
            <a:r>
              <a:rPr lang="en-IN" sz="2000" dirty="0"/>
              <a:t>is the method of partitioning the memory at the time of system generation.</a:t>
            </a:r>
          </a:p>
          <a:p>
            <a:r>
              <a:rPr lang="en-IN" sz="2000" dirty="0"/>
              <a:t>The partition size can be of fixed as well as variable but once fixed cannot be changed.</a:t>
            </a:r>
          </a:p>
          <a:p>
            <a:pPr algn="ctr"/>
            <a:endParaRPr lang="en-IN" sz="2000" b="1" dirty="0"/>
          </a:p>
          <a:p>
            <a:pPr marL="0" indent="0" algn="ctr">
              <a:buNone/>
            </a:pPr>
            <a:r>
              <a:rPr lang="en-IN" sz="2000" b="1" dirty="0"/>
              <a:t>Partition Description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29218"/>
              </p:ext>
            </p:extLst>
          </p:nvPr>
        </p:nvGraphicFramePr>
        <p:xfrm>
          <a:off x="1752600" y="38862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Partition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Starting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Allocation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762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51" y="797353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Contiguous Allocation with fixed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6" y="50974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drawingObject51"/>
          <p:cNvPicPr/>
          <p:nvPr/>
        </p:nvPicPr>
        <p:blipFill>
          <a:blip r:embed="rId3"/>
          <a:stretch/>
        </p:blipFill>
        <p:spPr>
          <a:xfrm>
            <a:off x="990600" y="1981200"/>
            <a:ext cx="2240280" cy="3425190"/>
          </a:xfrm>
          <a:prstGeom prst="rect">
            <a:avLst/>
          </a:prstGeom>
          <a:noFill/>
        </p:spPr>
      </p:pic>
      <p:pic>
        <p:nvPicPr>
          <p:cNvPr id="12" name="drawingObject53"/>
          <p:cNvPicPr/>
          <p:nvPr/>
        </p:nvPicPr>
        <p:blipFill>
          <a:blip r:embed="rId4"/>
          <a:stretch/>
        </p:blipFill>
        <p:spPr>
          <a:xfrm>
            <a:off x="5451306" y="1981200"/>
            <a:ext cx="2240915" cy="340741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724400" y="5536017"/>
            <a:ext cx="3694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Fixed unequal sized partitioning</a:t>
            </a:r>
          </a:p>
          <a:p>
            <a:r>
              <a:rPr lang="en-IN" b="1" dirty="0"/>
              <a:t>based contiguous memory allocation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5519" y="5536018"/>
            <a:ext cx="3694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Fixed equal sized partitioning</a:t>
            </a:r>
          </a:p>
          <a:p>
            <a:r>
              <a:rPr lang="en-IN" b="1" dirty="0"/>
              <a:t>based contiguous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1634148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23" y="1600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Contiguous Allocation with Dynamic/variable Partitioning </a:t>
            </a:r>
            <a:br>
              <a:rPr lang="en-IN" sz="3200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35" y="2057400"/>
            <a:ext cx="8229600" cy="4525963"/>
          </a:xfrm>
        </p:spPr>
        <p:txBody>
          <a:bodyPr>
            <a:noAutofit/>
          </a:bodyPr>
          <a:lstStyle/>
          <a:p>
            <a:r>
              <a:rPr lang="en-IN" sz="1800" dirty="0"/>
              <a:t>Instead of having static partitions in the memory the memory partition will be allocated to a process dynamically.</a:t>
            </a:r>
          </a:p>
          <a:p>
            <a:r>
              <a:rPr lang="en-IN" sz="1800" dirty="0"/>
              <a:t>As the processes dynamically occupy and release the memory, a time is reached when there are small holes generated in the memory partitions. These memory partitions at a certain time cause the external fragmentation.</a:t>
            </a:r>
          </a:p>
          <a:p>
            <a:endParaRPr lang="en-US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445F-5E3B-429B-9ACB-144EF3609406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507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6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91" y="730377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Variable Partitioning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507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12" name="drawingObject59"/>
          <p:cNvPicPr>
            <a:picLocks noGrp="1"/>
          </p:cNvPicPr>
          <p:nvPr>
            <p:ph idx="1"/>
          </p:nvPr>
        </p:nvPicPr>
        <p:blipFill>
          <a:blip r:embed="rId3"/>
          <a:stretch/>
        </p:blipFill>
        <p:spPr>
          <a:xfrm>
            <a:off x="1752600" y="1905000"/>
            <a:ext cx="5210937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6848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135" y="11811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Variable Partitioning</a:t>
            </a:r>
            <a:br>
              <a:rPr lang="en-IN" sz="2400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10784" y="228600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8" y="10409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drawingObject61"/>
          <p:cNvPicPr/>
          <p:nvPr/>
        </p:nvPicPr>
        <p:blipFill>
          <a:blip r:embed="rId3"/>
          <a:stretch/>
        </p:blipFill>
        <p:spPr>
          <a:xfrm>
            <a:off x="1551432" y="1752600"/>
            <a:ext cx="5715000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0774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135" y="654479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35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b="1" dirty="0"/>
              <a:t>External</a:t>
            </a:r>
            <a:r>
              <a:rPr lang="en-IN" sz="2000" dirty="0"/>
              <a:t> </a:t>
            </a:r>
            <a:r>
              <a:rPr lang="en-IN" sz="2000" b="1" dirty="0"/>
              <a:t>Fragmentation</a:t>
            </a:r>
            <a:r>
              <a:rPr lang="en-IN" sz="2000" dirty="0"/>
              <a:t> – total memory space exists to satisfy a request, but it is not contiguous.</a:t>
            </a:r>
          </a:p>
          <a:p>
            <a:r>
              <a:rPr lang="en-IN" sz="2000" b="1" dirty="0"/>
              <a:t>Internal</a:t>
            </a:r>
            <a:r>
              <a:rPr lang="en-IN" sz="2000" dirty="0"/>
              <a:t> </a:t>
            </a:r>
            <a:r>
              <a:rPr lang="en-IN" sz="2000" b="1" dirty="0"/>
              <a:t>Fragmentation</a:t>
            </a:r>
            <a:r>
              <a:rPr lang="en-IN" sz="2000" dirty="0"/>
              <a:t> – allocated memory may be slightly larger than requested memory; this size difference is memory internal to a partition, but not being used.</a:t>
            </a:r>
          </a:p>
          <a:p>
            <a:r>
              <a:rPr lang="en-IN" sz="2000" dirty="0"/>
              <a:t>Reduce external fragmentation by </a:t>
            </a:r>
            <a:r>
              <a:rPr lang="en-IN" sz="2000" b="1" dirty="0"/>
              <a:t>compaction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dirty="0"/>
              <a:t> </a:t>
            </a:r>
          </a:p>
          <a:p>
            <a:pPr marL="0" indent="0">
              <a:buNone/>
            </a:pPr>
            <a:r>
              <a:rPr lang="en-IN" sz="2000" dirty="0"/>
              <a:t> </a:t>
            </a:r>
          </a:p>
          <a:p>
            <a:pPr marL="0" indent="0">
              <a:buNone/>
            </a:pPr>
            <a:r>
              <a:rPr lang="en-IN" sz="2000" dirty="0"/>
              <a:t> </a:t>
            </a:r>
          </a:p>
          <a:p>
            <a:pPr marL="0" indent="0">
              <a:buNone/>
            </a:pPr>
            <a:r>
              <a:rPr lang="en-IN" sz="2000" dirty="0"/>
              <a:t> </a:t>
            </a:r>
          </a:p>
          <a:p>
            <a:pPr marL="0" indent="0">
              <a:buNone/>
            </a:pPr>
            <a:r>
              <a:rPr lang="en-IN" sz="2000" dirty="0"/>
              <a:t> 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507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394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2" descr="Internal and external fragmentation - Stack Overflo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4400"/>
            <a:ext cx="4800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507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4172228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Compaction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507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5135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dirty="0"/>
              <a:t>Compaction is the solution for memory wastage occurred in dynamic partitioning.</a:t>
            </a:r>
          </a:p>
          <a:p>
            <a:r>
              <a:rPr lang="en-IN" sz="2000" dirty="0"/>
              <a:t>The operating system observes the number of holes in the memory and compacts them after a period so that a contiguous memory can be allocated for a new process.</a:t>
            </a:r>
          </a:p>
          <a:p>
            <a:endParaRPr lang="en-IN" sz="2400" dirty="0"/>
          </a:p>
          <a:p>
            <a:endParaRPr lang="en-IN" dirty="0"/>
          </a:p>
        </p:txBody>
      </p:sp>
      <p:pic>
        <p:nvPicPr>
          <p:cNvPr id="10" name="drawingObject67"/>
          <p:cNvPicPr/>
          <p:nvPr/>
        </p:nvPicPr>
        <p:blipFill>
          <a:blip r:embed="rId3"/>
          <a:stretch/>
        </p:blipFill>
        <p:spPr>
          <a:xfrm>
            <a:off x="2286000" y="2895600"/>
            <a:ext cx="4241800" cy="3429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24245" y="5421868"/>
            <a:ext cx="196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Before compaction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5791200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After compaction</a:t>
            </a:r>
          </a:p>
        </p:txBody>
      </p:sp>
    </p:spTree>
    <p:extLst>
      <p:ext uri="{BB962C8B-B14F-4D97-AF65-F5344CB8AC3E}">
        <p14:creationId xmlns:p14="http://schemas.microsoft.com/office/powerpoint/2010/main" val="3764512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762000"/>
          </a:xfrm>
        </p:spPr>
        <p:txBody>
          <a:bodyPr>
            <a:normAutofit/>
          </a:bodyPr>
          <a:lstStyle/>
          <a:p>
            <a:r>
              <a:rPr lang="en-IN" sz="3200" b="1" dirty="0"/>
              <a:t>Memory partition selection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35" y="1828800"/>
            <a:ext cx="8229600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Memory allocation techniques are the algorithms that satisfy the memory needs of a process of size </a:t>
            </a:r>
            <a:r>
              <a:rPr lang="en-IN" sz="2000" i="1" dirty="0"/>
              <a:t>n</a:t>
            </a:r>
            <a:r>
              <a:rPr lang="en-IN" sz="2000" dirty="0"/>
              <a:t> out of the list of available free holes thereby known as partition selection algorithms.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Contiguous Memory Allocation | Dynamic Partitioning | Gate Vidya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43072"/>
            <a:ext cx="356806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34865" y="3091934"/>
            <a:ext cx="373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Allocate first hole which is big enough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37741" y="3886200"/>
            <a:ext cx="332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Allocates best hole(smallest) hole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37741" y="4702540"/>
            <a:ext cx="399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Allocate largest hole which is big enough</a:t>
            </a:r>
          </a:p>
        </p:txBody>
      </p:sp>
    </p:spTree>
    <p:extLst>
      <p:ext uri="{BB962C8B-B14F-4D97-AF65-F5344CB8AC3E}">
        <p14:creationId xmlns:p14="http://schemas.microsoft.com/office/powerpoint/2010/main" val="312177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IN" sz="2600" dirty="0"/>
              <a:t>Contiguous memory allocation</a:t>
            </a:r>
          </a:p>
          <a:p>
            <a:pPr lvl="1"/>
            <a:r>
              <a:rPr lang="en-IN" sz="2500" b="1" dirty="0"/>
              <a:t>Fixed memory partitioning</a:t>
            </a:r>
          </a:p>
          <a:p>
            <a:pPr lvl="1"/>
            <a:r>
              <a:rPr lang="en-IN" sz="2500" b="1" dirty="0"/>
              <a:t>variable memory partitioning  </a:t>
            </a:r>
          </a:p>
          <a:p>
            <a:pPr lvl="1"/>
            <a:r>
              <a:rPr lang="en-IN" sz="2500" dirty="0"/>
              <a:t>fragmentation</a:t>
            </a:r>
          </a:p>
          <a:p>
            <a:pPr lvl="1"/>
            <a:r>
              <a:rPr lang="en-IN" sz="2500" dirty="0"/>
              <a:t>Memory partition selection techniques: </a:t>
            </a:r>
          </a:p>
          <a:p>
            <a:pPr lvl="2"/>
            <a:r>
              <a:rPr lang="en-IN" sz="2100" dirty="0"/>
              <a:t>First-fit</a:t>
            </a:r>
          </a:p>
          <a:p>
            <a:pPr lvl="2"/>
            <a:r>
              <a:rPr lang="en-IN" sz="2100" dirty="0"/>
              <a:t>best-fit</a:t>
            </a:r>
          </a:p>
          <a:p>
            <a:pPr lvl="2"/>
            <a:r>
              <a:rPr lang="en-IN" sz="2100" dirty="0"/>
              <a:t>worst fit </a:t>
            </a:r>
          </a:p>
          <a:p>
            <a:r>
              <a:rPr lang="en-IN" sz="2600" dirty="0"/>
              <a:t>Non-contiguous memory allocation</a:t>
            </a:r>
          </a:p>
          <a:p>
            <a:pPr lvl="1"/>
            <a:r>
              <a:rPr lang="en-IN" sz="2000" b="1" dirty="0"/>
              <a:t>Paging</a:t>
            </a:r>
            <a:r>
              <a:rPr lang="en-IN" sz="2000" dirty="0"/>
              <a:t> concept</a:t>
            </a:r>
          </a:p>
          <a:p>
            <a:pPr lvl="1"/>
            <a:r>
              <a:rPr lang="en-IN" sz="2000" dirty="0"/>
              <a:t>Paging implementation with associative cache memory </a:t>
            </a:r>
          </a:p>
          <a:p>
            <a:pPr lvl="1"/>
            <a:r>
              <a:rPr lang="en-IN" sz="2000" dirty="0"/>
              <a:t>Page table and its structures</a:t>
            </a:r>
          </a:p>
          <a:p>
            <a:pPr lvl="1"/>
            <a:r>
              <a:rPr lang="en-IN" sz="2000" b="1" dirty="0"/>
              <a:t>Segmentation</a:t>
            </a:r>
            <a:r>
              <a:rPr lang="en-IN" sz="2000" dirty="0"/>
              <a:t> concept</a:t>
            </a:r>
          </a:p>
          <a:p>
            <a:pPr lvl="1"/>
            <a:r>
              <a:rPr lang="en-IN" sz="2000" dirty="0"/>
              <a:t>Hardware requirements for segmentation</a:t>
            </a:r>
          </a:p>
          <a:p>
            <a:pPr lvl="1"/>
            <a:endParaRPr lang="en-IN" sz="2000" dirty="0"/>
          </a:p>
          <a:p>
            <a:pPr lvl="1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D3FB-9334-4724-84CF-3AD4CEC205A4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124200" y="2209800"/>
            <a:ext cx="457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24200" y="25146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82966" y="2075164"/>
            <a:ext cx="231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Internal fragmentation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82966" y="2406134"/>
            <a:ext cx="234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External fragmentation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5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602163"/>
          </a:xfrm>
        </p:spPr>
        <p:txBody>
          <a:bodyPr>
            <a:noAutofit/>
          </a:bodyPr>
          <a:lstStyle/>
          <a:p>
            <a:r>
              <a:rPr lang="en-US" sz="2000" b="1" dirty="0"/>
              <a:t>The first hole that is big enough is allocated to program.</a:t>
            </a:r>
            <a:endParaRPr lang="en-IN" sz="2000" b="1" dirty="0"/>
          </a:p>
          <a:p>
            <a:r>
              <a:rPr lang="en-US" sz="2000" dirty="0"/>
              <a:t>In the first fit, the partition is allocated which is first sufficient block from the top of Main Memory.</a:t>
            </a:r>
          </a:p>
          <a:p>
            <a:r>
              <a:rPr lang="en-US" sz="2000" dirty="0"/>
              <a:t> It scans memory from beginning and chooses the first available block that is large enough . Thus it allocate the first hole that is large enough.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5122" name="Picture 2" descr="https://media.geeksforgeeks.org/wp-content/uploads/20200524132212/FIRST-FIT-300x2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052" y="3276600"/>
            <a:ext cx="331774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654479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 First Fit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65207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983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 </a:t>
            </a:r>
            <a:r>
              <a:rPr lang="en-US" b="1" dirty="0"/>
              <a:t>Best Fit </a:t>
            </a:r>
            <a:r>
              <a:rPr lang="en-US" dirty="0"/>
              <a:t> </a:t>
            </a:r>
          </a:p>
          <a:p>
            <a:r>
              <a:rPr lang="en-US" sz="2000" b="1" dirty="0"/>
              <a:t>The smallest hole that is big enough is allocated to program. </a:t>
            </a:r>
          </a:p>
          <a:p>
            <a:r>
              <a:rPr lang="en-US" sz="2000" dirty="0"/>
              <a:t>Allocate the process to the partition which is the first smallest sufficient partition among the free available partition. </a:t>
            </a:r>
          </a:p>
          <a:p>
            <a:r>
              <a:rPr lang="en-US" sz="2000" dirty="0"/>
              <a:t>It search the entire list of holes to find the smallest hole whose size is greater than or equal to size of process.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6146" name="Picture 2" descr="https://media.geeksforgeeks.org/wp-content/uploads/20200524132547/BEST-FIT-300x2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00400"/>
            <a:ext cx="3733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612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Worst Fit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The largest hole that is big enough is allocated to program.</a:t>
            </a:r>
            <a:endParaRPr lang="en-IN" sz="2000" b="1" dirty="0"/>
          </a:p>
          <a:p>
            <a:r>
              <a:rPr lang="en-US" sz="2000" dirty="0"/>
              <a:t>Allocate the process to the partition which is the largest sufficient among the freely available partitions available in the main memory. </a:t>
            </a:r>
          </a:p>
          <a:p>
            <a:r>
              <a:rPr lang="en-US" sz="2000" dirty="0"/>
              <a:t>It is opposite to the best fit algorithm. </a:t>
            </a:r>
          </a:p>
          <a:p>
            <a:r>
              <a:rPr lang="en-US" sz="2000" dirty="0"/>
              <a:t>It search the entire list of hole to find the largest hole and allocate it to process.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170" name="Picture 2" descr="https://media.geeksforgeeks.org/wp-content/uploads/20200524132634/WORST-FIT-300x2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05200"/>
            <a:ext cx="3352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507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3338813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37" y="533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Non-contiguous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Contiguous allocation method either in memory or in backing store wastes much of the memory. </a:t>
            </a:r>
          </a:p>
          <a:p>
            <a:r>
              <a:rPr lang="en-IN" sz="2000" dirty="0"/>
              <a:t>It leads not to have contiguous allocation but non-contiguous method, i.e. instead of having sufficient contiguous memory space it should be possible to allocate the space in memory wherever the holes are available. </a:t>
            </a:r>
            <a:r>
              <a:rPr lang="en-IN" sz="2000" b="1" dirty="0"/>
              <a:t>The holes need not to be contiguous.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026" name="Picture 2" descr="Paging | Memory Management | Operating System | Gate Vidya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86200"/>
            <a:ext cx="448627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703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Paging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IN" sz="1800" dirty="0"/>
              <a:t>Main Memory is equal-sized partitioned, partitions are known as </a:t>
            </a:r>
            <a:r>
              <a:rPr lang="en-IN" sz="1800" b="1" i="1" dirty="0"/>
              <a:t>frames.</a:t>
            </a:r>
            <a:endParaRPr lang="en-IN" sz="1800" b="1" dirty="0"/>
          </a:p>
          <a:p>
            <a:r>
              <a:rPr lang="en-IN" sz="1800" dirty="0"/>
              <a:t>The logical memory of a process is also divided into small fixed-size chunks or blocks of the same size as of frames. These chunks of processes are called </a:t>
            </a:r>
            <a:r>
              <a:rPr lang="en-IN" sz="1800" b="1" i="1" dirty="0"/>
              <a:t>pages</a:t>
            </a:r>
            <a:r>
              <a:rPr lang="en-IN" sz="1800" dirty="0"/>
              <a:t> of the process.</a:t>
            </a:r>
          </a:p>
          <a:p>
            <a:r>
              <a:rPr lang="en-IN" sz="1800" dirty="0"/>
              <a:t>The hard disk is also divided into the </a:t>
            </a:r>
            <a:r>
              <a:rPr lang="en-IN" sz="1800" b="1" i="1" dirty="0"/>
              <a:t>blocks</a:t>
            </a:r>
            <a:r>
              <a:rPr lang="en-IN" sz="1800" b="1" dirty="0"/>
              <a:t> which are of same size as frames.</a:t>
            </a:r>
          </a:p>
          <a:p>
            <a:r>
              <a:rPr lang="en-IN" sz="1800" dirty="0"/>
              <a:t>Thus, </a:t>
            </a:r>
            <a:r>
              <a:rPr lang="en-IN" sz="1800" b="1" dirty="0"/>
              <a:t>paging is a logical concept that divides the logical address space of a process into fixed sized partitions known as pages and is implemented in physical memory through the frames.</a:t>
            </a:r>
          </a:p>
          <a:p>
            <a:r>
              <a:rPr lang="en-IN" sz="1800" b="1" dirty="0"/>
              <a:t>Instead of a base register for every page, the start addresses of pages are stored in the form of a table known as </a:t>
            </a:r>
            <a:r>
              <a:rPr lang="en-IN" sz="1800" b="1" i="1" dirty="0"/>
              <a:t>page</a:t>
            </a:r>
            <a:r>
              <a:rPr lang="en-IN" sz="1800" b="1" dirty="0"/>
              <a:t> </a:t>
            </a:r>
            <a:r>
              <a:rPr lang="en-IN" sz="1800" b="1" i="1" dirty="0"/>
              <a:t>table</a:t>
            </a:r>
            <a:r>
              <a:rPr lang="en-IN" sz="1800" b="1" dirty="0"/>
              <a:t>. </a:t>
            </a:r>
          </a:p>
          <a:p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101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10" name="drawingObject81"/>
          <p:cNvPicPr/>
          <p:nvPr/>
        </p:nvPicPr>
        <p:blipFill>
          <a:blip r:embed="rId3"/>
          <a:stretch/>
        </p:blipFill>
        <p:spPr>
          <a:xfrm>
            <a:off x="838200" y="1676400"/>
            <a:ext cx="7372350" cy="4476750"/>
          </a:xfrm>
          <a:prstGeom prst="rect">
            <a:avLst/>
          </a:prstGeom>
          <a:noFill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617903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Paging </a:t>
            </a:r>
          </a:p>
        </p:txBody>
      </p:sp>
    </p:spTree>
    <p:extLst>
      <p:ext uri="{BB962C8B-B14F-4D97-AF65-F5344CB8AC3E}">
        <p14:creationId xmlns:p14="http://schemas.microsoft.com/office/powerpoint/2010/main" val="2492262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Paging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IN" sz="2000" dirty="0"/>
              <a:t>Paging generates the logical address in the form:</a:t>
            </a:r>
          </a:p>
          <a:p>
            <a:pPr lvl="2"/>
            <a:r>
              <a:rPr lang="en-IN" sz="2000" b="1" dirty="0"/>
              <a:t>(Page</a:t>
            </a:r>
            <a:r>
              <a:rPr lang="en-IN" sz="2000" dirty="0"/>
              <a:t> </a:t>
            </a:r>
            <a:r>
              <a:rPr lang="en-IN" sz="2000" b="1" dirty="0"/>
              <a:t>number</a:t>
            </a:r>
            <a:r>
              <a:rPr lang="en-IN" sz="2000" dirty="0"/>
              <a:t> </a:t>
            </a:r>
            <a:r>
              <a:rPr lang="en-IN" sz="2000" b="1" dirty="0"/>
              <a:t>p,</a:t>
            </a:r>
            <a:r>
              <a:rPr lang="en-IN" sz="2000" dirty="0"/>
              <a:t> </a:t>
            </a:r>
            <a:r>
              <a:rPr lang="en-IN" sz="2000" b="1" dirty="0"/>
              <a:t>Offset</a:t>
            </a:r>
            <a:r>
              <a:rPr lang="en-IN" sz="2000" dirty="0"/>
              <a:t> </a:t>
            </a:r>
            <a:r>
              <a:rPr lang="en-IN" sz="2000" b="1" dirty="0"/>
              <a:t>d)</a:t>
            </a:r>
            <a:endParaRPr lang="en-IN" sz="2000" dirty="0"/>
          </a:p>
          <a:p>
            <a:r>
              <a:rPr lang="en-IN" sz="2000" dirty="0"/>
              <a:t>The </a:t>
            </a:r>
            <a:r>
              <a:rPr lang="en-IN" sz="2000" dirty="0">
                <a:solidFill>
                  <a:srgbClr val="FF0000"/>
                </a:solidFill>
              </a:rPr>
              <a:t>logical address is converted into physical address </a:t>
            </a:r>
            <a:r>
              <a:rPr lang="en-IN" sz="2000" dirty="0"/>
              <a:t>by the memory management unit. </a:t>
            </a:r>
          </a:p>
          <a:p>
            <a:r>
              <a:rPr lang="en-IN" sz="2000" dirty="0"/>
              <a:t>The hardware support needed in this case is to have a register just like the base register so that the page table address can be stored. This base register is now known as </a:t>
            </a:r>
            <a:r>
              <a:rPr lang="en-IN" sz="2000" b="1" i="1" dirty="0"/>
              <a:t>page</a:t>
            </a:r>
            <a:r>
              <a:rPr lang="en-IN" sz="2000" b="1" dirty="0"/>
              <a:t> </a:t>
            </a:r>
            <a:r>
              <a:rPr lang="en-IN" sz="2000" b="1" i="1" dirty="0"/>
              <a:t>table</a:t>
            </a:r>
            <a:r>
              <a:rPr lang="en-IN" sz="2000" b="1" dirty="0"/>
              <a:t> </a:t>
            </a:r>
            <a:r>
              <a:rPr lang="en-IN" sz="2000" b="1" i="1" dirty="0"/>
              <a:t>base</a:t>
            </a:r>
            <a:r>
              <a:rPr lang="en-IN" sz="2000" b="1" dirty="0"/>
              <a:t> </a:t>
            </a:r>
            <a:r>
              <a:rPr lang="en-IN" sz="2000" b="1" i="1" dirty="0"/>
              <a:t>register</a:t>
            </a:r>
            <a:r>
              <a:rPr lang="en-IN" sz="2000" b="1" dirty="0"/>
              <a:t> (PTBR).</a:t>
            </a:r>
          </a:p>
          <a:p>
            <a:r>
              <a:rPr lang="en-IN" sz="2000" dirty="0"/>
              <a:t>some of the page table entries are cached in a high speed cache memory. A high speed associative cache memory known as </a:t>
            </a:r>
            <a:r>
              <a:rPr lang="en-IN" sz="2000" i="1" dirty="0"/>
              <a:t>translation</a:t>
            </a:r>
            <a:r>
              <a:rPr lang="en-IN" sz="2000" dirty="0"/>
              <a:t> </a:t>
            </a:r>
            <a:r>
              <a:rPr lang="en-IN" sz="2000" i="1" dirty="0"/>
              <a:t>look</a:t>
            </a:r>
            <a:r>
              <a:rPr lang="en-IN" sz="2000" dirty="0"/>
              <a:t> </a:t>
            </a:r>
            <a:r>
              <a:rPr lang="en-IN" sz="2000" i="1" dirty="0"/>
              <a:t>aside</a:t>
            </a:r>
            <a:r>
              <a:rPr lang="en-IN" sz="2000" dirty="0"/>
              <a:t> </a:t>
            </a:r>
            <a:r>
              <a:rPr lang="en-IN" sz="2000" i="1" dirty="0"/>
              <a:t>buffer</a:t>
            </a:r>
            <a:r>
              <a:rPr lang="en-IN" sz="2000" dirty="0"/>
              <a:t> (TLB) is used for this purpose.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4127532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9" y="529969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/>
              <a:t>Address translation in Paging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6880" y="20680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52" y="1447800"/>
            <a:ext cx="621769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839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4267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95600" y="702329"/>
            <a:ext cx="2514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Paging Example</a:t>
            </a:r>
          </a:p>
        </p:txBody>
      </p:sp>
    </p:spTree>
    <p:extLst>
      <p:ext uri="{BB962C8B-B14F-4D97-AF65-F5344CB8AC3E}">
        <p14:creationId xmlns:p14="http://schemas.microsoft.com/office/powerpoint/2010/main" val="2190390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4191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895600" y="702329"/>
            <a:ext cx="2514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Paging Example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6466332" y="1676400"/>
            <a:ext cx="155448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/>
          <p:cNvSpPr/>
          <p:nvPr/>
        </p:nvSpPr>
        <p:spPr>
          <a:xfrm>
            <a:off x="6457188" y="2206752"/>
            <a:ext cx="155448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Brace 12"/>
          <p:cNvSpPr/>
          <p:nvPr/>
        </p:nvSpPr>
        <p:spPr>
          <a:xfrm>
            <a:off x="6466332" y="2705100"/>
            <a:ext cx="155448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Brace 13"/>
          <p:cNvSpPr/>
          <p:nvPr/>
        </p:nvSpPr>
        <p:spPr>
          <a:xfrm>
            <a:off x="6444996" y="3279648"/>
            <a:ext cx="155448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Brace 14"/>
          <p:cNvSpPr/>
          <p:nvPr/>
        </p:nvSpPr>
        <p:spPr>
          <a:xfrm>
            <a:off x="6510528" y="3838956"/>
            <a:ext cx="155448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Brace 15"/>
          <p:cNvSpPr/>
          <p:nvPr/>
        </p:nvSpPr>
        <p:spPr>
          <a:xfrm>
            <a:off x="6510528" y="4322064"/>
            <a:ext cx="155448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Brace 16"/>
          <p:cNvSpPr/>
          <p:nvPr/>
        </p:nvSpPr>
        <p:spPr>
          <a:xfrm>
            <a:off x="6510528" y="4855464"/>
            <a:ext cx="155448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Brace 17"/>
          <p:cNvSpPr/>
          <p:nvPr/>
        </p:nvSpPr>
        <p:spPr>
          <a:xfrm>
            <a:off x="6534912" y="5399532"/>
            <a:ext cx="155448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Brace 18"/>
          <p:cNvSpPr/>
          <p:nvPr/>
        </p:nvSpPr>
        <p:spPr>
          <a:xfrm>
            <a:off x="3200400" y="1673352"/>
            <a:ext cx="155448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Brace 19"/>
          <p:cNvSpPr/>
          <p:nvPr/>
        </p:nvSpPr>
        <p:spPr>
          <a:xfrm>
            <a:off x="3180588" y="2740152"/>
            <a:ext cx="155448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Brace 20"/>
          <p:cNvSpPr/>
          <p:nvPr/>
        </p:nvSpPr>
        <p:spPr>
          <a:xfrm>
            <a:off x="3180588" y="3352800"/>
            <a:ext cx="155448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ight Brace 21"/>
          <p:cNvSpPr/>
          <p:nvPr/>
        </p:nvSpPr>
        <p:spPr>
          <a:xfrm>
            <a:off x="3180588" y="2171700"/>
            <a:ext cx="155448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3355848" y="3371088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Page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36036" y="2787134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Page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80921" y="228878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Page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55848" y="1676400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Page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65976" y="1690378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Frame 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0044" y="4404098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Frame 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50044" y="3920990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Frame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90360" y="3346704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Frame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69024" y="2822186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Frame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12636" y="2289048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Frame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11588" y="5476732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Frame 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89668" y="4937498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Frame 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0" y="6248400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32 bytes</a:t>
            </a:r>
          </a:p>
        </p:txBody>
      </p:sp>
    </p:spTree>
    <p:extLst>
      <p:ext uri="{BB962C8B-B14F-4D97-AF65-F5344CB8AC3E}">
        <p14:creationId xmlns:p14="http://schemas.microsoft.com/office/powerpoint/2010/main" val="199779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35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Virtual Memory</a:t>
            </a:r>
          </a:p>
          <a:p>
            <a:r>
              <a:rPr lang="en-IN" sz="2400" dirty="0"/>
              <a:t>Demand Paging</a:t>
            </a:r>
          </a:p>
          <a:p>
            <a:r>
              <a:rPr lang="en-IN" sz="2400" dirty="0"/>
              <a:t>Page Replacement Algorithms</a:t>
            </a:r>
          </a:p>
          <a:p>
            <a:pPr lvl="1"/>
            <a:r>
              <a:rPr lang="en-IN" sz="2000" b="1" dirty="0"/>
              <a:t>FIFO(First-In First-Out) Page Replacement </a:t>
            </a:r>
          </a:p>
          <a:p>
            <a:pPr lvl="1"/>
            <a:r>
              <a:rPr lang="en-IN" sz="2000" b="1" dirty="0"/>
              <a:t>LRU(Least Recently Used) Page Replacement </a:t>
            </a:r>
          </a:p>
          <a:p>
            <a:pPr lvl="1"/>
            <a:r>
              <a:rPr lang="en-IN" sz="2000" b="1" dirty="0"/>
              <a:t>Optimal Page Replacement </a:t>
            </a:r>
          </a:p>
          <a:p>
            <a:r>
              <a:rPr lang="en-IN" sz="2400" dirty="0"/>
              <a:t>Thrashing</a:t>
            </a:r>
          </a:p>
          <a:p>
            <a:r>
              <a:rPr lang="en-IN" sz="2400" dirty="0"/>
              <a:t>Working Set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412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/>
              <a:t>Free Frames</a:t>
            </a:r>
            <a:br>
              <a:rPr lang="en-IN" sz="4800" dirty="0"/>
            </a:br>
            <a:endParaRPr lang="en-IN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826" y="1600200"/>
            <a:ext cx="633634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1357828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Implementation</a:t>
            </a:r>
            <a:r>
              <a:rPr lang="en-IN" sz="3600" dirty="0"/>
              <a:t> </a:t>
            </a:r>
            <a:r>
              <a:rPr lang="en-IN" sz="3600" b="1" dirty="0"/>
              <a:t>of</a:t>
            </a:r>
            <a:r>
              <a:rPr lang="en-IN" sz="3600" dirty="0"/>
              <a:t> </a:t>
            </a:r>
            <a:r>
              <a:rPr lang="en-IN" sz="3600" b="1" dirty="0"/>
              <a:t>Page</a:t>
            </a:r>
            <a:r>
              <a:rPr lang="en-IN" sz="3600" dirty="0"/>
              <a:t> </a:t>
            </a:r>
            <a:r>
              <a:rPr lang="en-IN" sz="3600" b="1" dirty="0"/>
              <a:t>Table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Page table is kept in main memory.</a:t>
            </a:r>
          </a:p>
          <a:p>
            <a:r>
              <a:rPr lang="en-IN" sz="2000" b="1" dirty="0"/>
              <a:t>Page-table base register (PTBR) </a:t>
            </a:r>
            <a:r>
              <a:rPr lang="en-IN" sz="2000" dirty="0"/>
              <a:t>points to the page table.</a:t>
            </a:r>
          </a:p>
          <a:p>
            <a:r>
              <a:rPr lang="en-IN" sz="2000" b="1" dirty="0"/>
              <a:t>Page-table length register (PTLR</a:t>
            </a:r>
            <a:r>
              <a:rPr lang="en-IN" sz="2000" dirty="0"/>
              <a:t>) indicates size of the page table.</a:t>
            </a:r>
          </a:p>
          <a:p>
            <a:r>
              <a:rPr lang="en-IN" sz="2000" dirty="0"/>
              <a:t>In this scheme every data/instruction access requires two memory accesses. One for the page table and one for the data/instruction.</a:t>
            </a:r>
          </a:p>
          <a:p>
            <a:r>
              <a:rPr lang="en-IN" sz="2000" dirty="0"/>
              <a:t>The two memory access problem can be solved by the use of a </a:t>
            </a:r>
            <a:r>
              <a:rPr lang="en-IN" sz="2000" dirty="0">
                <a:solidFill>
                  <a:srgbClr val="FF0000"/>
                </a:solidFill>
              </a:rPr>
              <a:t>special fast-lookup hardware cache </a:t>
            </a:r>
            <a:r>
              <a:rPr lang="en-IN" sz="2000" dirty="0"/>
              <a:t>called associative memory or </a:t>
            </a:r>
            <a:r>
              <a:rPr lang="en-IN" sz="2000" b="1" dirty="0"/>
              <a:t>translation look-aside buffers (TLBs)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3013730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485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Paging</a:t>
            </a:r>
            <a:r>
              <a:rPr lang="en-IN" sz="4000" dirty="0"/>
              <a:t> </a:t>
            </a:r>
            <a:r>
              <a:rPr lang="en-IN" sz="4000" b="1" dirty="0"/>
              <a:t>Hardware</a:t>
            </a:r>
            <a:r>
              <a:rPr lang="en-IN" sz="4000" dirty="0"/>
              <a:t> </a:t>
            </a:r>
            <a:r>
              <a:rPr lang="en-IN" sz="4000" b="1" dirty="0"/>
              <a:t>with</a:t>
            </a:r>
            <a:r>
              <a:rPr lang="en-IN" sz="4000" dirty="0"/>
              <a:t> </a:t>
            </a:r>
            <a:r>
              <a:rPr lang="en-IN" sz="4000" b="1" dirty="0"/>
              <a:t>TLB</a:t>
            </a:r>
            <a:br>
              <a:rPr lang="en-IN" dirty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7" name="drawingObject111"/>
          <p:cNvGrpSpPr/>
          <p:nvPr/>
        </p:nvGrpSpPr>
        <p:grpSpPr>
          <a:xfrm>
            <a:off x="819912" y="1600200"/>
            <a:ext cx="7524750" cy="4464050"/>
            <a:chOff x="0" y="0"/>
            <a:chExt cx="7524750" cy="4464050"/>
          </a:xfrm>
          <a:noFill/>
        </p:grpSpPr>
        <p:pic>
          <p:nvPicPr>
            <p:cNvPr id="8" name="Picture 7"/>
            <p:cNvPicPr/>
            <p:nvPr/>
          </p:nvPicPr>
          <p:blipFill>
            <a:blip r:embed="rId2"/>
            <a:stretch/>
          </p:blipFill>
          <p:spPr>
            <a:xfrm>
              <a:off x="28575" y="30208"/>
              <a:ext cx="7467600" cy="4406900"/>
            </a:xfrm>
            <a:prstGeom prst="rect">
              <a:avLst/>
            </a:prstGeom>
            <a:noFill/>
          </p:spPr>
        </p:pic>
        <p:sp>
          <p:nvSpPr>
            <p:cNvPr id="9" name="Shape 113"/>
            <p:cNvSpPr/>
            <p:nvPr/>
          </p:nvSpPr>
          <p:spPr>
            <a:xfrm>
              <a:off x="0" y="0"/>
              <a:ext cx="7524750" cy="4464050"/>
            </a:xfrm>
            <a:custGeom>
              <a:avLst/>
              <a:gdLst/>
              <a:ahLst/>
              <a:cxnLst/>
              <a:rect l="0" t="0" r="0" b="0"/>
              <a:pathLst>
                <a:path w="7524750" h="4464050">
                  <a:moveTo>
                    <a:pt x="0" y="0"/>
                  </a:moveTo>
                  <a:lnTo>
                    <a:pt x="34288" y="34291"/>
                  </a:lnTo>
                  <a:lnTo>
                    <a:pt x="7490459" y="34291"/>
                  </a:lnTo>
                  <a:lnTo>
                    <a:pt x="7490459" y="4429760"/>
                  </a:lnTo>
                  <a:lnTo>
                    <a:pt x="34288" y="4429760"/>
                  </a:lnTo>
                  <a:lnTo>
                    <a:pt x="34288" y="34291"/>
                  </a:lnTo>
                  <a:lnTo>
                    <a:pt x="0" y="0"/>
                  </a:lnTo>
                  <a:lnTo>
                    <a:pt x="0" y="4464050"/>
                  </a:lnTo>
                  <a:lnTo>
                    <a:pt x="7524750" y="4464050"/>
                  </a:lnTo>
                  <a:lnTo>
                    <a:pt x="752475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vert="horz" lIns="91440" tIns="45720" rIns="91440" bIns="45720" anchor="t"/>
            <a:lstStyle/>
            <a:p>
              <a:endParaRPr lang="en-IN"/>
            </a:p>
          </p:txBody>
        </p:sp>
        <p:sp>
          <p:nvSpPr>
            <p:cNvPr id="10" name="Shape 114"/>
            <p:cNvSpPr/>
            <p:nvPr/>
          </p:nvSpPr>
          <p:spPr>
            <a:xfrm>
              <a:off x="45718" y="45721"/>
              <a:ext cx="7433310" cy="4372608"/>
            </a:xfrm>
            <a:custGeom>
              <a:avLst/>
              <a:gdLst/>
              <a:ahLst/>
              <a:cxnLst/>
              <a:rect l="0" t="0" r="0" b="0"/>
              <a:pathLst>
                <a:path w="7433310" h="4372608">
                  <a:moveTo>
                    <a:pt x="0" y="0"/>
                  </a:moveTo>
                  <a:lnTo>
                    <a:pt x="11431" y="11428"/>
                  </a:lnTo>
                  <a:lnTo>
                    <a:pt x="7421881" y="11428"/>
                  </a:lnTo>
                  <a:lnTo>
                    <a:pt x="7421881" y="4361178"/>
                  </a:lnTo>
                  <a:lnTo>
                    <a:pt x="11431" y="4361178"/>
                  </a:lnTo>
                  <a:lnTo>
                    <a:pt x="11431" y="11428"/>
                  </a:lnTo>
                  <a:lnTo>
                    <a:pt x="0" y="0"/>
                  </a:lnTo>
                  <a:lnTo>
                    <a:pt x="0" y="4372608"/>
                  </a:lnTo>
                  <a:lnTo>
                    <a:pt x="7433310" y="4372608"/>
                  </a:lnTo>
                  <a:lnTo>
                    <a:pt x="743331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vert="horz" lIns="91440" tIns="45720" rIns="91440" bIns="45720" anchor="t"/>
            <a:lstStyle/>
            <a:p>
              <a:endParaRPr lang="en-IN"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2833119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Autofit/>
          </a:bodyPr>
          <a:lstStyle/>
          <a:p>
            <a:r>
              <a:rPr lang="en-IN" sz="2400" b="1" dirty="0"/>
              <a:t>Memory Protection</a:t>
            </a:r>
            <a:br>
              <a:rPr lang="en-IN" sz="2400" b="1" dirty="0"/>
            </a:br>
            <a:r>
              <a:rPr lang="en-IN" sz="2400" b="1" dirty="0"/>
              <a:t>in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Memory protection implemented by associating protection bit with each frame.</a:t>
            </a:r>
          </a:p>
          <a:p>
            <a:r>
              <a:rPr lang="en-IN" sz="2000" b="1" i="1" dirty="0"/>
              <a:t>Valid-</a:t>
            </a:r>
            <a:r>
              <a:rPr lang="en-IN" sz="2000" b="1" i="1" dirty="0" err="1"/>
              <a:t>invalid</a:t>
            </a:r>
            <a:r>
              <a:rPr lang="en-IN" sz="2000" b="1" dirty="0" err="1"/>
              <a:t>bit</a:t>
            </a:r>
            <a:r>
              <a:rPr lang="en-IN" sz="2000" dirty="0"/>
              <a:t> attached to each entry in the page table:</a:t>
            </a:r>
          </a:p>
          <a:p>
            <a:pPr lvl="1"/>
            <a:r>
              <a:rPr lang="en-IN" sz="1800" dirty="0"/>
              <a:t>“valid” indicates that the associated page is in the process’ logical address space, and is thus a legal page.</a:t>
            </a:r>
          </a:p>
          <a:p>
            <a:pPr lvl="1"/>
            <a:r>
              <a:rPr lang="en-IN" sz="1800" dirty="0"/>
              <a:t>“invalid” indicates that the page is not in the process’ logical address space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2004320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Valid (v) or Invalid (i) Bit In A Page Table</a:t>
            </a:r>
            <a:br>
              <a:rPr lang="en-IN" dirty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4" y="1600200"/>
            <a:ext cx="514265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2033853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Shared Pages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Shared code</a:t>
            </a:r>
          </a:p>
          <a:p>
            <a:pPr lvl="1"/>
            <a:r>
              <a:rPr lang="en-IN" sz="2000" dirty="0"/>
              <a:t>One copy of read-only (re-entrant) code shared among processes (i.e., text editors, compilers, window systems).</a:t>
            </a:r>
          </a:p>
          <a:p>
            <a:pPr lvl="1"/>
            <a:r>
              <a:rPr lang="en-IN" sz="2000" dirty="0"/>
              <a:t>Shared code must appear in same location in the logical address space of all processes.</a:t>
            </a:r>
          </a:p>
          <a:p>
            <a:r>
              <a:rPr lang="en-IN" sz="2400" b="1" dirty="0"/>
              <a:t>Private code and data</a:t>
            </a:r>
          </a:p>
          <a:p>
            <a:pPr lvl="1"/>
            <a:r>
              <a:rPr lang="en-IN" sz="2000" dirty="0"/>
              <a:t>Each process keeps a separate copy of the code and data.</a:t>
            </a:r>
          </a:p>
          <a:p>
            <a:pPr lvl="1"/>
            <a:r>
              <a:rPr lang="en-IN" sz="2000" dirty="0"/>
              <a:t>The pages for the private code and data can appear anywhere in the logical address space. 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2663626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Shared Pages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7" name="drawingObject158"/>
          <p:cNvGrpSpPr/>
          <p:nvPr/>
        </p:nvGrpSpPr>
        <p:grpSpPr>
          <a:xfrm>
            <a:off x="867916" y="1524000"/>
            <a:ext cx="7524750" cy="4651375"/>
            <a:chOff x="0" y="0"/>
            <a:chExt cx="7524750" cy="4956175"/>
          </a:xfrm>
          <a:noFill/>
        </p:grpSpPr>
        <p:sp>
          <p:nvSpPr>
            <p:cNvPr id="8" name="Shape 159"/>
            <p:cNvSpPr/>
            <p:nvPr/>
          </p:nvSpPr>
          <p:spPr>
            <a:xfrm>
              <a:off x="2238375" y="3152775"/>
              <a:ext cx="0" cy="457200"/>
            </a:xfrm>
            <a:custGeom>
              <a:avLst/>
              <a:gdLst/>
              <a:ahLst/>
              <a:cxnLst/>
              <a:rect l="0" t="0" r="0" b="0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/>
            </a:ln>
          </p:spPr>
          <p:txBody>
            <a:bodyPr vert="horz" lIns="91440" tIns="45720" rIns="91440" bIns="45720" anchor="t"/>
            <a:lstStyle/>
            <a:p>
              <a:endParaRPr lang="en-IN"/>
            </a:p>
          </p:txBody>
        </p:sp>
        <p:pic>
          <p:nvPicPr>
            <p:cNvPr id="9" name="Picture 8"/>
            <p:cNvPicPr/>
            <p:nvPr/>
          </p:nvPicPr>
          <p:blipFill>
            <a:blip r:embed="rId2"/>
            <a:stretch/>
          </p:blipFill>
          <p:spPr>
            <a:xfrm>
              <a:off x="28575" y="28575"/>
              <a:ext cx="7467600" cy="4899025"/>
            </a:xfrm>
            <a:prstGeom prst="rect">
              <a:avLst/>
            </a:prstGeom>
            <a:noFill/>
          </p:spPr>
        </p:pic>
        <p:sp>
          <p:nvSpPr>
            <p:cNvPr id="10" name="Shape 161"/>
            <p:cNvSpPr/>
            <p:nvPr/>
          </p:nvSpPr>
          <p:spPr>
            <a:xfrm>
              <a:off x="0" y="0"/>
              <a:ext cx="7524750" cy="4956175"/>
            </a:xfrm>
            <a:custGeom>
              <a:avLst/>
              <a:gdLst/>
              <a:ahLst/>
              <a:cxnLst/>
              <a:rect l="0" t="0" r="0" b="0"/>
              <a:pathLst>
                <a:path w="7524750" h="4956175">
                  <a:moveTo>
                    <a:pt x="0" y="0"/>
                  </a:moveTo>
                  <a:lnTo>
                    <a:pt x="34288" y="34291"/>
                  </a:lnTo>
                  <a:lnTo>
                    <a:pt x="7490459" y="34291"/>
                  </a:lnTo>
                  <a:lnTo>
                    <a:pt x="7490459" y="4921884"/>
                  </a:lnTo>
                  <a:lnTo>
                    <a:pt x="34288" y="4921884"/>
                  </a:lnTo>
                  <a:lnTo>
                    <a:pt x="34288" y="34291"/>
                  </a:lnTo>
                  <a:lnTo>
                    <a:pt x="0" y="0"/>
                  </a:lnTo>
                  <a:lnTo>
                    <a:pt x="0" y="4956175"/>
                  </a:lnTo>
                  <a:lnTo>
                    <a:pt x="7524750" y="4956175"/>
                  </a:lnTo>
                  <a:lnTo>
                    <a:pt x="752475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vert="horz" lIns="91440" tIns="45720" rIns="91440" bIns="45720" anchor="t"/>
            <a:lstStyle/>
            <a:p>
              <a:endParaRPr lang="en-IN"/>
            </a:p>
          </p:txBody>
        </p:sp>
        <p:sp>
          <p:nvSpPr>
            <p:cNvPr id="11" name="Shape 162"/>
            <p:cNvSpPr/>
            <p:nvPr/>
          </p:nvSpPr>
          <p:spPr>
            <a:xfrm>
              <a:off x="45718" y="45721"/>
              <a:ext cx="7433310" cy="4864733"/>
            </a:xfrm>
            <a:custGeom>
              <a:avLst/>
              <a:gdLst/>
              <a:ahLst/>
              <a:cxnLst/>
              <a:rect l="0" t="0" r="0" b="0"/>
              <a:pathLst>
                <a:path w="7433310" h="4864733">
                  <a:moveTo>
                    <a:pt x="0" y="0"/>
                  </a:moveTo>
                  <a:lnTo>
                    <a:pt x="11431" y="11428"/>
                  </a:lnTo>
                  <a:lnTo>
                    <a:pt x="7421881" y="11428"/>
                  </a:lnTo>
                  <a:lnTo>
                    <a:pt x="7421881" y="4853303"/>
                  </a:lnTo>
                  <a:lnTo>
                    <a:pt x="11431" y="4853303"/>
                  </a:lnTo>
                  <a:lnTo>
                    <a:pt x="11431" y="11428"/>
                  </a:lnTo>
                  <a:lnTo>
                    <a:pt x="0" y="0"/>
                  </a:lnTo>
                  <a:lnTo>
                    <a:pt x="0" y="4864733"/>
                  </a:lnTo>
                  <a:lnTo>
                    <a:pt x="7433310" y="4864733"/>
                  </a:lnTo>
                  <a:lnTo>
                    <a:pt x="743331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vert="horz" lIns="91440" tIns="45720" rIns="91440" bIns="45720" anchor="t"/>
            <a:lstStyle/>
            <a:p>
              <a:endParaRPr lang="en-IN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4069339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Page Table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Hierarchical Page tables</a:t>
            </a:r>
          </a:p>
          <a:p>
            <a:r>
              <a:rPr lang="en-IN" sz="2400" dirty="0"/>
              <a:t>Hashed Page Tables</a:t>
            </a:r>
          </a:p>
          <a:p>
            <a:r>
              <a:rPr lang="en-IN" sz="2400" dirty="0"/>
              <a:t>Inverted Page Tables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656028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IN" sz="3200" b="1" dirty="0"/>
              <a:t>Hierarchical Page Tables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400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IN" sz="2000" b="1" dirty="0"/>
              <a:t>Break up the logical address space into multiple page tables. </a:t>
            </a:r>
          </a:p>
          <a:p>
            <a:r>
              <a:rPr lang="en-IN" sz="2000" dirty="0"/>
              <a:t>A simple technique is a two-level page table.</a:t>
            </a:r>
          </a:p>
          <a:p>
            <a:r>
              <a:rPr lang="en-IN" sz="2000" b="1" dirty="0"/>
              <a:t>Example: </a:t>
            </a:r>
            <a:r>
              <a:rPr lang="en-IN" sz="2000" dirty="0"/>
              <a:t>A logical address (on 32-bit machine with 4K page size) is divided into: </a:t>
            </a:r>
          </a:p>
          <a:p>
            <a:pPr lvl="1"/>
            <a:r>
              <a:rPr lang="en-IN" sz="1600" dirty="0"/>
              <a:t> a page number consisting of 20 bits.</a:t>
            </a:r>
          </a:p>
          <a:p>
            <a:pPr lvl="1"/>
            <a:r>
              <a:rPr lang="en-IN" sz="1600" dirty="0"/>
              <a:t>a page offset consisting of 12 bits.</a:t>
            </a:r>
          </a:p>
          <a:p>
            <a:r>
              <a:rPr lang="en-IN" sz="2000" dirty="0"/>
              <a:t>Since the page table is paged, the page number is further divided into: </a:t>
            </a:r>
          </a:p>
          <a:p>
            <a:pPr lvl="1"/>
            <a:r>
              <a:rPr lang="en-IN" sz="1600" dirty="0"/>
              <a:t> a 10-bit page number.</a:t>
            </a:r>
          </a:p>
          <a:p>
            <a:pPr lvl="1"/>
            <a:r>
              <a:rPr lang="en-IN" sz="1600" dirty="0"/>
              <a:t>a 10-bit page offset.</a:t>
            </a:r>
          </a:p>
          <a:p>
            <a:r>
              <a:rPr lang="en-IN" sz="2000" dirty="0"/>
              <a:t>Thus, a logical address is as follows: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where </a:t>
            </a:r>
            <a:r>
              <a:rPr lang="en-IN" sz="2000" i="1" dirty="0"/>
              <a:t>p</a:t>
            </a:r>
            <a:r>
              <a:rPr lang="en-IN" sz="2000" dirty="0"/>
              <a:t> is an index into the outer page table, and </a:t>
            </a:r>
            <a:r>
              <a:rPr lang="en-IN" sz="2000" i="1" dirty="0"/>
              <a:t>p</a:t>
            </a:r>
            <a:r>
              <a:rPr lang="en-IN" sz="2000" dirty="0"/>
              <a:t> is the displacement within the page of the outer page table.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7" name="drawingObject129"/>
          <p:cNvGrpSpPr/>
          <p:nvPr/>
        </p:nvGrpSpPr>
        <p:grpSpPr>
          <a:xfrm>
            <a:off x="1926336" y="4267119"/>
            <a:ext cx="3276598" cy="914400"/>
            <a:chOff x="0" y="0"/>
            <a:chExt cx="3276598" cy="1076325"/>
          </a:xfrm>
          <a:noFill/>
        </p:grpSpPr>
        <p:sp>
          <p:nvSpPr>
            <p:cNvPr id="8" name="Shape 130"/>
            <p:cNvSpPr/>
            <p:nvPr/>
          </p:nvSpPr>
          <p:spPr>
            <a:xfrm>
              <a:off x="533400" y="12700"/>
              <a:ext cx="0" cy="457200"/>
            </a:xfrm>
            <a:custGeom>
              <a:avLst/>
              <a:gdLst/>
              <a:ahLst/>
              <a:cxnLst/>
              <a:rect l="0" t="0" r="0" b="0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/>
            </a:ln>
          </p:spPr>
          <p:txBody>
            <a:bodyPr vert="horz" lIns="91440" tIns="45720" rIns="91440" bIns="45720" anchor="t"/>
            <a:lstStyle/>
            <a:p>
              <a:endParaRPr lang="en-IN"/>
            </a:p>
          </p:txBody>
        </p:sp>
        <p:pic>
          <p:nvPicPr>
            <p:cNvPr id="9" name="Picture 8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3276598" cy="1076325"/>
            </a:xfrm>
            <a:prstGeom prst="rect">
              <a:avLst/>
            </a:prstGeom>
            <a:noFill/>
          </p:spPr>
        </p:pic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834975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Two-Level Page-Table Scheme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939" y="1600200"/>
            <a:ext cx="433212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351063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5AE1-532D-4709-8873-87C54D693BF7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 </a:t>
            </a:r>
            <a:r>
              <a:rPr lang="en-IN" sz="2000" b="1" dirty="0"/>
              <a:t>static allocation</a:t>
            </a:r>
            <a:r>
              <a:rPr lang="en-IN" sz="2000" dirty="0"/>
              <a:t>, the allocation is done before the execution of the process.</a:t>
            </a:r>
          </a:p>
          <a:p>
            <a:r>
              <a:rPr lang="en-IN" sz="2000" dirty="0"/>
              <a:t>If the memory allocation is deferred till the process starts executing, it is known as </a:t>
            </a:r>
            <a:r>
              <a:rPr lang="en-IN" sz="2000" b="1" dirty="0"/>
              <a:t>dynamic allocation. 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200" y="474726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Static and 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1329050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76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Address-Translation Scheme</a:t>
            </a:r>
            <a:br>
              <a:rPr lang="en-IN" dirty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924800" cy="356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935736" y="12954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US" dirty="0"/>
              <a:t>Address-translation scheme for a two-level 32-bit paging architecture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14592459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Hashed Page Tables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b="1" dirty="0"/>
              <a:t>Common in address spaces &gt; 32 bits.</a:t>
            </a:r>
          </a:p>
          <a:p>
            <a:r>
              <a:rPr lang="en-IN" sz="2000" dirty="0"/>
              <a:t>The virtual page number is hashed into a page table. </a:t>
            </a:r>
          </a:p>
          <a:p>
            <a:r>
              <a:rPr lang="en-IN" sz="2000" b="1" dirty="0"/>
              <a:t>This page table contains a chain of elements hashing to the same location</a:t>
            </a:r>
            <a:r>
              <a:rPr lang="en-IN" sz="2000" dirty="0"/>
              <a:t>.</a:t>
            </a:r>
          </a:p>
          <a:p>
            <a:r>
              <a:rPr lang="en-IN" sz="2000" dirty="0"/>
              <a:t>Virtual page numbers are compared in this chain searching for a match. </a:t>
            </a:r>
          </a:p>
          <a:p>
            <a:r>
              <a:rPr lang="en-IN" sz="2000" dirty="0"/>
              <a:t>If a match is found, the corresponding physical frame is extracted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6" y="3581400"/>
            <a:ext cx="71628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114800" y="5257800"/>
            <a:ext cx="152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5181600"/>
            <a:ext cx="76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0600" y="5257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916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Inverted Page Tables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dirty="0"/>
              <a:t>One entry for each real page of memory.</a:t>
            </a:r>
          </a:p>
          <a:p>
            <a:r>
              <a:rPr lang="en-IN" sz="2000" dirty="0"/>
              <a:t>Entry consists of the virtual address of the page stored in that real memory location, with information about the process that owns that page.</a:t>
            </a:r>
          </a:p>
          <a:p>
            <a:r>
              <a:rPr lang="en-IN" sz="2000" dirty="0"/>
              <a:t>Decreases memory needed to store each page table, but increases time needed to search the table when a page reference occurs.</a:t>
            </a:r>
          </a:p>
          <a:p>
            <a:r>
              <a:rPr lang="en-IN" sz="2000" dirty="0"/>
              <a:t>Use hash table to limit the search to one — or at most a few — page-table entries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7434982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Inverted Page Tables 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791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41689133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Segmentation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/>
              <a:t>Memory-management scheme that supports </a:t>
            </a:r>
            <a:r>
              <a:rPr lang="en-IN" sz="2000" b="1" dirty="0"/>
              <a:t>user view of memory. </a:t>
            </a:r>
          </a:p>
          <a:p>
            <a:r>
              <a:rPr lang="en-IN" sz="2000" dirty="0"/>
              <a:t>A program is a collection of segments. </a:t>
            </a:r>
          </a:p>
          <a:p>
            <a:r>
              <a:rPr lang="en-IN" sz="2000" dirty="0"/>
              <a:t>Logical address space is divided into </a:t>
            </a:r>
            <a:r>
              <a:rPr lang="en-IN" sz="2000" b="1" dirty="0"/>
              <a:t>variable sized segments.</a:t>
            </a:r>
          </a:p>
          <a:p>
            <a:r>
              <a:rPr lang="en-IN" sz="2000" dirty="0"/>
              <a:t>A segment is a logical unit such as:</a:t>
            </a:r>
          </a:p>
          <a:p>
            <a:pPr lvl="1"/>
            <a:r>
              <a:rPr lang="en-IN" sz="1600" dirty="0"/>
              <a:t>main program,</a:t>
            </a:r>
          </a:p>
          <a:p>
            <a:pPr lvl="1"/>
            <a:r>
              <a:rPr lang="en-IN" sz="1600" dirty="0"/>
              <a:t>procedure,</a:t>
            </a:r>
          </a:p>
          <a:p>
            <a:pPr lvl="1"/>
            <a:r>
              <a:rPr lang="en-IN" sz="1600" dirty="0"/>
              <a:t> function, </a:t>
            </a:r>
          </a:p>
          <a:p>
            <a:pPr lvl="1"/>
            <a:r>
              <a:rPr lang="en-IN" sz="1600" dirty="0"/>
              <a:t>method, </a:t>
            </a:r>
          </a:p>
          <a:p>
            <a:pPr lvl="1"/>
            <a:r>
              <a:rPr lang="en-IN" sz="1600" dirty="0"/>
              <a:t>object, </a:t>
            </a:r>
          </a:p>
          <a:p>
            <a:pPr lvl="1"/>
            <a:r>
              <a:rPr lang="en-IN" sz="1600" dirty="0"/>
              <a:t>local variables, </a:t>
            </a:r>
          </a:p>
          <a:p>
            <a:pPr lvl="1"/>
            <a:r>
              <a:rPr lang="en-IN" sz="1600" dirty="0"/>
              <a:t>global variables, </a:t>
            </a:r>
          </a:p>
          <a:p>
            <a:pPr lvl="1"/>
            <a:r>
              <a:rPr lang="en-IN" sz="1600" dirty="0"/>
              <a:t>common block, </a:t>
            </a:r>
          </a:p>
          <a:p>
            <a:pPr lvl="1"/>
            <a:r>
              <a:rPr lang="en-IN" sz="1600" dirty="0"/>
              <a:t>stack, </a:t>
            </a:r>
          </a:p>
          <a:p>
            <a:pPr lvl="1"/>
            <a:r>
              <a:rPr lang="en-IN" sz="1600" dirty="0"/>
              <a:t>symbol table, </a:t>
            </a:r>
          </a:p>
          <a:p>
            <a:pPr lvl="1"/>
            <a:r>
              <a:rPr lang="en-IN" sz="1600" dirty="0"/>
              <a:t>arrays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43200"/>
            <a:ext cx="3438525" cy="34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40019908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Logical View of a Segmentation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62" y="1600200"/>
            <a:ext cx="635127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21314755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Segmentation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Logical address consists of a two tuple: </a:t>
            </a:r>
          </a:p>
          <a:p>
            <a:pPr marL="800100" lvl="2" indent="0">
              <a:buNone/>
            </a:pPr>
            <a:r>
              <a:rPr lang="en-IN" sz="2000" b="1" dirty="0"/>
              <a:t>&lt;segment-number, offset&gt;</a:t>
            </a:r>
          </a:p>
          <a:p>
            <a:r>
              <a:rPr lang="en-IN" sz="2000" dirty="0"/>
              <a:t>Segment table – maps two-dimensional physical addresses; </a:t>
            </a:r>
          </a:p>
          <a:p>
            <a:r>
              <a:rPr lang="en-IN" sz="2000" dirty="0"/>
              <a:t>Each table entry has:</a:t>
            </a:r>
          </a:p>
          <a:p>
            <a:pPr lvl="1"/>
            <a:r>
              <a:rPr lang="en-IN" sz="1600" dirty="0"/>
              <a:t>base – contains the starting physical address where the segments reside in memory. </a:t>
            </a:r>
          </a:p>
          <a:p>
            <a:pPr lvl="1"/>
            <a:r>
              <a:rPr lang="en-IN" sz="1600" dirty="0"/>
              <a:t>limit – specifies the length of the segment. </a:t>
            </a:r>
          </a:p>
          <a:p>
            <a:r>
              <a:rPr lang="en-IN" sz="2000" b="1" dirty="0"/>
              <a:t>Segment-table base register (STBR) </a:t>
            </a:r>
            <a:r>
              <a:rPr lang="en-IN" sz="2000" dirty="0"/>
              <a:t>points to the segment table’s location in memory.</a:t>
            </a:r>
          </a:p>
          <a:p>
            <a:r>
              <a:rPr lang="en-IN" sz="2000" b="1" dirty="0"/>
              <a:t>Segment-table length register (STLR) </a:t>
            </a:r>
            <a:r>
              <a:rPr lang="en-IN" sz="2000" dirty="0"/>
              <a:t>indicates number of segments used by a program; segment number s is legal if s &lt; STLR.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18847096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IN" sz="1600" dirty="0"/>
              <a:t>Relocation.</a:t>
            </a:r>
          </a:p>
          <a:p>
            <a:pPr lvl="1"/>
            <a:r>
              <a:rPr lang="en-IN" sz="1600" dirty="0"/>
              <a:t>dynamic</a:t>
            </a:r>
          </a:p>
          <a:p>
            <a:pPr lvl="1"/>
            <a:r>
              <a:rPr lang="en-IN" sz="1600" dirty="0"/>
              <a:t>by segment table </a:t>
            </a:r>
          </a:p>
          <a:p>
            <a:r>
              <a:rPr lang="en-IN" sz="1600" dirty="0"/>
              <a:t> Sharing.</a:t>
            </a:r>
          </a:p>
          <a:p>
            <a:pPr lvl="1"/>
            <a:r>
              <a:rPr lang="en-IN" sz="1600" dirty="0"/>
              <a:t> shared segments</a:t>
            </a:r>
          </a:p>
          <a:p>
            <a:pPr lvl="1"/>
            <a:r>
              <a:rPr lang="en-IN" sz="1600" dirty="0"/>
              <a:t> same segment number </a:t>
            </a:r>
          </a:p>
          <a:p>
            <a:r>
              <a:rPr lang="en-IN" sz="1600" dirty="0"/>
              <a:t> Allocation.</a:t>
            </a:r>
          </a:p>
          <a:p>
            <a:pPr lvl="1"/>
            <a:r>
              <a:rPr lang="en-IN" sz="1600" dirty="0"/>
              <a:t>first fit/best fit</a:t>
            </a:r>
          </a:p>
          <a:p>
            <a:pPr lvl="1"/>
            <a:r>
              <a:rPr lang="en-IN" sz="1600" dirty="0"/>
              <a:t>external fragmentation</a:t>
            </a:r>
          </a:p>
          <a:p>
            <a:r>
              <a:rPr lang="en-IN" sz="1600" dirty="0"/>
              <a:t> Protection. </a:t>
            </a:r>
          </a:p>
          <a:p>
            <a:pPr lvl="1"/>
            <a:r>
              <a:rPr lang="en-IN" sz="1600" dirty="0"/>
              <a:t>With each entry in segment table associate: </a:t>
            </a:r>
          </a:p>
          <a:p>
            <a:pPr lvl="1"/>
            <a:r>
              <a:rPr lang="en-IN" sz="1600" dirty="0"/>
              <a:t> validation bit = 0 -&gt; illegal segment</a:t>
            </a:r>
          </a:p>
          <a:p>
            <a:pPr lvl="1"/>
            <a:r>
              <a:rPr lang="en-IN" sz="1600" dirty="0"/>
              <a:t> read/write/execute privileges</a:t>
            </a:r>
          </a:p>
          <a:p>
            <a:r>
              <a:rPr lang="en-IN" sz="1600" dirty="0"/>
              <a:t>Protection bits associated with segments; </a:t>
            </a:r>
          </a:p>
          <a:p>
            <a:r>
              <a:rPr lang="en-IN" sz="1600" dirty="0"/>
              <a:t>code sharing occurs at segment level.</a:t>
            </a:r>
          </a:p>
          <a:p>
            <a:r>
              <a:rPr lang="en-IN" sz="1600" dirty="0"/>
              <a:t>Since segments vary in length, memory allocation is a dynamic storage-allocation.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30039382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Segmentation Hardware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5496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00" y="28194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665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17934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700</a:t>
            </a:r>
          </a:p>
        </p:txBody>
      </p:sp>
    </p:spTree>
    <p:extLst>
      <p:ext uri="{BB962C8B-B14F-4D97-AF65-F5344CB8AC3E}">
        <p14:creationId xmlns:p14="http://schemas.microsoft.com/office/powerpoint/2010/main" val="23064243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Example of Segmentation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9" y="1600200"/>
            <a:ext cx="517790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378464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51" y="114185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000" b="1" dirty="0"/>
              <a:t>Binding of Instructions and Data to Memory</a:t>
            </a:r>
          </a:p>
          <a:p>
            <a:endParaRPr lang="en-IN" sz="2400" dirty="0"/>
          </a:p>
          <a:p>
            <a:r>
              <a:rPr lang="en-IN" sz="2000" dirty="0"/>
              <a:t>Address binding of instructions and data to memory addresses can happen at three different stages.</a:t>
            </a:r>
          </a:p>
          <a:p>
            <a:r>
              <a:rPr lang="en-IN" sz="2000" b="1" dirty="0"/>
              <a:t>Compile</a:t>
            </a:r>
            <a:r>
              <a:rPr lang="en-IN" sz="2000" dirty="0"/>
              <a:t> </a:t>
            </a:r>
            <a:r>
              <a:rPr lang="en-IN" sz="2000" b="1" dirty="0"/>
              <a:t>time</a:t>
            </a:r>
            <a:r>
              <a:rPr lang="en-IN" sz="2000" dirty="0"/>
              <a:t>: If memory location known a priori, absolute code can be generated; must recompile code if starting location changes.</a:t>
            </a:r>
          </a:p>
          <a:p>
            <a:r>
              <a:rPr lang="en-IN" sz="2000" b="1" dirty="0"/>
              <a:t>Load</a:t>
            </a:r>
            <a:r>
              <a:rPr lang="en-IN" sz="2000" dirty="0"/>
              <a:t> </a:t>
            </a:r>
            <a:r>
              <a:rPr lang="en-IN" sz="2000" b="1" dirty="0"/>
              <a:t>time</a:t>
            </a:r>
            <a:r>
              <a:rPr lang="en-IN" sz="2000" dirty="0"/>
              <a:t>: Must generate </a:t>
            </a:r>
            <a:r>
              <a:rPr lang="en-IN" sz="2000" i="1" dirty="0" err="1"/>
              <a:t>relocatable</a:t>
            </a:r>
            <a:r>
              <a:rPr lang="en-IN" sz="2000" dirty="0"/>
              <a:t> code if memory location is not known at compile time. </a:t>
            </a:r>
          </a:p>
          <a:p>
            <a:r>
              <a:rPr lang="en-IN" sz="2000" b="1" dirty="0"/>
              <a:t>Execution</a:t>
            </a:r>
            <a:r>
              <a:rPr lang="en-IN" sz="2000" dirty="0"/>
              <a:t> </a:t>
            </a:r>
            <a:r>
              <a:rPr lang="en-IN" sz="2000" b="1" dirty="0"/>
              <a:t>time</a:t>
            </a:r>
            <a:r>
              <a:rPr lang="en-IN" sz="2000" dirty="0"/>
              <a:t>: Binding delayed until run time if the process can be moved during its execution from one memory segment to another. Need hardware support for address maps (e.g., </a:t>
            </a:r>
            <a:r>
              <a:rPr lang="en-IN" sz="2000" i="1" dirty="0"/>
              <a:t>base</a:t>
            </a:r>
            <a:r>
              <a:rPr lang="en-IN" sz="2000" dirty="0"/>
              <a:t> and </a:t>
            </a:r>
            <a:r>
              <a:rPr lang="en-IN" sz="2000" i="1" dirty="0"/>
              <a:t>limit</a:t>
            </a:r>
            <a:r>
              <a:rPr lang="en-IN" sz="2000" dirty="0"/>
              <a:t> </a:t>
            </a:r>
            <a:r>
              <a:rPr lang="en-IN" sz="2000" i="1" dirty="0"/>
              <a:t>registers</a:t>
            </a:r>
            <a:r>
              <a:rPr lang="en-IN" sz="2000" dirty="0"/>
              <a:t>). 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507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1516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/>
              <a:t>Sharing of Segments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419191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39571897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135" y="345636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133600" y="1524000"/>
          <a:ext cx="4572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Segment</a:t>
                      </a:r>
                      <a:r>
                        <a:rPr lang="en-IN" baseline="0" dirty="0"/>
                        <a:t>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Base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4036731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Show the physical memory mapping for the segments. what will be the </a:t>
            </a:r>
          </a:p>
          <a:p>
            <a:r>
              <a:rPr lang="en-IN" b="1" dirty="0"/>
              <a:t>physical memory address for the following logical addresses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90600" y="4683062"/>
          <a:ext cx="2209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9164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4686110"/>
            <a:ext cx="47746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i) </a:t>
            </a:r>
            <a:r>
              <a:rPr lang="en-IN" dirty="0">
                <a:solidFill>
                  <a:srgbClr val="FF0000"/>
                </a:solidFill>
              </a:rPr>
              <a:t>Physical Address=Base </a:t>
            </a:r>
            <a:r>
              <a:rPr lang="en-IN" dirty="0" err="1">
                <a:solidFill>
                  <a:srgbClr val="FF0000"/>
                </a:solidFill>
              </a:rPr>
              <a:t>address+offset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                                  =1000+665=1665   (665&lt;700)</a:t>
            </a:r>
          </a:p>
          <a:p>
            <a:endParaRPr lang="en-IN" dirty="0"/>
          </a:p>
          <a:p>
            <a:r>
              <a:rPr lang="en-IN" dirty="0"/>
              <a:t>ii)Invalid address. because  906&gt;900(offset&gt;limit)</a:t>
            </a:r>
          </a:p>
          <a:p>
            <a:endParaRPr lang="en-IN" dirty="0"/>
          </a:p>
          <a:p>
            <a:r>
              <a:rPr lang="en-IN" dirty="0"/>
              <a:t>iii)PA=2700+770=3470   (770&lt;1000)</a:t>
            </a:r>
          </a:p>
        </p:txBody>
      </p:sp>
    </p:spTree>
    <p:extLst>
      <p:ext uri="{BB962C8B-B14F-4D97-AF65-F5344CB8AC3E}">
        <p14:creationId xmlns:p14="http://schemas.microsoft.com/office/powerpoint/2010/main" val="27999085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1"/>
            <a:ext cx="82296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solidFill>
                  <a:srgbClr val="0070C0"/>
                </a:solidFill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46A7-7BD2-4553-9250-ED6B6B37FB5B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7916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278503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3A47-9FB1-4175-B845-A75359D54F0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2295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6400" y="860816"/>
            <a:ext cx="604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Multistep Processing of a User Program</a:t>
            </a:r>
            <a:endParaRPr lang="en-IN" sz="1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3200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24600" y="2482334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Process1---100KB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00" y="3429000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14240--14340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4038600"/>
            <a:ext cx="3914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PAS=</a:t>
            </a:r>
            <a:r>
              <a:rPr lang="en-IN" dirty="0" err="1"/>
              <a:t>LAS+contents</a:t>
            </a:r>
            <a:r>
              <a:rPr lang="en-IN" dirty="0"/>
              <a:t> of relocation register</a:t>
            </a:r>
          </a:p>
          <a:p>
            <a:r>
              <a:rPr lang="en-IN" dirty="0"/>
              <a:t>      =100+14240</a:t>
            </a:r>
          </a:p>
          <a:p>
            <a:r>
              <a:rPr lang="en-IN" dirty="0"/>
              <a:t>       =14340</a:t>
            </a:r>
          </a:p>
        </p:txBody>
      </p:sp>
    </p:spTree>
    <p:extLst>
      <p:ext uri="{BB962C8B-B14F-4D97-AF65-F5344CB8AC3E}">
        <p14:creationId xmlns:p14="http://schemas.microsoft.com/office/powerpoint/2010/main" val="167002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76" y="1790819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IN" sz="2300" dirty="0"/>
              <a:t>The processor at compile time generates some addresses known as </a:t>
            </a:r>
            <a:r>
              <a:rPr lang="en-IN" sz="2300" b="1" i="1" dirty="0">
                <a:solidFill>
                  <a:srgbClr val="FF0000"/>
                </a:solidFill>
              </a:rPr>
              <a:t>logical</a:t>
            </a:r>
            <a:r>
              <a:rPr lang="en-IN" sz="2300" b="1" dirty="0">
                <a:solidFill>
                  <a:srgbClr val="FF0000"/>
                </a:solidFill>
              </a:rPr>
              <a:t> </a:t>
            </a:r>
            <a:r>
              <a:rPr lang="en-IN" sz="2300" b="1" i="1" dirty="0">
                <a:solidFill>
                  <a:srgbClr val="FF0000"/>
                </a:solidFill>
              </a:rPr>
              <a:t>addresses</a:t>
            </a:r>
            <a:r>
              <a:rPr lang="en-IN" sz="2300" b="1" dirty="0">
                <a:solidFill>
                  <a:srgbClr val="FF0000"/>
                </a:solidFill>
              </a:rPr>
              <a:t>. </a:t>
            </a:r>
          </a:p>
          <a:p>
            <a:r>
              <a:rPr lang="en-IN" sz="2300" dirty="0"/>
              <a:t>The set of all logical addresses generated by the compilation of the process is known as </a:t>
            </a:r>
            <a:r>
              <a:rPr lang="en-IN" sz="2300" b="1" i="1" dirty="0">
                <a:solidFill>
                  <a:srgbClr val="FF0000"/>
                </a:solidFill>
              </a:rPr>
              <a:t>logical</a:t>
            </a:r>
            <a:r>
              <a:rPr lang="en-IN" sz="2300" b="1" dirty="0">
                <a:solidFill>
                  <a:srgbClr val="FF0000"/>
                </a:solidFill>
              </a:rPr>
              <a:t> </a:t>
            </a:r>
            <a:r>
              <a:rPr lang="en-IN" sz="2300" b="1" i="1" dirty="0">
                <a:solidFill>
                  <a:srgbClr val="FF0000"/>
                </a:solidFill>
              </a:rPr>
              <a:t>address</a:t>
            </a:r>
            <a:r>
              <a:rPr lang="en-IN" sz="2300" b="1" dirty="0">
                <a:solidFill>
                  <a:srgbClr val="FF0000"/>
                </a:solidFill>
              </a:rPr>
              <a:t> </a:t>
            </a:r>
            <a:r>
              <a:rPr lang="en-IN" sz="2300" b="1" i="1" dirty="0">
                <a:solidFill>
                  <a:srgbClr val="FF0000"/>
                </a:solidFill>
              </a:rPr>
              <a:t>space</a:t>
            </a:r>
            <a:r>
              <a:rPr lang="en-IN" sz="2300" b="1" dirty="0">
                <a:solidFill>
                  <a:srgbClr val="FF0000"/>
                </a:solidFill>
              </a:rPr>
              <a:t>. </a:t>
            </a:r>
          </a:p>
          <a:p>
            <a:r>
              <a:rPr lang="en-IN" sz="2300" dirty="0"/>
              <a:t>Logical address is generated by the CPU also referred to as </a:t>
            </a:r>
            <a:r>
              <a:rPr lang="en-IN" sz="2300" b="1" i="1" dirty="0"/>
              <a:t>virtual</a:t>
            </a:r>
            <a:r>
              <a:rPr lang="en-IN" sz="2300" b="1" dirty="0"/>
              <a:t> </a:t>
            </a:r>
            <a:r>
              <a:rPr lang="en-IN" sz="2300" b="1" i="1" dirty="0"/>
              <a:t>address.</a:t>
            </a:r>
            <a:endParaRPr lang="en-IN" sz="2300" b="1" dirty="0"/>
          </a:p>
          <a:p>
            <a:r>
              <a:rPr lang="en-IN" sz="2300" dirty="0"/>
              <a:t>Logical addresses need to be converted into absolute addresses at the time of execution of the process. These absolute addresses are known as </a:t>
            </a:r>
            <a:r>
              <a:rPr lang="en-IN" sz="2300" b="1" i="1" dirty="0">
                <a:solidFill>
                  <a:srgbClr val="FF0000"/>
                </a:solidFill>
              </a:rPr>
              <a:t>physical</a:t>
            </a:r>
            <a:r>
              <a:rPr lang="en-IN" sz="2300" b="1" dirty="0">
                <a:solidFill>
                  <a:srgbClr val="FF0000"/>
                </a:solidFill>
              </a:rPr>
              <a:t> </a:t>
            </a:r>
            <a:r>
              <a:rPr lang="en-IN" sz="2300" b="1" i="1" dirty="0">
                <a:solidFill>
                  <a:srgbClr val="FF0000"/>
                </a:solidFill>
              </a:rPr>
              <a:t>addresses</a:t>
            </a:r>
            <a:r>
              <a:rPr lang="en-IN" sz="2300" b="1" dirty="0">
                <a:solidFill>
                  <a:srgbClr val="FF0000"/>
                </a:solidFill>
              </a:rPr>
              <a:t>.</a:t>
            </a:r>
          </a:p>
          <a:p>
            <a:r>
              <a:rPr lang="en-IN" sz="2300" dirty="0"/>
              <a:t> The set of physical addresses generated corresponding to all logical addresses during process execution is known as </a:t>
            </a:r>
            <a:r>
              <a:rPr lang="en-IN" sz="2300" b="1" i="1" dirty="0">
                <a:solidFill>
                  <a:srgbClr val="FF0000"/>
                </a:solidFill>
              </a:rPr>
              <a:t>physical</a:t>
            </a:r>
            <a:r>
              <a:rPr lang="en-IN" sz="2300" b="1" dirty="0">
                <a:solidFill>
                  <a:srgbClr val="FF0000"/>
                </a:solidFill>
              </a:rPr>
              <a:t> </a:t>
            </a:r>
            <a:r>
              <a:rPr lang="en-IN" sz="2300" b="1" i="1" dirty="0">
                <a:solidFill>
                  <a:srgbClr val="FF0000"/>
                </a:solidFill>
              </a:rPr>
              <a:t>address</a:t>
            </a:r>
            <a:r>
              <a:rPr lang="en-IN" sz="2300" b="1" dirty="0">
                <a:solidFill>
                  <a:srgbClr val="FF0000"/>
                </a:solidFill>
              </a:rPr>
              <a:t> </a:t>
            </a:r>
            <a:r>
              <a:rPr lang="en-IN" sz="2300" b="1" i="1" dirty="0">
                <a:solidFill>
                  <a:srgbClr val="FF0000"/>
                </a:solidFill>
              </a:rPr>
              <a:t>space.</a:t>
            </a:r>
            <a:endParaRPr lang="en-IN" sz="2300" b="1" dirty="0">
              <a:solidFill>
                <a:srgbClr val="FF0000"/>
              </a:solidFill>
            </a:endParaRPr>
          </a:p>
          <a:p>
            <a:r>
              <a:rPr lang="en-IN" sz="2300" dirty="0"/>
              <a:t>Logical and physical addresses are the same in compile-time and load-time address-binding schemes </a:t>
            </a:r>
          </a:p>
          <a:p>
            <a:r>
              <a:rPr lang="en-IN" sz="2300" dirty="0"/>
              <a:t>logical (virtual) and physical addresses differ in execution-time address-binding scheme.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CFCA-A8A3-4A53-B7DA-2498463B68F5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0200" y="505509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58746" y="990600"/>
            <a:ext cx="46784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Logical and physical addresses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95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17725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Memory-Management Unit (MMU)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35" y="1828800"/>
            <a:ext cx="8229600" cy="4724400"/>
          </a:xfrm>
        </p:spPr>
        <p:txBody>
          <a:bodyPr>
            <a:noAutofit/>
          </a:bodyPr>
          <a:lstStyle/>
          <a:p>
            <a:r>
              <a:rPr lang="en-IN" sz="2000" dirty="0"/>
              <a:t>Hardware device that maps virtual to physical address.</a:t>
            </a:r>
          </a:p>
          <a:p>
            <a:r>
              <a:rPr lang="en-IN" sz="2000" dirty="0"/>
              <a:t>In MMU scheme, the value in the </a:t>
            </a:r>
            <a:r>
              <a:rPr lang="en-IN" sz="2000" b="1" dirty="0"/>
              <a:t>relocation register(Base register) </a:t>
            </a:r>
            <a:r>
              <a:rPr lang="en-IN" sz="2000" dirty="0"/>
              <a:t>is added to every address generated by a user process at the time it is sent to memory.</a:t>
            </a:r>
          </a:p>
          <a:p>
            <a:r>
              <a:rPr lang="en-IN" sz="2000" dirty="0"/>
              <a:t>The user program deals with </a:t>
            </a:r>
            <a:r>
              <a:rPr lang="en-IN" sz="2000" i="1" dirty="0"/>
              <a:t>logical</a:t>
            </a:r>
            <a:r>
              <a:rPr lang="en-IN" sz="2000" dirty="0"/>
              <a:t> addresses; it never sees the </a:t>
            </a:r>
            <a:r>
              <a:rPr lang="en-IN" sz="2000" i="1" dirty="0"/>
              <a:t>real</a:t>
            </a:r>
            <a:r>
              <a:rPr lang="en-IN" sz="2000" dirty="0"/>
              <a:t> physical addresses.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9849-6AF0-4FE2-96EC-B22C4899C366}" type="datetime2">
              <a:rPr lang="en-US" smtClean="0"/>
              <a:t>Sunday, January 2,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507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90600" y="4419600"/>
            <a:ext cx="732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Physical Address Space = Logical Address Space + Contents of Base Register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                                                                                        (relocation register)</a:t>
            </a:r>
          </a:p>
        </p:txBody>
      </p:sp>
    </p:spTree>
    <p:extLst>
      <p:ext uri="{BB962C8B-B14F-4D97-AF65-F5344CB8AC3E}">
        <p14:creationId xmlns:p14="http://schemas.microsoft.com/office/powerpoint/2010/main" val="426927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4250</TotalTime>
  <Words>3283</Words>
  <Application>Microsoft Office PowerPoint</Application>
  <PresentationFormat>On-screen Show (4:3)</PresentationFormat>
  <Paragraphs>618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Arial</vt:lpstr>
      <vt:lpstr>Calibri</vt:lpstr>
      <vt:lpstr>Office Theme</vt:lpstr>
      <vt:lpstr>  Operating Systems</vt:lpstr>
      <vt:lpstr> Contents</vt:lpstr>
      <vt:lpstr>PowerPoint Presentation</vt:lpstr>
      <vt:lpstr>PowerPoint Presentation</vt:lpstr>
      <vt:lpstr>Static and dynamic memory allocation</vt:lpstr>
      <vt:lpstr>PowerPoint Presentation</vt:lpstr>
      <vt:lpstr>PowerPoint Presentation</vt:lpstr>
      <vt:lpstr>PowerPoint Presentation</vt:lpstr>
      <vt:lpstr>Memory-Management Unit (MMU)</vt:lpstr>
      <vt:lpstr>PowerPoint Presentation</vt:lpstr>
      <vt:lpstr>Base and Limit Registers</vt:lpstr>
      <vt:lpstr>PowerPoint Presentation</vt:lpstr>
      <vt:lpstr>Hardware Support for Relocation and Limit Registers </vt:lpstr>
      <vt:lpstr>Swapping </vt:lpstr>
      <vt:lpstr>Factors to be considered during swapping?</vt:lpstr>
      <vt:lpstr>Schematic View of Swapping</vt:lpstr>
      <vt:lpstr>PowerPoint Presentation</vt:lpstr>
      <vt:lpstr>PowerPoint Presentation</vt:lpstr>
      <vt:lpstr>PowerPoint Presentation</vt:lpstr>
      <vt:lpstr>Contiguous Allocation</vt:lpstr>
      <vt:lpstr>Contiguous Allocation with fixed partitioning  </vt:lpstr>
      <vt:lpstr>Contiguous Allocation with fixed partitioning</vt:lpstr>
      <vt:lpstr>Contiguous Allocation with Dynamic/variable Partitioning   </vt:lpstr>
      <vt:lpstr>Variable Partitioning</vt:lpstr>
      <vt:lpstr>Variable Partitioning  </vt:lpstr>
      <vt:lpstr>Fragmentation</vt:lpstr>
      <vt:lpstr>PowerPoint Presentation</vt:lpstr>
      <vt:lpstr>Compaction</vt:lpstr>
      <vt:lpstr>Memory partition selection techniques</vt:lpstr>
      <vt:lpstr> First Fit</vt:lpstr>
      <vt:lpstr> </vt:lpstr>
      <vt:lpstr>Worst Fit</vt:lpstr>
      <vt:lpstr>Non-contiguous memory allocation</vt:lpstr>
      <vt:lpstr>Paging </vt:lpstr>
      <vt:lpstr>Paging </vt:lpstr>
      <vt:lpstr>Paging</vt:lpstr>
      <vt:lpstr>Address translation in Paging</vt:lpstr>
      <vt:lpstr>PowerPoint Presentation</vt:lpstr>
      <vt:lpstr>PowerPoint Presentation</vt:lpstr>
      <vt:lpstr>Free Frames </vt:lpstr>
      <vt:lpstr>Implementation of Page Table </vt:lpstr>
      <vt:lpstr>Paging Hardware with TLB </vt:lpstr>
      <vt:lpstr>Memory Protection in paging</vt:lpstr>
      <vt:lpstr>Valid (v) or Invalid (i) Bit In A Page Table </vt:lpstr>
      <vt:lpstr>Shared Pages </vt:lpstr>
      <vt:lpstr>Shared Pages Example</vt:lpstr>
      <vt:lpstr>Page Table Structure </vt:lpstr>
      <vt:lpstr>Hierarchical Page Tables </vt:lpstr>
      <vt:lpstr>Two-Level Page-Table Scheme</vt:lpstr>
      <vt:lpstr>Address-Translation Scheme </vt:lpstr>
      <vt:lpstr>Hashed Page Tables </vt:lpstr>
      <vt:lpstr>Inverted Page Tables </vt:lpstr>
      <vt:lpstr>Inverted Page Tables </vt:lpstr>
      <vt:lpstr>Segmentation </vt:lpstr>
      <vt:lpstr>Logical View of a Segmentation </vt:lpstr>
      <vt:lpstr>Segmentation Architecture</vt:lpstr>
      <vt:lpstr>PowerPoint Presentation</vt:lpstr>
      <vt:lpstr>Segmentation Hardware </vt:lpstr>
      <vt:lpstr>Example of Segmentation</vt:lpstr>
      <vt:lpstr>Sharing of Segments 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Languages and Automata Theory</dc:title>
  <dc:creator>LENOVO</dc:creator>
  <cp:lastModifiedBy>vahida shaik</cp:lastModifiedBy>
  <cp:revision>249</cp:revision>
  <dcterms:created xsi:type="dcterms:W3CDTF">2006-08-16T00:00:00Z</dcterms:created>
  <dcterms:modified xsi:type="dcterms:W3CDTF">2022-01-02T03:46:49Z</dcterms:modified>
</cp:coreProperties>
</file>