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88" r:id="rId2"/>
    <p:sldId id="302" r:id="rId3"/>
    <p:sldId id="303" r:id="rId4"/>
    <p:sldId id="329" r:id="rId5"/>
    <p:sldId id="263" r:id="rId6"/>
    <p:sldId id="287" r:id="rId7"/>
    <p:sldId id="286" r:id="rId8"/>
    <p:sldId id="300" r:id="rId9"/>
    <p:sldId id="285" r:id="rId10"/>
    <p:sldId id="305" r:id="rId11"/>
    <p:sldId id="306" r:id="rId12"/>
    <p:sldId id="307" r:id="rId13"/>
    <p:sldId id="274" r:id="rId14"/>
    <p:sldId id="308" r:id="rId15"/>
    <p:sldId id="265" r:id="rId16"/>
    <p:sldId id="264" r:id="rId17"/>
    <p:sldId id="304" r:id="rId18"/>
    <p:sldId id="262" r:id="rId19"/>
    <p:sldId id="266" r:id="rId20"/>
    <p:sldId id="258" r:id="rId21"/>
    <p:sldId id="283" r:id="rId22"/>
    <p:sldId id="348" r:id="rId23"/>
    <p:sldId id="310" r:id="rId24"/>
    <p:sldId id="260" r:id="rId25"/>
    <p:sldId id="259" r:id="rId26"/>
    <p:sldId id="261" r:id="rId27"/>
    <p:sldId id="349" r:id="rId28"/>
    <p:sldId id="282" r:id="rId29"/>
    <p:sldId id="312" r:id="rId30"/>
    <p:sldId id="311" r:id="rId31"/>
    <p:sldId id="268" r:id="rId32"/>
    <p:sldId id="350" r:id="rId33"/>
    <p:sldId id="281" r:id="rId34"/>
    <p:sldId id="351" r:id="rId35"/>
    <p:sldId id="313" r:id="rId36"/>
    <p:sldId id="314" r:id="rId37"/>
    <p:sldId id="267" r:id="rId38"/>
    <p:sldId id="270" r:id="rId39"/>
    <p:sldId id="352" r:id="rId40"/>
    <p:sldId id="284" r:id="rId41"/>
    <p:sldId id="353" r:id="rId42"/>
    <p:sldId id="315" r:id="rId43"/>
    <p:sldId id="316" r:id="rId44"/>
    <p:sldId id="290" r:id="rId45"/>
    <p:sldId id="296" r:id="rId46"/>
    <p:sldId id="297" r:id="rId47"/>
    <p:sldId id="354" r:id="rId48"/>
    <p:sldId id="298" r:id="rId49"/>
    <p:sldId id="355" r:id="rId50"/>
    <p:sldId id="317" r:id="rId51"/>
    <p:sldId id="318" r:id="rId52"/>
    <p:sldId id="356" r:id="rId53"/>
    <p:sldId id="299" r:id="rId54"/>
    <p:sldId id="357" r:id="rId55"/>
    <p:sldId id="320" r:id="rId56"/>
    <p:sldId id="319" r:id="rId57"/>
    <p:sldId id="295" r:id="rId58"/>
    <p:sldId id="292" r:id="rId59"/>
    <p:sldId id="293" r:id="rId60"/>
    <p:sldId id="294" r:id="rId61"/>
    <p:sldId id="335" r:id="rId62"/>
    <p:sldId id="336" r:id="rId63"/>
    <p:sldId id="337" r:id="rId64"/>
    <p:sldId id="338" r:id="rId65"/>
    <p:sldId id="339"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91DD9D-7AED-4881-94C0-C280C88B3DF5}" type="datetimeFigureOut">
              <a:rPr lang="en-IN" smtClean="0"/>
              <a:t>22-12-2021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D87DD-FAF4-4E9A-A6D8-2A3DF1271C26}" type="slidenum">
              <a:rPr lang="en-IN" smtClean="0"/>
              <a:t>‹#›</a:t>
            </a:fld>
            <a:endParaRPr lang="en-IN"/>
          </a:p>
        </p:txBody>
      </p:sp>
    </p:spTree>
    <p:extLst>
      <p:ext uri="{BB962C8B-B14F-4D97-AF65-F5344CB8AC3E}">
        <p14:creationId xmlns:p14="http://schemas.microsoft.com/office/powerpoint/2010/main" val="2826348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US"/>
              <a:t>Aditya College of Engineering &amp; Technology</a:t>
            </a:r>
            <a:endParaRPr lang="en-IN"/>
          </a:p>
        </p:txBody>
      </p:sp>
      <p:sp>
        <p:nvSpPr>
          <p:cNvPr id="4" name="Date Placeholder 3"/>
          <p:cNvSpPr>
            <a:spLocks noGrp="1"/>
          </p:cNvSpPr>
          <p:nvPr>
            <p:ph type="dt" idx="11"/>
          </p:nvPr>
        </p:nvSpPr>
        <p:spPr/>
        <p:txBody>
          <a:bodyPr/>
          <a:lstStyle/>
          <a:p>
            <a:fld id="{1F4FDC1D-2544-466D-AE39-CC39EDA2E21A}" type="datetime2">
              <a:rPr lang="en-IN" smtClean="0"/>
              <a:t>Wednesday, 22 December 2021</a:t>
            </a:fld>
            <a:endParaRPr lang="en-IN"/>
          </a:p>
        </p:txBody>
      </p:sp>
      <p:sp>
        <p:nvSpPr>
          <p:cNvPr id="6" name="Footer Placeholder 5"/>
          <p:cNvSpPr>
            <a:spLocks noGrp="1"/>
          </p:cNvSpPr>
          <p:nvPr>
            <p:ph type="ftr" sz="quarter" idx="12"/>
          </p:nvPr>
        </p:nvSpPr>
        <p:spPr/>
        <p:txBody>
          <a:bodyPr/>
          <a:lstStyle/>
          <a:p>
            <a:r>
              <a:rPr lang="en-IN"/>
              <a:t>N.Surya Kala</a:t>
            </a:r>
          </a:p>
        </p:txBody>
      </p:sp>
      <p:sp>
        <p:nvSpPr>
          <p:cNvPr id="7" name="Slide Number Placeholder 6"/>
          <p:cNvSpPr>
            <a:spLocks noGrp="1"/>
          </p:cNvSpPr>
          <p:nvPr>
            <p:ph type="sldNum" sz="quarter" idx="13"/>
          </p:nvPr>
        </p:nvSpPr>
        <p:spPr/>
        <p:txBody>
          <a:bodyPr/>
          <a:lstStyle/>
          <a:p>
            <a:fld id="{557D0969-813B-422D-9164-DBF5CE022041}" type="slidenum">
              <a:rPr lang="en-IN" smtClean="0"/>
              <a:t>1</a:t>
            </a:fld>
            <a:endParaRPr lang="en-IN"/>
          </a:p>
        </p:txBody>
      </p:sp>
    </p:spTree>
    <p:extLst>
      <p:ext uri="{BB962C8B-B14F-4D97-AF65-F5344CB8AC3E}">
        <p14:creationId xmlns:p14="http://schemas.microsoft.com/office/powerpoint/2010/main" val="102125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E073D-FB76-41E8-913E-75CE8B22F177}"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FB8B49-44DF-48DB-A41C-73F3B98F4526}"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487AA5-017E-4173-BFCD-BD79814F73D4}"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6FF6E-5F69-4736-B126-52BA16948161}"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0030AB-B1D9-4566-BE00-B8F652A7D2AF}"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5A5984-F59E-4A97-B544-89DAC90B5C44}" type="datetime2">
              <a:rPr lang="en-US" smtClean="0"/>
              <a:t>Wednesday, December 22, 2021</a:t>
            </a:fld>
            <a:endParaRPr lang="en-US" dirty="0"/>
          </a:p>
        </p:txBody>
      </p:sp>
      <p:sp>
        <p:nvSpPr>
          <p:cNvPr id="8" name="Footer Placeholder 7"/>
          <p:cNvSpPr>
            <a:spLocks noGrp="1"/>
          </p:cNvSpPr>
          <p:nvPr>
            <p:ph type="ftr" sz="quarter" idx="11"/>
          </p:nvPr>
        </p:nvSpPr>
        <p:spPr/>
        <p:txBody>
          <a:bodyPr/>
          <a:lstStyle/>
          <a:p>
            <a:r>
              <a:rPr lang="en-US"/>
              <a:t>N.Surya Kala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2AB12B-363B-440F-890C-690CA7C93B0A}" type="datetime2">
              <a:rPr lang="en-US" smtClean="0"/>
              <a:t>Wednesday, December 22, 2021</a:t>
            </a:fld>
            <a:endParaRPr lang="en-US" dirty="0"/>
          </a:p>
        </p:txBody>
      </p:sp>
      <p:sp>
        <p:nvSpPr>
          <p:cNvPr id="4" name="Footer Placeholder 3"/>
          <p:cNvSpPr>
            <a:spLocks noGrp="1"/>
          </p:cNvSpPr>
          <p:nvPr>
            <p:ph type="ftr" sz="quarter" idx="11"/>
          </p:nvPr>
        </p:nvSpPr>
        <p:spPr/>
        <p:txBody>
          <a:bodyPr/>
          <a:lstStyle/>
          <a:p>
            <a:r>
              <a:rPr lang="en-US"/>
              <a:t>N.Surya Kala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28859-0A85-448F-8B14-E538C41EBE91}" type="datetime2">
              <a:rPr lang="en-US" smtClean="0"/>
              <a:t>Wednesday, December 22, 2021</a:t>
            </a:fld>
            <a:endParaRPr lang="en-US" dirty="0"/>
          </a:p>
        </p:txBody>
      </p:sp>
      <p:sp>
        <p:nvSpPr>
          <p:cNvPr id="3" name="Footer Placeholder 2"/>
          <p:cNvSpPr>
            <a:spLocks noGrp="1"/>
          </p:cNvSpPr>
          <p:nvPr>
            <p:ph type="ftr" sz="quarter" idx="11"/>
          </p:nvPr>
        </p:nvSpPr>
        <p:spPr/>
        <p:txBody>
          <a:bodyPr/>
          <a:lstStyle/>
          <a:p>
            <a:r>
              <a:rPr lang="en-US"/>
              <a:t>N.Surya Kala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81C15-14A1-4C10-9930-FDE93C0DDC95}"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E0D45-6B25-4C8E-93DC-1E63A333F692}"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192A8-F1C2-408E-BF45-1F4E4505F93C}" type="datetime2">
              <a:rPr lang="en-US" smtClean="0"/>
              <a:t>Wednesday, December 22, 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N.Surya Kala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udytonight.com/operating-system/first-come-first-serv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fontScale="90000"/>
          </a:bodyPr>
          <a:lstStyle/>
          <a:p>
            <a:br>
              <a:rPr lang="en-IN" sz="3600" dirty="0"/>
            </a:br>
            <a:br>
              <a:rPr lang="en-IN" sz="3600" dirty="0"/>
            </a:br>
            <a:r>
              <a:rPr lang="en-IN" sz="3600" dirty="0"/>
              <a:t>OPERATING SYSTEM</a:t>
            </a:r>
          </a:p>
        </p:txBody>
      </p:sp>
      <p:sp>
        <p:nvSpPr>
          <p:cNvPr id="3" name="Subtitle 2"/>
          <p:cNvSpPr>
            <a:spLocks noGrp="1"/>
          </p:cNvSpPr>
          <p:nvPr>
            <p:ph type="subTitle" idx="1"/>
          </p:nvPr>
        </p:nvSpPr>
        <p:spPr>
          <a:xfrm>
            <a:off x="1066800" y="2057400"/>
            <a:ext cx="6400800" cy="1752600"/>
          </a:xfrm>
        </p:spPr>
        <p:txBody>
          <a:bodyPr>
            <a:normAutofit/>
          </a:bodyPr>
          <a:lstStyle/>
          <a:p>
            <a:r>
              <a:rPr lang="en-IN" dirty="0">
                <a:solidFill>
                  <a:srgbClr val="0070C0"/>
                </a:solidFill>
              </a:rPr>
              <a:t>    (</a:t>
            </a:r>
            <a:r>
              <a:rPr lang="en-IN" b="1" dirty="0">
                <a:solidFill>
                  <a:srgbClr val="0070C0"/>
                </a:solidFill>
              </a:rPr>
              <a:t>process scheduling)</a:t>
            </a:r>
          </a:p>
          <a:p>
            <a:r>
              <a:rPr lang="en-IN" b="1" dirty="0">
                <a:solidFill>
                  <a:srgbClr val="0070C0"/>
                </a:solidFill>
              </a:rPr>
              <a:t>(Unit-2</a:t>
            </a:r>
            <a:r>
              <a:rPr lang="en-IN" dirty="0">
                <a:solidFill>
                  <a:srgbClr val="0070C0"/>
                </a:solidFill>
              </a:rPr>
              <a:t>)</a:t>
            </a:r>
          </a:p>
        </p:txBody>
      </p:sp>
      <p:sp>
        <p:nvSpPr>
          <p:cNvPr id="5" name="Date Placeholder 4"/>
          <p:cNvSpPr>
            <a:spLocks noGrp="1"/>
          </p:cNvSpPr>
          <p:nvPr>
            <p:ph type="dt" sz="half" idx="10"/>
          </p:nvPr>
        </p:nvSpPr>
        <p:spPr/>
        <p:txBody>
          <a:bodyPr/>
          <a:lstStyle/>
          <a:p>
            <a:fld id="{C174711B-C0B5-4BFD-9D26-95A96ECE8169}" type="datetime2">
              <a:rPr lang="en-US" smtClean="0"/>
              <a:t>Wednesday, December 22, 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8" name="TextBox 7"/>
          <p:cNvSpPr txBox="1"/>
          <p:nvPr/>
        </p:nvSpPr>
        <p:spPr>
          <a:xfrm>
            <a:off x="1752600" y="304800"/>
            <a:ext cx="6429581" cy="1077218"/>
          </a:xfrm>
          <a:prstGeom prst="rect">
            <a:avLst/>
          </a:prstGeom>
          <a:noFill/>
        </p:spPr>
        <p:txBody>
          <a:bodyPr wrap="none" rtlCol="0">
            <a:spAutoFit/>
          </a:bodyPr>
          <a:lstStyle/>
          <a:p>
            <a:r>
              <a:rPr lang="en-IN" sz="3200" dirty="0">
                <a:solidFill>
                  <a:srgbClr val="002060"/>
                </a:solidFill>
              </a:rPr>
              <a:t>ADITYA COLLEGE OF ENGINEERING &amp; </a:t>
            </a:r>
          </a:p>
          <a:p>
            <a:r>
              <a:rPr lang="en-IN" sz="3200" dirty="0">
                <a:solidFill>
                  <a:srgbClr val="002060"/>
                </a:solidFill>
              </a:rPr>
              <a:t>                 TECHNOLOGY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08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IN" sz="4000" b="1" dirty="0"/>
              <a:t>Process Schedulers</a:t>
            </a:r>
            <a:br>
              <a:rPr lang="en-IN" dirty="0"/>
            </a:br>
            <a:endParaRPr lang="en-IN" dirty="0"/>
          </a:p>
        </p:txBody>
      </p:sp>
      <p:sp>
        <p:nvSpPr>
          <p:cNvPr id="3" name="Content Placeholder 2"/>
          <p:cNvSpPr>
            <a:spLocks noGrp="1"/>
          </p:cNvSpPr>
          <p:nvPr>
            <p:ph idx="1"/>
          </p:nvPr>
        </p:nvSpPr>
        <p:spPr>
          <a:xfrm>
            <a:off x="533400" y="1295400"/>
            <a:ext cx="8229600" cy="4525963"/>
          </a:xfrm>
        </p:spPr>
        <p:txBody>
          <a:bodyPr>
            <a:noAutofit/>
          </a:bodyPr>
          <a:lstStyle/>
          <a:p>
            <a:pPr marL="0" indent="0">
              <a:buNone/>
            </a:pPr>
            <a:r>
              <a:rPr lang="en-US" sz="2400" b="1" dirty="0"/>
              <a:t>1. Long term scheduler</a:t>
            </a:r>
          </a:p>
          <a:p>
            <a:pPr marL="400050" lvl="1" indent="0">
              <a:buNone/>
            </a:pPr>
            <a:r>
              <a:rPr lang="en-US" sz="2000" dirty="0"/>
              <a:t>It is also known as </a:t>
            </a:r>
            <a:r>
              <a:rPr lang="en-US" sz="2000" b="1" dirty="0"/>
              <a:t>job scheduler. </a:t>
            </a:r>
            <a:r>
              <a:rPr lang="en-US" sz="2000" dirty="0"/>
              <a:t>It chooses the processes from the pool (secondary memory) and keeps them in the ready queue maintained in the primary memory.</a:t>
            </a:r>
          </a:p>
          <a:p>
            <a:pPr marL="0" indent="0">
              <a:buNone/>
            </a:pPr>
            <a:r>
              <a:rPr lang="en-US" sz="2400" b="1" dirty="0"/>
              <a:t>2. Short term scheduler</a:t>
            </a:r>
          </a:p>
          <a:p>
            <a:pPr marL="400050" lvl="1" indent="0">
              <a:buNone/>
            </a:pPr>
            <a:r>
              <a:rPr lang="en-US" sz="2000" dirty="0"/>
              <a:t>It is also known as </a:t>
            </a:r>
            <a:r>
              <a:rPr lang="en-US" sz="2000" b="1" dirty="0"/>
              <a:t>CPU scheduler</a:t>
            </a:r>
            <a:r>
              <a:rPr lang="en-US" sz="2000" dirty="0"/>
              <a:t>. It selects one of the Jobs from the ready queue and dispatch to the CPU for the execution.</a:t>
            </a:r>
          </a:p>
          <a:p>
            <a:pPr marL="0" indent="0">
              <a:buNone/>
            </a:pPr>
            <a:r>
              <a:rPr lang="en-US" sz="2400" b="1" dirty="0"/>
              <a:t>3. Medium term scheduler</a:t>
            </a:r>
          </a:p>
          <a:p>
            <a:pPr marL="400050" lvl="1" indent="0">
              <a:buNone/>
            </a:pPr>
            <a:r>
              <a:rPr lang="en-US" sz="2000" dirty="0"/>
              <a:t>It is also known as </a:t>
            </a:r>
            <a:r>
              <a:rPr lang="en-US" sz="2000" b="1" dirty="0"/>
              <a:t>Swapper. </a:t>
            </a:r>
            <a:r>
              <a:rPr lang="en-US" sz="2000" dirty="0"/>
              <a:t>It takes care of the swapped out processes. If the running state processes needs some IO time for the completion then there is a need to change its state from running to waiting.</a:t>
            </a:r>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dirty="0"/>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91581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Scheduling Q</a:t>
            </a:r>
            <a:r>
              <a:rPr lang="en-US" sz="3600" b="1" dirty="0" err="1"/>
              <a:t>ueues</a:t>
            </a:r>
            <a:endParaRPr lang="en-IN"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200" b="1" dirty="0"/>
              <a:t>1. Job Queue</a:t>
            </a:r>
          </a:p>
          <a:p>
            <a:pPr marL="400050" lvl="1" indent="0">
              <a:buNone/>
            </a:pPr>
            <a:r>
              <a:rPr lang="en-US" sz="2200" dirty="0"/>
              <a:t>Initially, all the processes get stored in the job queue. It is maintained in the secondary memory. The long term scheduler (Job scheduler) picks some of the jobs and put them in the primary memory.</a:t>
            </a:r>
          </a:p>
          <a:p>
            <a:pPr marL="0" indent="0">
              <a:buNone/>
            </a:pPr>
            <a:r>
              <a:rPr lang="en-US" sz="2200" b="1" dirty="0"/>
              <a:t>2. Ready Queue</a:t>
            </a:r>
          </a:p>
          <a:p>
            <a:pPr marL="400050" lvl="1" indent="0">
              <a:buNone/>
            </a:pPr>
            <a:r>
              <a:rPr lang="en-US" sz="2200" dirty="0"/>
              <a:t>Ready queue is maintained in primary memory. The short term scheduler picks the job from the ready queue and dispatch to the CPU for the execution.</a:t>
            </a:r>
          </a:p>
          <a:p>
            <a:pPr marL="0" indent="0">
              <a:buNone/>
            </a:pPr>
            <a:r>
              <a:rPr lang="en-US" sz="2200" b="1" dirty="0"/>
              <a:t>3. Waiting Queue</a:t>
            </a:r>
          </a:p>
          <a:p>
            <a:pPr marL="400050" lvl="1" indent="0">
              <a:buNone/>
            </a:pPr>
            <a:r>
              <a:rPr lang="en-US" sz="2200" dirty="0"/>
              <a:t>When the process needs some IO operation in order to complete its execution, OS changes the state of the process from running to waiting. The context (PCB) associated with the process gets stored on the waiting queue which will be used by the Processor when the process finishes the IO.</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7145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75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2400" dirty="0"/>
              <a:t>The following queues maintained by the Operating system</a:t>
            </a:r>
            <a:endParaRPr lang="en-IN" sz="24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5122" name="Picture 2" descr="Process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6296025" cy="2276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15000" y="2286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60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r>
              <a:rPr lang="en-IN" sz="3600" b="1" dirty="0"/>
              <a:t>Types of CPU Scheduling</a:t>
            </a:r>
            <a:br>
              <a:rPr lang="en-IN" sz="3600" b="1" dirty="0"/>
            </a:br>
            <a:endParaRPr lang="en-IN" sz="36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952" y="1905000"/>
            <a:ext cx="6553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B7CD631B-1880-4DBF-9B5C-1D4DE2279005}" type="datetime2">
              <a:rPr lang="en-US" smtClean="0"/>
              <a:t>Wednesday, December 22, 2021</a:t>
            </a:fld>
            <a:endParaRPr lang="en-US" dirty="0"/>
          </a:p>
        </p:txBody>
      </p:sp>
      <p:sp>
        <p:nvSpPr>
          <p:cNvPr id="4" name="Footer Placeholder 3"/>
          <p:cNvSpPr>
            <a:spLocks noGrp="1"/>
          </p:cNvSpPr>
          <p:nvPr>
            <p:ph type="ftr" sz="quarter" idx="11"/>
          </p:nvPr>
        </p:nvSpPr>
        <p:spPr/>
        <p:txBody>
          <a:bodyPr/>
          <a:lstStyle/>
          <a:p>
            <a:r>
              <a:rPr lang="en-US"/>
              <a:t>N.Surya Kala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54638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53595"/>
            <a:ext cx="8229600" cy="1143000"/>
          </a:xfrm>
        </p:spPr>
        <p:txBody>
          <a:bodyPr>
            <a:normAutofit fontScale="90000"/>
          </a:bodyPr>
          <a:lstStyle/>
          <a:p>
            <a:r>
              <a:rPr lang="en-US" sz="4000" b="1" dirty="0"/>
              <a:t>Context Switching</a:t>
            </a:r>
            <a:br>
              <a:rPr lang="en-US" dirty="0"/>
            </a:br>
            <a:endParaRPr lang="en-IN" dirty="0"/>
          </a:p>
        </p:txBody>
      </p:sp>
      <p:sp>
        <p:nvSpPr>
          <p:cNvPr id="3" name="Content Placeholder 2"/>
          <p:cNvSpPr>
            <a:spLocks noGrp="1"/>
          </p:cNvSpPr>
          <p:nvPr>
            <p:ph idx="1"/>
          </p:nvPr>
        </p:nvSpPr>
        <p:spPr>
          <a:xfrm>
            <a:off x="381000" y="1828800"/>
            <a:ext cx="8229600" cy="4525963"/>
          </a:xfrm>
        </p:spPr>
        <p:txBody>
          <a:bodyPr>
            <a:noAutofit/>
          </a:bodyPr>
          <a:lstStyle/>
          <a:p>
            <a:r>
              <a:rPr lang="en-US" sz="2000" dirty="0"/>
              <a:t>Whenever the running process requests some IO operation then the short term scheduler saves the current context of the process (also called PCB) and changes its state from </a:t>
            </a:r>
            <a:r>
              <a:rPr lang="en-US" sz="2000" b="1" dirty="0"/>
              <a:t>running to waiting. </a:t>
            </a:r>
          </a:p>
          <a:p>
            <a:r>
              <a:rPr lang="en-US" sz="2000" dirty="0"/>
              <a:t>During the time, process is in waiting state, the Short term scheduler picks another process from the ready queue and assigns the CPU to this process. This procedure is called </a:t>
            </a:r>
            <a:r>
              <a:rPr lang="en-US" sz="2000" b="1" dirty="0"/>
              <a:t>context switching</a:t>
            </a:r>
            <a:r>
              <a:rPr lang="en-US" sz="2000" dirty="0"/>
              <a:t>.</a:t>
            </a:r>
          </a:p>
          <a:p>
            <a:r>
              <a:rPr lang="en-US" sz="2000" dirty="0"/>
              <a:t>Operating system maintains a </a:t>
            </a:r>
            <a:r>
              <a:rPr lang="en-US" sz="2000" b="1" dirty="0"/>
              <a:t>process control block </a:t>
            </a:r>
            <a:r>
              <a:rPr lang="en-US" sz="2000" dirty="0"/>
              <a:t>during the lifetime of the process. </a:t>
            </a:r>
          </a:p>
          <a:p>
            <a:r>
              <a:rPr lang="en-US" sz="2000" dirty="0"/>
              <a:t>The Process control block is deleted when the process is </a:t>
            </a:r>
            <a:r>
              <a:rPr lang="en-US" sz="2000" b="1" dirty="0"/>
              <a:t>terminated or killed. </a:t>
            </a:r>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717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2286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80998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IN" sz="4000" b="1" dirty="0"/>
              <a:t>Scheduling Criteria</a:t>
            </a:r>
            <a:br>
              <a:rPr lang="en-IN" dirty="0"/>
            </a:br>
            <a:endParaRPr lang="en-IN" dirty="0"/>
          </a:p>
        </p:txBody>
      </p:sp>
      <p:sp>
        <p:nvSpPr>
          <p:cNvPr id="3" name="Content Placeholder 2"/>
          <p:cNvSpPr>
            <a:spLocks noGrp="1"/>
          </p:cNvSpPr>
          <p:nvPr>
            <p:ph idx="1"/>
          </p:nvPr>
        </p:nvSpPr>
        <p:spPr>
          <a:xfrm>
            <a:off x="533400" y="1447800"/>
            <a:ext cx="8229600" cy="4525963"/>
          </a:xfrm>
        </p:spPr>
        <p:txBody>
          <a:bodyPr>
            <a:noAutofit/>
          </a:bodyPr>
          <a:lstStyle/>
          <a:p>
            <a:r>
              <a:rPr lang="en-US" sz="2000" b="1" dirty="0">
                <a:solidFill>
                  <a:srgbClr val="FF0000"/>
                </a:solidFill>
              </a:rPr>
              <a:t>CPU Utilization</a:t>
            </a:r>
          </a:p>
          <a:p>
            <a:pPr marL="0" indent="0">
              <a:buNone/>
            </a:pPr>
            <a:r>
              <a:rPr lang="en-US" sz="1800" dirty="0"/>
              <a:t>       CPU would be working most of the time(Ideally 100% of the time).</a:t>
            </a:r>
          </a:p>
          <a:p>
            <a:r>
              <a:rPr lang="en-US" sz="2000" b="1" dirty="0">
                <a:solidFill>
                  <a:srgbClr val="FF0000"/>
                </a:solidFill>
              </a:rPr>
              <a:t>Throughput</a:t>
            </a:r>
          </a:p>
          <a:p>
            <a:pPr marL="0" indent="0">
              <a:buNone/>
            </a:pPr>
            <a:r>
              <a:rPr lang="en-US" sz="1800" dirty="0"/>
              <a:t>       It is the total number of processes completed per unit time.</a:t>
            </a:r>
          </a:p>
          <a:p>
            <a:r>
              <a:rPr lang="en-US" sz="2000" b="1" dirty="0">
                <a:solidFill>
                  <a:srgbClr val="FF0000"/>
                </a:solidFill>
              </a:rPr>
              <a:t>Turnaround Time</a:t>
            </a:r>
          </a:p>
          <a:p>
            <a:pPr marL="0" indent="0">
              <a:buNone/>
            </a:pPr>
            <a:r>
              <a:rPr lang="en-US" sz="1800" b="1" dirty="0"/>
              <a:t>        It is the amount of time taken to execute a particular process, </a:t>
            </a:r>
            <a:r>
              <a:rPr lang="en-US" sz="1800" dirty="0"/>
              <a:t>i.e. The interval   from time of submission of the process to the time of completion of the process.</a:t>
            </a:r>
          </a:p>
          <a:p>
            <a:r>
              <a:rPr lang="en-US" sz="2000" b="1" dirty="0">
                <a:solidFill>
                  <a:srgbClr val="FF0000"/>
                </a:solidFill>
              </a:rPr>
              <a:t>Waiting Time</a:t>
            </a:r>
          </a:p>
          <a:p>
            <a:pPr marL="0" indent="0">
              <a:buNone/>
            </a:pPr>
            <a:r>
              <a:rPr lang="en-US" sz="1800" dirty="0"/>
              <a:t>      The amount of time a process has been waiting in the ready queue to acquire get   control on the CPU.</a:t>
            </a:r>
          </a:p>
          <a:p>
            <a:r>
              <a:rPr lang="en-US" sz="2000" b="1" dirty="0">
                <a:solidFill>
                  <a:srgbClr val="FF0000"/>
                </a:solidFill>
              </a:rPr>
              <a:t>Response Time</a:t>
            </a:r>
          </a:p>
          <a:p>
            <a:pPr marL="0" indent="0">
              <a:buNone/>
            </a:pPr>
            <a:r>
              <a:rPr lang="en-US" sz="1800" dirty="0"/>
              <a:t>      Amount of time it takes from when a request was submitted until the first response is produced. </a:t>
            </a:r>
            <a:endParaRPr lang="en-IN" sz="14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E6FD2FEE-0653-48BD-8191-9B4734D2C38B}"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14521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23950"/>
            <a:ext cx="8229600" cy="1143000"/>
          </a:xfrm>
        </p:spPr>
        <p:txBody>
          <a:bodyPr>
            <a:normAutofit fontScale="90000"/>
          </a:bodyPr>
          <a:lstStyle/>
          <a:p>
            <a:r>
              <a:rPr lang="en-US" sz="3600" b="1" dirty="0"/>
              <a:t>Objectives of Process Scheduling Algorithm</a:t>
            </a:r>
            <a:br>
              <a:rPr lang="en-US" dirty="0"/>
            </a:br>
            <a:endParaRPr lang="en-IN" dirty="0"/>
          </a:p>
        </p:txBody>
      </p:sp>
      <p:sp>
        <p:nvSpPr>
          <p:cNvPr id="3" name="Content Placeholder 2"/>
          <p:cNvSpPr>
            <a:spLocks noGrp="1"/>
          </p:cNvSpPr>
          <p:nvPr>
            <p:ph idx="1"/>
          </p:nvPr>
        </p:nvSpPr>
        <p:spPr>
          <a:xfrm>
            <a:off x="404622" y="1828800"/>
            <a:ext cx="8229600" cy="4525963"/>
          </a:xfrm>
        </p:spPr>
        <p:txBody>
          <a:bodyPr>
            <a:normAutofit/>
          </a:bodyPr>
          <a:lstStyle/>
          <a:p>
            <a:pPr fontAlgn="base"/>
            <a:r>
              <a:rPr lang="en-US" sz="2000" dirty="0">
                <a:solidFill>
                  <a:srgbClr val="0070C0"/>
                </a:solidFill>
              </a:rPr>
              <a:t>Max CPU utilization </a:t>
            </a:r>
            <a:r>
              <a:rPr lang="en-US" sz="2000" dirty="0"/>
              <a:t>[Keep CPU as busy as possible]</a:t>
            </a:r>
          </a:p>
          <a:p>
            <a:pPr fontAlgn="base"/>
            <a:r>
              <a:rPr lang="en-US" sz="2000" dirty="0">
                <a:solidFill>
                  <a:srgbClr val="0070C0"/>
                </a:solidFill>
              </a:rPr>
              <a:t>Fair allocation of CPU.</a:t>
            </a:r>
          </a:p>
          <a:p>
            <a:pPr fontAlgn="base"/>
            <a:r>
              <a:rPr lang="en-US" sz="2000" dirty="0">
                <a:solidFill>
                  <a:srgbClr val="0070C0"/>
                </a:solidFill>
              </a:rPr>
              <a:t>Max throughput </a:t>
            </a:r>
            <a:r>
              <a:rPr lang="en-US" sz="2000" dirty="0"/>
              <a:t>[Number of processes that complete their execution per time unit]</a:t>
            </a:r>
          </a:p>
          <a:p>
            <a:pPr fontAlgn="base"/>
            <a:r>
              <a:rPr lang="en-US" sz="2000" dirty="0">
                <a:solidFill>
                  <a:srgbClr val="0070C0"/>
                </a:solidFill>
              </a:rPr>
              <a:t>Min turnaround time </a:t>
            </a:r>
            <a:r>
              <a:rPr lang="en-US" sz="2000" dirty="0"/>
              <a:t>[Time taken by a process to finish execution]</a:t>
            </a:r>
          </a:p>
          <a:p>
            <a:pPr fontAlgn="base"/>
            <a:r>
              <a:rPr lang="en-US" sz="2000" dirty="0">
                <a:solidFill>
                  <a:srgbClr val="0070C0"/>
                </a:solidFill>
              </a:rPr>
              <a:t>Min waiting time </a:t>
            </a:r>
            <a:r>
              <a:rPr lang="en-US" sz="2000" dirty="0"/>
              <a:t>[Time a process waits in ready queue]</a:t>
            </a:r>
          </a:p>
          <a:p>
            <a:pPr fontAlgn="base"/>
            <a:r>
              <a:rPr lang="en-US" sz="2000" dirty="0">
                <a:solidFill>
                  <a:srgbClr val="0070C0"/>
                </a:solidFill>
              </a:rPr>
              <a:t>Min response time </a:t>
            </a:r>
            <a:r>
              <a:rPr lang="en-US" sz="2000" dirty="0"/>
              <a:t>[Time when a process produces first response]</a:t>
            </a:r>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7ECB2321-1FB1-4042-B098-D980EC549C8F}"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39605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1447800"/>
            <a:ext cx="8229600" cy="1143000"/>
          </a:xfrm>
        </p:spPr>
        <p:txBody>
          <a:bodyPr>
            <a:normAutofit fontScale="90000"/>
          </a:bodyPr>
          <a:lstStyle/>
          <a:p>
            <a:r>
              <a:rPr lang="en-US" sz="3600" b="1" dirty="0"/>
              <a:t>Various Times related to the Process</a:t>
            </a:r>
            <a:br>
              <a:rPr lang="en-US" dirty="0"/>
            </a:br>
            <a:br>
              <a:rPr lang="en-US" dirty="0"/>
            </a:br>
            <a:endParaRPr lang="en-IN" dirty="0"/>
          </a:p>
        </p:txBody>
      </p:sp>
      <p:sp>
        <p:nvSpPr>
          <p:cNvPr id="4" name="AutoShape 2" descr="os Various Times related to the Proc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s Various Times related to the Proce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s Various Times related to the Proce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os Various Times related to the Proces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os Various Times related to the Proces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05000"/>
            <a:ext cx="82264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38200" y="3886200"/>
            <a:ext cx="3769302" cy="2308324"/>
          </a:xfrm>
          <a:prstGeom prst="rect">
            <a:avLst/>
          </a:prstGeom>
          <a:noFill/>
        </p:spPr>
        <p:txBody>
          <a:bodyPr wrap="none" rtlCol="0">
            <a:spAutoFit/>
          </a:bodyPr>
          <a:lstStyle/>
          <a:p>
            <a:pPr marL="285750" indent="-285750">
              <a:buFont typeface="Arial" pitchFamily="34" charset="0"/>
              <a:buChar char="•"/>
            </a:pPr>
            <a:r>
              <a:rPr lang="en-US" sz="2400" dirty="0"/>
              <a:t>Arrival Time</a:t>
            </a:r>
          </a:p>
          <a:p>
            <a:pPr marL="285750" indent="-285750">
              <a:buFont typeface="Arial" pitchFamily="34" charset="0"/>
              <a:buChar char="•"/>
            </a:pPr>
            <a:r>
              <a:rPr lang="en-US" sz="2400" dirty="0"/>
              <a:t>Completion Time</a:t>
            </a:r>
          </a:p>
          <a:p>
            <a:pPr marL="285750" indent="-285750">
              <a:buFont typeface="Arial" pitchFamily="34" charset="0"/>
              <a:buChar char="•"/>
            </a:pPr>
            <a:r>
              <a:rPr lang="en-US" sz="2400" b="1" dirty="0"/>
              <a:t>Burst Time</a:t>
            </a:r>
          </a:p>
          <a:p>
            <a:pPr marL="285750" indent="-285750">
              <a:buFont typeface="Arial" pitchFamily="34" charset="0"/>
              <a:buChar char="•"/>
            </a:pPr>
            <a:r>
              <a:rPr lang="en-US" sz="2400" dirty="0">
                <a:solidFill>
                  <a:srgbClr val="FF0000"/>
                </a:solidFill>
              </a:rPr>
              <a:t>Turn Around Time-----</a:t>
            </a:r>
            <a:r>
              <a:rPr lang="en-US" sz="2400" dirty="0" err="1">
                <a:solidFill>
                  <a:srgbClr val="FF0000"/>
                </a:solidFill>
              </a:rPr>
              <a:t>ct</a:t>
            </a:r>
            <a:r>
              <a:rPr lang="en-US" sz="2400" dirty="0">
                <a:solidFill>
                  <a:srgbClr val="FF0000"/>
                </a:solidFill>
              </a:rPr>
              <a:t>-at</a:t>
            </a:r>
          </a:p>
          <a:p>
            <a:pPr marL="285750" indent="-285750">
              <a:buFont typeface="Arial" pitchFamily="34" charset="0"/>
              <a:buChar char="•"/>
            </a:pPr>
            <a:r>
              <a:rPr lang="en-US" sz="2400" dirty="0">
                <a:solidFill>
                  <a:srgbClr val="FF0000"/>
                </a:solidFill>
              </a:rPr>
              <a:t>Waiting Time</a:t>
            </a:r>
          </a:p>
          <a:p>
            <a:pPr marL="285750" indent="-285750">
              <a:buFont typeface="Arial" pitchFamily="34" charset="0"/>
              <a:buChar char="•"/>
            </a:pPr>
            <a:r>
              <a:rPr lang="en-US" sz="2400" dirty="0">
                <a:solidFill>
                  <a:srgbClr val="FF0000"/>
                </a:solidFill>
              </a:rPr>
              <a:t>Response Time</a:t>
            </a:r>
            <a:endParaRPr lang="en-IN" sz="2400" dirty="0">
              <a:solidFill>
                <a:srgbClr val="FF0000"/>
              </a:solidFill>
            </a:endParaRPr>
          </a:p>
        </p:txBody>
      </p:sp>
      <p:sp>
        <p:nvSpPr>
          <p:cNvPr id="16" name="TextBox 15"/>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ate Placeholder 13"/>
          <p:cNvSpPr>
            <a:spLocks noGrp="1"/>
          </p:cNvSpPr>
          <p:nvPr>
            <p:ph type="dt" sz="half" idx="10"/>
          </p:nvPr>
        </p:nvSpPr>
        <p:spPr/>
        <p:txBody>
          <a:bodyPr/>
          <a:lstStyle/>
          <a:p>
            <a:fld id="{D71FE38E-D49D-4000-813A-1B55680F7BB3}" type="datetime2">
              <a:rPr lang="en-US" smtClean="0"/>
              <a:t>Wednesday, December 22, 2021</a:t>
            </a:fld>
            <a:endParaRPr lang="en-US" dirty="0"/>
          </a:p>
        </p:txBody>
      </p:sp>
      <p:sp>
        <p:nvSpPr>
          <p:cNvPr id="15" name="Footer Placeholder 14"/>
          <p:cNvSpPr>
            <a:spLocks noGrp="1"/>
          </p:cNvSpPr>
          <p:nvPr>
            <p:ph type="ftr" sz="quarter" idx="11"/>
          </p:nvPr>
        </p:nvSpPr>
        <p:spPr/>
        <p:txBody>
          <a:bodyPr/>
          <a:lstStyle/>
          <a:p>
            <a:r>
              <a:rPr lang="en-US"/>
              <a:t>N.Surya Kala</a:t>
            </a:r>
            <a:endParaRPr lang="en-US" dirty="0"/>
          </a:p>
        </p:txBody>
      </p:sp>
      <p:sp>
        <p:nvSpPr>
          <p:cNvPr id="18" name="Slide Number Placeholder 17"/>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TextBox 2"/>
          <p:cNvSpPr txBox="1"/>
          <p:nvPr/>
        </p:nvSpPr>
        <p:spPr>
          <a:xfrm>
            <a:off x="5410200" y="4191000"/>
            <a:ext cx="1763624" cy="923330"/>
          </a:xfrm>
          <a:prstGeom prst="rect">
            <a:avLst/>
          </a:prstGeom>
          <a:noFill/>
        </p:spPr>
        <p:txBody>
          <a:bodyPr wrap="none" rtlCol="0">
            <a:spAutoFit/>
          </a:bodyPr>
          <a:lstStyle/>
          <a:p>
            <a:r>
              <a:rPr lang="en-IN" dirty="0"/>
              <a:t>P1—0ms-----5ms</a:t>
            </a:r>
          </a:p>
          <a:p>
            <a:r>
              <a:rPr lang="en-IN" dirty="0"/>
              <a:t>P2---2ms----8ms</a:t>
            </a:r>
          </a:p>
          <a:p>
            <a:r>
              <a:rPr lang="en-IN" dirty="0"/>
              <a:t>P3---4ms---12ms</a:t>
            </a:r>
          </a:p>
        </p:txBody>
      </p:sp>
    </p:spTree>
    <p:extLst>
      <p:ext uri="{BB962C8B-B14F-4D97-AF65-F5344CB8AC3E}">
        <p14:creationId xmlns:p14="http://schemas.microsoft.com/office/powerpoint/2010/main" val="7957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5135563"/>
          </a:xfrm>
        </p:spPr>
        <p:txBody>
          <a:bodyPr>
            <a:noAutofit/>
          </a:bodyPr>
          <a:lstStyle/>
          <a:p>
            <a:r>
              <a:rPr lang="en-US" sz="2000" b="1" dirty="0"/>
              <a:t>Arrival Time: </a:t>
            </a:r>
            <a:r>
              <a:rPr lang="en-US" sz="2000" dirty="0"/>
              <a:t>Time at which the process arrives in the ready queue.</a:t>
            </a:r>
          </a:p>
          <a:p>
            <a:r>
              <a:rPr lang="en-US" sz="2000" b="1" dirty="0"/>
              <a:t>Completion Time:</a:t>
            </a:r>
            <a:r>
              <a:rPr lang="en-US" sz="2000" dirty="0"/>
              <a:t> Time at which process completes its execution.</a:t>
            </a:r>
          </a:p>
          <a:p>
            <a:r>
              <a:rPr lang="en-US" sz="2000" b="1" dirty="0"/>
              <a:t>Burst Time: </a:t>
            </a:r>
            <a:r>
              <a:rPr lang="en-US" sz="2000" dirty="0"/>
              <a:t>Time required by a process for CPU execution.</a:t>
            </a:r>
          </a:p>
          <a:p>
            <a:r>
              <a:rPr lang="en-US" sz="2000" b="1" dirty="0"/>
              <a:t>Turn Around Time: </a:t>
            </a:r>
            <a:r>
              <a:rPr lang="en-US" sz="2000" dirty="0"/>
              <a:t>Time Difference between completion time and arrival time.</a:t>
            </a:r>
            <a:br>
              <a:rPr lang="en-US" sz="2000" dirty="0"/>
            </a:br>
            <a:r>
              <a:rPr lang="en-US" sz="2000" dirty="0">
                <a:solidFill>
                  <a:srgbClr val="0070C0"/>
                </a:solidFill>
              </a:rPr>
              <a:t>Turn Around Time = Completion Time – Arrival Time</a:t>
            </a:r>
          </a:p>
          <a:p>
            <a:r>
              <a:rPr lang="en-US" sz="2000" b="1" dirty="0"/>
              <a:t>Waiting Time(W.T):</a:t>
            </a:r>
            <a:r>
              <a:rPr lang="en-US" sz="2000" dirty="0"/>
              <a:t> Time Difference between turn around time and burst time.</a:t>
            </a:r>
            <a:br>
              <a:rPr lang="en-US" sz="2000" dirty="0"/>
            </a:br>
            <a:r>
              <a:rPr lang="en-US" sz="2000" dirty="0">
                <a:solidFill>
                  <a:srgbClr val="0070C0"/>
                </a:solidFill>
              </a:rPr>
              <a:t>Waiting Time = Turn Around Time – Burst Time</a:t>
            </a:r>
          </a:p>
          <a:p>
            <a:r>
              <a:rPr lang="en-US" sz="2000" b="1" dirty="0"/>
              <a:t>Response Time: </a:t>
            </a:r>
            <a:r>
              <a:rPr lang="en-US" sz="2000" dirty="0"/>
              <a:t>The difference between the arrival time and the time at which the process first gets the CPU is called Response Time.</a:t>
            </a:r>
            <a:endParaRPr lang="en-IN" sz="2000" dirty="0">
              <a:solidFill>
                <a:srgbClr val="0070C0"/>
              </a:solidFill>
            </a:endParaRPr>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D683067A-4AAD-4267-A15A-6EB96DFB9E89}"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42251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9848"/>
            <a:ext cx="8229600" cy="1143000"/>
          </a:xfrm>
        </p:spPr>
        <p:txBody>
          <a:bodyPr>
            <a:normAutofit fontScale="90000"/>
          </a:bodyPr>
          <a:lstStyle/>
          <a:p>
            <a:r>
              <a:rPr lang="en-IN" sz="4000" b="1" dirty="0"/>
              <a:t>Scheduling Algorithms</a:t>
            </a:r>
            <a:br>
              <a:rPr lang="en-IN" dirty="0"/>
            </a:br>
            <a:endParaRPr lang="en-IN" dirty="0"/>
          </a:p>
        </p:txBody>
      </p:sp>
      <p:sp>
        <p:nvSpPr>
          <p:cNvPr id="3" name="Content Placeholder 2"/>
          <p:cNvSpPr>
            <a:spLocks noGrp="1"/>
          </p:cNvSpPr>
          <p:nvPr>
            <p:ph idx="1"/>
          </p:nvPr>
        </p:nvSpPr>
        <p:spPr/>
        <p:txBody>
          <a:bodyPr>
            <a:normAutofit/>
          </a:bodyPr>
          <a:lstStyle/>
          <a:p>
            <a:r>
              <a:rPr lang="en-US" sz="2400" b="1" dirty="0"/>
              <a:t>First-Come, First-Served (FCFS) Scheduling</a:t>
            </a:r>
          </a:p>
          <a:p>
            <a:r>
              <a:rPr lang="en-US" sz="2400" b="1" dirty="0"/>
              <a:t>Shortest-Job-Next (SJN or SJF) Scheduling</a:t>
            </a:r>
          </a:p>
          <a:p>
            <a:r>
              <a:rPr lang="en-US" sz="2400" b="1" dirty="0"/>
              <a:t>Shortest Remaining Time Next (SRTN)</a:t>
            </a:r>
          </a:p>
          <a:p>
            <a:r>
              <a:rPr lang="en-US" sz="2400" b="1" dirty="0"/>
              <a:t>Round Robin(RR) Scheduling</a:t>
            </a:r>
          </a:p>
          <a:p>
            <a:r>
              <a:rPr lang="en-US" sz="2400" b="1" dirty="0"/>
              <a:t>Priority Scheduling</a:t>
            </a:r>
          </a:p>
          <a:p>
            <a:r>
              <a:rPr lang="en-US" sz="2400" dirty="0"/>
              <a:t>Multi-Level Queues Scheduling</a:t>
            </a:r>
          </a:p>
          <a:p>
            <a:r>
              <a:rPr lang="en-US" sz="2400" dirty="0"/>
              <a:t>Multi-Level Feedback Queue Scheduling</a:t>
            </a:r>
          </a:p>
          <a:p>
            <a:endParaRPr lang="en-US" sz="2800" dirty="0"/>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02CEDD92-A5C6-4BA2-9D63-BCEB283FB262}"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22964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Contents</a:t>
            </a:r>
            <a:endParaRPr lang="en-IN" sz="3600" dirty="0"/>
          </a:p>
        </p:txBody>
      </p:sp>
      <p:sp>
        <p:nvSpPr>
          <p:cNvPr id="3" name="Content Placeholder 2"/>
          <p:cNvSpPr>
            <a:spLocks noGrp="1"/>
          </p:cNvSpPr>
          <p:nvPr>
            <p:ph idx="1"/>
          </p:nvPr>
        </p:nvSpPr>
        <p:spPr>
          <a:xfrm>
            <a:off x="465582" y="1417638"/>
            <a:ext cx="8229600" cy="4632325"/>
          </a:xfrm>
        </p:spPr>
        <p:txBody>
          <a:bodyPr>
            <a:noAutofit/>
          </a:bodyPr>
          <a:lstStyle/>
          <a:p>
            <a:pPr>
              <a:lnSpc>
                <a:spcPct val="150000"/>
              </a:lnSpc>
            </a:pPr>
            <a:r>
              <a:rPr lang="en-US" sz="2400" b="1" dirty="0"/>
              <a:t>Process Scheduling</a:t>
            </a:r>
          </a:p>
          <a:p>
            <a:pPr lvl="1">
              <a:lnSpc>
                <a:spcPct val="150000"/>
              </a:lnSpc>
            </a:pPr>
            <a:r>
              <a:rPr lang="en-US" sz="2000" dirty="0"/>
              <a:t>Why do we need scheduling?</a:t>
            </a:r>
          </a:p>
          <a:p>
            <a:pPr lvl="1">
              <a:lnSpc>
                <a:spcPct val="150000"/>
              </a:lnSpc>
            </a:pPr>
            <a:r>
              <a:rPr lang="en-IN" sz="2000" dirty="0"/>
              <a:t>When do</a:t>
            </a:r>
            <a:r>
              <a:rPr lang="en-US" sz="2000" dirty="0"/>
              <a:t>e</a:t>
            </a:r>
            <a:r>
              <a:rPr lang="en-IN" sz="2000" dirty="0"/>
              <a:t>s </a:t>
            </a:r>
            <a:r>
              <a:rPr lang="en-US" sz="2000" dirty="0"/>
              <a:t>scheduling </a:t>
            </a:r>
            <a:r>
              <a:rPr lang="en-IN" sz="2000" dirty="0" err="1"/>
              <a:t>happ</a:t>
            </a:r>
            <a:r>
              <a:rPr lang="en-US" sz="2000" dirty="0"/>
              <a:t>e</a:t>
            </a:r>
            <a:r>
              <a:rPr lang="en-IN" sz="2000" dirty="0"/>
              <a:t>n?</a:t>
            </a:r>
          </a:p>
          <a:p>
            <a:pPr lvl="1">
              <a:lnSpc>
                <a:spcPct val="150000"/>
              </a:lnSpc>
            </a:pPr>
            <a:r>
              <a:rPr lang="en-IN" sz="2000" dirty="0"/>
              <a:t>What is CPU Scheduling?</a:t>
            </a:r>
          </a:p>
          <a:p>
            <a:pPr lvl="1">
              <a:lnSpc>
                <a:spcPct val="150000"/>
              </a:lnSpc>
            </a:pPr>
            <a:r>
              <a:rPr lang="en-IN" sz="2000" dirty="0"/>
              <a:t>Types of CPU Scheduling?</a:t>
            </a:r>
          </a:p>
          <a:p>
            <a:pPr lvl="1">
              <a:lnSpc>
                <a:spcPct val="150000"/>
              </a:lnSpc>
            </a:pPr>
            <a:r>
              <a:rPr lang="en-IN" sz="2000" dirty="0"/>
              <a:t>Types of Schedulers</a:t>
            </a:r>
          </a:p>
          <a:p>
            <a:pPr lvl="1">
              <a:lnSpc>
                <a:spcPct val="150000"/>
              </a:lnSpc>
            </a:pPr>
            <a:r>
              <a:rPr lang="en-IN" sz="2000" dirty="0"/>
              <a:t>Scheduling Q</a:t>
            </a:r>
            <a:r>
              <a:rPr lang="en-US" sz="2000" dirty="0" err="1"/>
              <a:t>ueues</a:t>
            </a:r>
            <a:endParaRPr lang="en-US" sz="2000" dirty="0"/>
          </a:p>
          <a:p>
            <a:pPr lvl="1">
              <a:lnSpc>
                <a:spcPct val="150000"/>
              </a:lnSpc>
            </a:pPr>
            <a:r>
              <a:rPr lang="en-IN" sz="2000" dirty="0"/>
              <a:t>Scheduling Criteria</a:t>
            </a:r>
          </a:p>
          <a:p>
            <a:pPr lvl="1">
              <a:lnSpc>
                <a:spcPct val="150000"/>
              </a:lnSpc>
            </a:pPr>
            <a:r>
              <a:rPr lang="en-IN" sz="2000" dirty="0"/>
              <a:t>Objectives of process scheduling algorithms</a:t>
            </a:r>
          </a:p>
          <a:p>
            <a:pPr lvl="1"/>
            <a:endParaRPr lang="en-IN" sz="2000" dirty="0"/>
          </a:p>
          <a:p>
            <a:pPr lvl="1"/>
            <a:endParaRPr lang="en-IN" sz="20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8B1CAD27-8176-44D3-82B6-AD0024385111}"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dirty="0" err="1"/>
              <a:t>N.Surya</a:t>
            </a:r>
            <a:r>
              <a:rPr lang="en-US" dirty="0"/>
              <a:t> Kala</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81912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90600"/>
            <a:ext cx="8229600" cy="1143000"/>
          </a:xfrm>
        </p:spPr>
        <p:txBody>
          <a:bodyPr>
            <a:normAutofit fontScale="90000"/>
          </a:bodyPr>
          <a:lstStyle/>
          <a:p>
            <a:r>
              <a:rPr lang="en-US" sz="4000" b="1" dirty="0"/>
              <a:t>First Come First Serve Scheduling</a:t>
            </a:r>
            <a:br>
              <a:rPr lang="en-US" dirty="0"/>
            </a:br>
            <a:endParaRPr lang="en-IN" dirty="0"/>
          </a:p>
        </p:txBody>
      </p:sp>
      <p:sp>
        <p:nvSpPr>
          <p:cNvPr id="3" name="Content Placeholder 2"/>
          <p:cNvSpPr>
            <a:spLocks noGrp="1"/>
          </p:cNvSpPr>
          <p:nvPr>
            <p:ph idx="1"/>
          </p:nvPr>
        </p:nvSpPr>
        <p:spPr>
          <a:xfrm>
            <a:off x="438150" y="1828800"/>
            <a:ext cx="8229600" cy="4525963"/>
          </a:xfrm>
        </p:spPr>
        <p:txBody>
          <a:bodyPr>
            <a:normAutofit fontScale="92500" lnSpcReduction="10000"/>
          </a:bodyPr>
          <a:lstStyle/>
          <a:p>
            <a:r>
              <a:rPr lang="en-US" sz="2000" dirty="0"/>
              <a:t>"First Come First Serve" scheduling algorithm, as the name suggests, the </a:t>
            </a:r>
            <a:r>
              <a:rPr lang="en-US" sz="2000" b="1" dirty="0">
                <a:solidFill>
                  <a:srgbClr val="0070C0"/>
                </a:solidFill>
              </a:rPr>
              <a:t>process which arrives first, gets executed first,</a:t>
            </a:r>
          </a:p>
          <a:p>
            <a:pPr marL="0" indent="0">
              <a:buNone/>
            </a:pPr>
            <a:r>
              <a:rPr lang="en-US" sz="2000" dirty="0"/>
              <a:t>                                                     or </a:t>
            </a:r>
          </a:p>
          <a:p>
            <a:r>
              <a:rPr lang="en-US" sz="2000" dirty="0"/>
              <a:t>we can say that the process </a:t>
            </a:r>
            <a:r>
              <a:rPr lang="en-US" sz="2000" b="1" dirty="0">
                <a:solidFill>
                  <a:srgbClr val="0070C0"/>
                </a:solidFill>
              </a:rPr>
              <a:t>which requests the CPU first, gets the CPU allocated first.</a:t>
            </a:r>
          </a:p>
          <a:p>
            <a:pPr marL="0" indent="0">
              <a:buNone/>
            </a:pPr>
            <a:endParaRPr lang="en-US" sz="2000" b="1" dirty="0">
              <a:solidFill>
                <a:srgbClr val="0070C0"/>
              </a:solidFill>
            </a:endParaRPr>
          </a:p>
          <a:p>
            <a:r>
              <a:rPr lang="en-US" sz="2000" dirty="0"/>
              <a:t>First Come First Serve, is just like </a:t>
            </a:r>
            <a:r>
              <a:rPr lang="en-US" sz="2000" b="1" dirty="0">
                <a:solidFill>
                  <a:srgbClr val="0070C0"/>
                </a:solidFill>
              </a:rPr>
              <a:t>FIFO</a:t>
            </a:r>
            <a:r>
              <a:rPr lang="en-US" sz="2000" dirty="0"/>
              <a:t>(First in First out) Queue data structure.</a:t>
            </a:r>
          </a:p>
          <a:p>
            <a:pPr marL="0" indent="0">
              <a:buNone/>
            </a:pPr>
            <a:endParaRPr lang="en-US" sz="2000" dirty="0"/>
          </a:p>
          <a:p>
            <a:r>
              <a:rPr lang="en-US" sz="2000" dirty="0"/>
              <a:t>This is used in </a:t>
            </a:r>
            <a:r>
              <a:rPr lang="en-US" sz="2000" b="1" dirty="0">
                <a:solidFill>
                  <a:srgbClr val="0070C0"/>
                </a:solidFill>
              </a:rPr>
              <a:t>Batch Systems.</a:t>
            </a:r>
          </a:p>
          <a:p>
            <a:pPr marL="0" indent="0">
              <a:buNone/>
            </a:pPr>
            <a:endParaRPr lang="en-US" sz="2000" b="1" u="sng" dirty="0">
              <a:solidFill>
                <a:srgbClr val="0070C0"/>
              </a:solidFill>
            </a:endParaRPr>
          </a:p>
          <a:p>
            <a:r>
              <a:rPr lang="en-US" sz="2000" dirty="0"/>
              <a:t>FCFS is a </a:t>
            </a:r>
            <a:r>
              <a:rPr lang="en-US" sz="2000" b="1" dirty="0">
                <a:solidFill>
                  <a:srgbClr val="0070C0"/>
                </a:solidFill>
              </a:rPr>
              <a:t>non-preemptive scheduling algorithm</a:t>
            </a:r>
            <a:r>
              <a:rPr lang="en-US" sz="2000" dirty="0"/>
              <a:t>.</a:t>
            </a:r>
          </a:p>
          <a:p>
            <a:endParaRPr lang="en-US" sz="2000" u="sng" dirty="0"/>
          </a:p>
          <a:p>
            <a:r>
              <a:rPr lang="en-US" sz="2000" dirty="0"/>
              <a:t>A perfect real life example of FCFS scheduling is </a:t>
            </a:r>
            <a:r>
              <a:rPr lang="en-US" sz="2000" b="1" dirty="0">
                <a:solidFill>
                  <a:srgbClr val="0070C0"/>
                </a:solidFill>
              </a:rPr>
              <a:t>buying tickets at ticket counter</a:t>
            </a:r>
            <a:r>
              <a:rPr lang="en-US" sz="2000" dirty="0">
                <a:solidFill>
                  <a:srgbClr val="0070C0"/>
                </a:solidFill>
              </a:rPr>
              <a:t>.</a:t>
            </a:r>
            <a:endParaRPr lang="en-IN" sz="2000" dirty="0">
              <a:solidFill>
                <a:srgbClr val="0070C0"/>
              </a:solidFill>
            </a:endParaRPr>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1858E844-AD0E-4101-8551-9105E6FF9EB6}"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90924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0624"/>
            <a:ext cx="8229600" cy="1143000"/>
          </a:xfrm>
        </p:spPr>
        <p:txBody>
          <a:bodyPr>
            <a:normAutofit/>
          </a:bodyPr>
          <a:lstStyle/>
          <a:p>
            <a:r>
              <a:rPr lang="en-IN" sz="3600" b="1" dirty="0"/>
              <a:t>F</a:t>
            </a:r>
            <a:r>
              <a:rPr lang="en-US" sz="3600" b="1" dirty="0"/>
              <a:t>C</a:t>
            </a:r>
            <a:r>
              <a:rPr lang="en-IN" sz="3600" b="1" dirty="0"/>
              <a:t>FS Example1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600200"/>
            <a:ext cx="502920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FC072A65-25F4-40FD-B109-36853CF42C85}"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extBox 7"/>
          <p:cNvSpPr txBox="1"/>
          <p:nvPr/>
        </p:nvSpPr>
        <p:spPr>
          <a:xfrm>
            <a:off x="1905000" y="5562600"/>
            <a:ext cx="2710870" cy="646331"/>
          </a:xfrm>
          <a:prstGeom prst="rect">
            <a:avLst/>
          </a:prstGeom>
          <a:noFill/>
        </p:spPr>
        <p:txBody>
          <a:bodyPr wrap="none" rtlCol="0">
            <a:spAutoFit/>
          </a:bodyPr>
          <a:lstStyle/>
          <a:p>
            <a:r>
              <a:rPr lang="en-IN" b="1" dirty="0"/>
              <a:t>What is turn around time?</a:t>
            </a:r>
          </a:p>
          <a:p>
            <a:r>
              <a:rPr lang="en-IN" b="1" dirty="0"/>
              <a:t>What is response time?</a:t>
            </a:r>
          </a:p>
        </p:txBody>
      </p:sp>
      <p:sp>
        <p:nvSpPr>
          <p:cNvPr id="9" name="TextBox 8"/>
          <p:cNvSpPr txBox="1"/>
          <p:nvPr/>
        </p:nvSpPr>
        <p:spPr>
          <a:xfrm>
            <a:off x="7467600" y="4648200"/>
            <a:ext cx="1417376" cy="1477328"/>
          </a:xfrm>
          <a:prstGeom prst="rect">
            <a:avLst/>
          </a:prstGeom>
          <a:noFill/>
        </p:spPr>
        <p:txBody>
          <a:bodyPr wrap="none" rtlCol="0">
            <a:spAutoFit/>
          </a:bodyPr>
          <a:lstStyle/>
          <a:p>
            <a:r>
              <a:rPr lang="en-IN" b="1" dirty="0"/>
              <a:t>TAT</a:t>
            </a:r>
          </a:p>
          <a:p>
            <a:r>
              <a:rPr lang="en-IN" dirty="0"/>
              <a:t>P1-&gt;24-0=24</a:t>
            </a:r>
          </a:p>
          <a:p>
            <a:r>
              <a:rPr lang="en-IN" dirty="0"/>
              <a:t>P2</a:t>
            </a:r>
            <a:r>
              <a:rPr lang="en-IN" dirty="0">
                <a:sym typeface="Wingdings" pitchFamily="2" charset="2"/>
              </a:rPr>
              <a:t>27-0=27</a:t>
            </a:r>
          </a:p>
          <a:p>
            <a:r>
              <a:rPr lang="en-IN" dirty="0">
                <a:sym typeface="Wingdings" pitchFamily="2" charset="2"/>
              </a:rPr>
              <a:t>P3-&gt;30-0=30</a:t>
            </a:r>
          </a:p>
          <a:p>
            <a:r>
              <a:rPr lang="en-IN" dirty="0">
                <a:sym typeface="Wingdings" pitchFamily="2" charset="2"/>
              </a:rPr>
              <a:t>ATAT=27ms</a:t>
            </a:r>
            <a:endParaRPr lang="en-IN" dirty="0"/>
          </a:p>
        </p:txBody>
      </p:sp>
    </p:spTree>
    <p:extLst>
      <p:ext uri="{BB962C8B-B14F-4D97-AF65-F5344CB8AC3E}">
        <p14:creationId xmlns:p14="http://schemas.microsoft.com/office/powerpoint/2010/main" val="22810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b="1" dirty="0"/>
              <a:t>F</a:t>
            </a:r>
            <a:r>
              <a:rPr lang="en-US" b="1" dirty="0"/>
              <a:t>C</a:t>
            </a:r>
            <a:r>
              <a:rPr lang="en-IN" b="1" dirty="0"/>
              <a:t>FS Example2</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223" y="1600200"/>
            <a:ext cx="298704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24400" y="1981200"/>
            <a:ext cx="1704313" cy="369332"/>
          </a:xfrm>
          <a:prstGeom prst="rect">
            <a:avLst/>
          </a:prstGeom>
          <a:noFill/>
        </p:spPr>
        <p:txBody>
          <a:bodyPr wrap="none" rtlCol="0">
            <a:spAutoFit/>
          </a:bodyPr>
          <a:lstStyle/>
          <a:p>
            <a:r>
              <a:rPr lang="en-IN" b="1" dirty="0"/>
              <a:t>Sol: Gantt </a:t>
            </a:r>
            <a:r>
              <a:rPr lang="en-US" b="1" dirty="0"/>
              <a:t>C</a:t>
            </a:r>
            <a:r>
              <a:rPr lang="en-IN" b="1" dirty="0"/>
              <a:t>hart</a:t>
            </a:r>
          </a:p>
        </p:txBody>
      </p:sp>
      <p:pic>
        <p:nvPicPr>
          <p:cNvPr id="10" name="Picture 3" descr="os FCFS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519362"/>
            <a:ext cx="5105400" cy="923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43400" y="3733800"/>
            <a:ext cx="1894045" cy="2585323"/>
          </a:xfrm>
          <a:prstGeom prst="rect">
            <a:avLst/>
          </a:prstGeom>
          <a:noFill/>
        </p:spPr>
        <p:txBody>
          <a:bodyPr wrap="none" rtlCol="0">
            <a:spAutoFit/>
          </a:bodyPr>
          <a:lstStyle/>
          <a:p>
            <a:r>
              <a:rPr lang="en-IN" b="1" dirty="0"/>
              <a:t>WT</a:t>
            </a:r>
          </a:p>
          <a:p>
            <a:endParaRPr lang="en-IN" b="1" u="sng" dirty="0"/>
          </a:p>
          <a:p>
            <a:r>
              <a:rPr lang="en-IN" dirty="0"/>
              <a:t>P0=0-0=0ms</a:t>
            </a:r>
          </a:p>
          <a:p>
            <a:r>
              <a:rPr lang="en-IN" dirty="0"/>
              <a:t>P1=2-1=1ms</a:t>
            </a:r>
          </a:p>
          <a:p>
            <a:r>
              <a:rPr lang="en-IN" dirty="0"/>
              <a:t>P2=8-2=6ms</a:t>
            </a:r>
          </a:p>
          <a:p>
            <a:r>
              <a:rPr lang="en-IN" dirty="0"/>
              <a:t>P3=12-3=9ms</a:t>
            </a:r>
          </a:p>
          <a:p>
            <a:r>
              <a:rPr lang="en-IN" dirty="0"/>
              <a:t>P4=21-4=17ms</a:t>
            </a:r>
          </a:p>
          <a:p>
            <a:r>
              <a:rPr lang="en-IN" b="1" dirty="0"/>
              <a:t>AWT=33/5=6.6ms</a:t>
            </a:r>
          </a:p>
          <a:p>
            <a:endParaRPr lang="en-IN" b="1" u="sng" dirty="0"/>
          </a:p>
        </p:txBody>
      </p:sp>
      <p:sp>
        <p:nvSpPr>
          <p:cNvPr id="7" name="TextBox 6"/>
          <p:cNvSpPr txBox="1"/>
          <p:nvPr/>
        </p:nvSpPr>
        <p:spPr>
          <a:xfrm>
            <a:off x="6515100" y="3745992"/>
            <a:ext cx="2009204" cy="2308324"/>
          </a:xfrm>
          <a:prstGeom prst="rect">
            <a:avLst/>
          </a:prstGeom>
          <a:noFill/>
        </p:spPr>
        <p:txBody>
          <a:bodyPr wrap="none" rtlCol="0">
            <a:spAutoFit/>
          </a:bodyPr>
          <a:lstStyle/>
          <a:p>
            <a:r>
              <a:rPr lang="en-IN" b="1" dirty="0"/>
              <a:t>TAT</a:t>
            </a:r>
          </a:p>
          <a:p>
            <a:endParaRPr lang="en-IN" b="1" dirty="0"/>
          </a:p>
          <a:p>
            <a:r>
              <a:rPr lang="en-IN" dirty="0"/>
              <a:t>P0=2-0=2ms</a:t>
            </a:r>
          </a:p>
          <a:p>
            <a:r>
              <a:rPr lang="en-IN" dirty="0"/>
              <a:t>P1=8-1=7ms</a:t>
            </a:r>
          </a:p>
          <a:p>
            <a:r>
              <a:rPr lang="en-IN" dirty="0"/>
              <a:t>P2=12-2=10ms</a:t>
            </a:r>
          </a:p>
          <a:p>
            <a:r>
              <a:rPr lang="en-IN" dirty="0"/>
              <a:t>P3=21-3=18ms</a:t>
            </a:r>
          </a:p>
          <a:p>
            <a:r>
              <a:rPr lang="en-IN" dirty="0"/>
              <a:t>P4=33-4=29ms</a:t>
            </a:r>
          </a:p>
          <a:p>
            <a:r>
              <a:rPr lang="en-IN" b="1" dirty="0"/>
              <a:t>ATAT=66/5=13.2ms</a:t>
            </a:r>
          </a:p>
        </p:txBody>
      </p:sp>
      <p:sp>
        <p:nvSpPr>
          <p:cNvPr id="8" name="TextBox 7"/>
          <p:cNvSpPr txBox="1"/>
          <p:nvPr/>
        </p:nvSpPr>
        <p:spPr>
          <a:xfrm>
            <a:off x="2309743" y="4355068"/>
            <a:ext cx="426079" cy="369332"/>
          </a:xfrm>
          <a:prstGeom prst="rect">
            <a:avLst/>
          </a:prstGeom>
          <a:noFill/>
        </p:spPr>
        <p:txBody>
          <a:bodyPr wrap="none" rtlCol="0">
            <a:spAutoFit/>
          </a:bodyPr>
          <a:lstStyle/>
          <a:p>
            <a:r>
              <a:rPr lang="en-IN" b="1" dirty="0"/>
              <a:t>RT</a:t>
            </a:r>
          </a:p>
        </p:txBody>
      </p:sp>
      <p:sp>
        <p:nvSpPr>
          <p:cNvPr id="12" name="TextBox 11"/>
          <p:cNvSpPr txBox="1"/>
          <p:nvPr/>
        </p:nvSpPr>
        <p:spPr>
          <a:xfrm>
            <a:off x="1767840" y="4724400"/>
            <a:ext cx="1820691" cy="2031325"/>
          </a:xfrm>
          <a:prstGeom prst="rect">
            <a:avLst/>
          </a:prstGeom>
          <a:noFill/>
        </p:spPr>
        <p:txBody>
          <a:bodyPr wrap="none" rtlCol="0">
            <a:spAutoFit/>
          </a:bodyPr>
          <a:lstStyle/>
          <a:p>
            <a:r>
              <a:rPr lang="en-IN" dirty="0"/>
              <a:t>P0=0-0=0ms</a:t>
            </a:r>
          </a:p>
          <a:p>
            <a:r>
              <a:rPr lang="en-IN" dirty="0"/>
              <a:t>P1=2-1=1ms</a:t>
            </a:r>
          </a:p>
          <a:p>
            <a:r>
              <a:rPr lang="en-IN" dirty="0"/>
              <a:t>P2=8-2=6ms</a:t>
            </a:r>
          </a:p>
          <a:p>
            <a:r>
              <a:rPr lang="en-IN" dirty="0"/>
              <a:t>P3=12-3=9ms</a:t>
            </a:r>
          </a:p>
          <a:p>
            <a:r>
              <a:rPr lang="en-IN" dirty="0"/>
              <a:t>P4=21-4=17ms</a:t>
            </a:r>
          </a:p>
          <a:p>
            <a:r>
              <a:rPr lang="en-IN" b="1" dirty="0"/>
              <a:t>ART=33/5=6.6ms</a:t>
            </a:r>
          </a:p>
          <a:p>
            <a:endParaRPr lang="en-IN" b="1" u="sng" dirty="0"/>
          </a:p>
        </p:txBody>
      </p:sp>
    </p:spTree>
    <p:extLst>
      <p:ext uri="{BB962C8B-B14F-4D97-AF65-F5344CB8AC3E}">
        <p14:creationId xmlns:p14="http://schemas.microsoft.com/office/powerpoint/2010/main" val="396315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t>
            </a:r>
            <a:r>
              <a:rPr lang="en-US" b="1" dirty="0"/>
              <a:t>C</a:t>
            </a:r>
            <a:r>
              <a:rPr lang="en-IN" b="1" dirty="0"/>
              <a:t>FS Example2</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142172225"/>
              </p:ext>
            </p:extLst>
          </p:nvPr>
        </p:nvGraphicFramePr>
        <p:xfrm>
          <a:off x="819912" y="1600200"/>
          <a:ext cx="7479792" cy="2987040"/>
        </p:xfrm>
        <a:graphic>
          <a:graphicData uri="http://schemas.openxmlformats.org/drawingml/2006/table">
            <a:tbl>
              <a:tblPr/>
              <a:tblGrid>
                <a:gridCol w="1246632">
                  <a:extLst>
                    <a:ext uri="{9D8B030D-6E8A-4147-A177-3AD203B41FA5}">
                      <a16:colId xmlns:a16="http://schemas.microsoft.com/office/drawing/2014/main" val="20000"/>
                    </a:ext>
                  </a:extLst>
                </a:gridCol>
                <a:gridCol w="1246632">
                  <a:extLst>
                    <a:ext uri="{9D8B030D-6E8A-4147-A177-3AD203B41FA5}">
                      <a16:colId xmlns:a16="http://schemas.microsoft.com/office/drawing/2014/main" val="20001"/>
                    </a:ext>
                  </a:extLst>
                </a:gridCol>
                <a:gridCol w="1246632">
                  <a:extLst>
                    <a:ext uri="{9D8B030D-6E8A-4147-A177-3AD203B41FA5}">
                      <a16:colId xmlns:a16="http://schemas.microsoft.com/office/drawing/2014/main" val="20002"/>
                    </a:ext>
                  </a:extLst>
                </a:gridCol>
                <a:gridCol w="1246632">
                  <a:extLst>
                    <a:ext uri="{9D8B030D-6E8A-4147-A177-3AD203B41FA5}">
                      <a16:colId xmlns:a16="http://schemas.microsoft.com/office/drawing/2014/main" val="20003"/>
                    </a:ext>
                  </a:extLst>
                </a:gridCol>
                <a:gridCol w="1246632">
                  <a:extLst>
                    <a:ext uri="{9D8B030D-6E8A-4147-A177-3AD203B41FA5}">
                      <a16:colId xmlns:a16="http://schemas.microsoft.com/office/drawing/2014/main" val="20004"/>
                    </a:ext>
                  </a:extLst>
                </a:gridCol>
                <a:gridCol w="1246632">
                  <a:extLst>
                    <a:ext uri="{9D8B030D-6E8A-4147-A177-3AD203B41FA5}">
                      <a16:colId xmlns:a16="http://schemas.microsoft.com/office/drawing/2014/main" val="20005"/>
                    </a:ext>
                  </a:extLst>
                </a:gridCol>
              </a:tblGrid>
              <a:tr h="0">
                <a:tc>
                  <a:txBody>
                    <a:bodyPr/>
                    <a:lstStyle/>
                    <a:p>
                      <a:pPr algn="l" fontAlgn="t"/>
                      <a:r>
                        <a:rPr lang="en-IN" dirty="0">
                          <a:solidFill>
                            <a:srgbClr val="000000"/>
                          </a:solidFill>
                          <a:effectLst/>
                          <a:latin typeface="times new roman"/>
                        </a:rPr>
                        <a:t>Process ID</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Arrival Time</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Burst Time</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Completion Time</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Turn Around Time</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Waiting Time</a:t>
                      </a:r>
                    </a:p>
                  </a:txBody>
                  <a:tcPr marT="91440" marB="91440">
                    <a:lnL w="7620" cap="flat" cmpd="sng" algn="ctr">
                      <a:solidFill>
                        <a:srgbClr val="F0B6CC"/>
                      </a:solidFill>
                      <a:prstDash val="solid"/>
                      <a:round/>
                      <a:headEnd type="none" w="med" len="med"/>
                      <a:tailEnd type="none" w="med" len="med"/>
                    </a:lnL>
                    <a:lnR w="7620" cap="flat" cmpd="sng" algn="ctr">
                      <a:solidFill>
                        <a:srgbClr val="F0B6CC"/>
                      </a:solidFill>
                      <a:prstDash val="solid"/>
                      <a:round/>
                      <a:headEnd type="none" w="med" len="med"/>
                      <a:tailEnd type="none" w="med" len="med"/>
                    </a:lnR>
                    <a:lnT w="7620" cap="flat" cmpd="sng" algn="ctr">
                      <a:solidFill>
                        <a:srgbClr val="F0B6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7171" name="Picture 3" descr="os FCFS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57800"/>
            <a:ext cx="5105400" cy="9239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5800" y="4866608"/>
            <a:ext cx="1298753" cy="369332"/>
          </a:xfrm>
          <a:prstGeom prst="rect">
            <a:avLst/>
          </a:prstGeom>
          <a:noFill/>
        </p:spPr>
        <p:txBody>
          <a:bodyPr wrap="none" rtlCol="0">
            <a:spAutoFit/>
          </a:bodyPr>
          <a:lstStyle/>
          <a:p>
            <a:r>
              <a:rPr lang="en-IN" b="1" dirty="0"/>
              <a:t>Gantt </a:t>
            </a:r>
            <a:r>
              <a:rPr lang="en-US" b="1" dirty="0"/>
              <a:t>C</a:t>
            </a:r>
            <a:r>
              <a:rPr lang="en-IN" b="1" dirty="0"/>
              <a:t>hart</a:t>
            </a:r>
          </a:p>
        </p:txBody>
      </p:sp>
      <p:sp>
        <p:nvSpPr>
          <p:cNvPr id="12" name="Rectangle 11"/>
          <p:cNvSpPr/>
          <p:nvPr/>
        </p:nvSpPr>
        <p:spPr>
          <a:xfrm>
            <a:off x="7086600" y="4643580"/>
            <a:ext cx="1863587" cy="369332"/>
          </a:xfrm>
          <a:prstGeom prst="rect">
            <a:avLst/>
          </a:prstGeom>
        </p:spPr>
        <p:txBody>
          <a:bodyPr wrap="none">
            <a:spAutoFit/>
          </a:bodyPr>
          <a:lstStyle/>
          <a:p>
            <a:r>
              <a:rPr lang="en-IN" dirty="0"/>
              <a:t>AWT=33/5=6.6ms</a:t>
            </a:r>
          </a:p>
        </p:txBody>
      </p:sp>
      <p:sp>
        <p:nvSpPr>
          <p:cNvPr id="13" name="Rectangle 12"/>
          <p:cNvSpPr/>
          <p:nvPr/>
        </p:nvSpPr>
        <p:spPr>
          <a:xfrm>
            <a:off x="6019800" y="5396596"/>
            <a:ext cx="1828800" cy="646331"/>
          </a:xfrm>
          <a:prstGeom prst="rect">
            <a:avLst/>
          </a:prstGeom>
        </p:spPr>
        <p:txBody>
          <a:bodyPr wrap="square">
            <a:spAutoFit/>
          </a:bodyPr>
          <a:lstStyle/>
          <a:p>
            <a:r>
              <a:rPr lang="en-US" b="1" dirty="0"/>
              <a:t>TAT = CT-AT  </a:t>
            </a:r>
          </a:p>
          <a:p>
            <a:r>
              <a:rPr lang="en-US" b="1" dirty="0">
                <a:solidFill>
                  <a:srgbClr val="FF0000"/>
                </a:solidFill>
              </a:rPr>
              <a:t>WT = TAT-BT</a:t>
            </a:r>
            <a:r>
              <a:rPr lang="en-US" dirty="0"/>
              <a:t>   </a:t>
            </a:r>
          </a:p>
        </p:txBody>
      </p:sp>
      <p:sp>
        <p:nvSpPr>
          <p:cNvPr id="3" name="TextBox 2"/>
          <p:cNvSpPr txBox="1"/>
          <p:nvPr/>
        </p:nvSpPr>
        <p:spPr>
          <a:xfrm>
            <a:off x="5031965" y="4615934"/>
            <a:ext cx="1975669" cy="369332"/>
          </a:xfrm>
          <a:prstGeom prst="rect">
            <a:avLst/>
          </a:prstGeom>
          <a:noFill/>
        </p:spPr>
        <p:txBody>
          <a:bodyPr wrap="none" rtlCol="0">
            <a:spAutoFit/>
          </a:bodyPr>
          <a:lstStyle/>
          <a:p>
            <a:r>
              <a:rPr lang="en-IN" dirty="0"/>
              <a:t>ATAT=66/5=13.2ms</a:t>
            </a:r>
          </a:p>
        </p:txBody>
      </p:sp>
    </p:spTree>
    <p:extLst>
      <p:ext uri="{BB962C8B-B14F-4D97-AF65-F5344CB8AC3E}">
        <p14:creationId xmlns:p14="http://schemas.microsoft.com/office/powerpoint/2010/main" val="142746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143000"/>
          </a:xfrm>
        </p:spPr>
        <p:txBody>
          <a:bodyPr>
            <a:normAutofit/>
          </a:bodyPr>
          <a:lstStyle/>
          <a:p>
            <a:pPr marL="0" indent="0"/>
            <a:r>
              <a:rPr lang="en-US" sz="3600" b="1" dirty="0"/>
              <a:t>Advantages</a:t>
            </a:r>
            <a:endParaRPr lang="en-US" sz="3600" dirty="0"/>
          </a:p>
        </p:txBody>
      </p:sp>
      <p:sp>
        <p:nvSpPr>
          <p:cNvPr id="3" name="Content Placeholder 2"/>
          <p:cNvSpPr>
            <a:spLocks noGrp="1"/>
          </p:cNvSpPr>
          <p:nvPr>
            <p:ph idx="1"/>
          </p:nvPr>
        </p:nvSpPr>
        <p:spPr>
          <a:xfrm>
            <a:off x="457200" y="1828800"/>
            <a:ext cx="8229600" cy="4525963"/>
          </a:xfrm>
        </p:spPr>
        <p:txBody>
          <a:bodyPr>
            <a:normAutofit/>
          </a:bodyPr>
          <a:lstStyle/>
          <a:p>
            <a:r>
              <a:rPr lang="en-US" sz="2000" dirty="0">
                <a:hlinkClick r:id="rId2"/>
              </a:rPr>
              <a:t>FCFS algorithm</a:t>
            </a:r>
            <a:r>
              <a:rPr lang="en-US" sz="2000" dirty="0"/>
              <a:t> doesn't include any complex logic, it just puts the process requests in a </a:t>
            </a:r>
            <a:r>
              <a:rPr lang="en-US" sz="2000" dirty="0">
                <a:solidFill>
                  <a:srgbClr val="0070C0"/>
                </a:solidFill>
              </a:rPr>
              <a:t>queue and executes it one by one</a:t>
            </a:r>
            <a:r>
              <a:rPr lang="en-US" sz="2000" dirty="0"/>
              <a:t>.</a:t>
            </a:r>
          </a:p>
          <a:p>
            <a:endParaRPr lang="en-US" sz="2000" dirty="0"/>
          </a:p>
          <a:p>
            <a:r>
              <a:rPr lang="en-US" sz="2000" dirty="0"/>
              <a:t>FCFS is </a:t>
            </a:r>
            <a:r>
              <a:rPr lang="en-US" sz="2000" dirty="0">
                <a:solidFill>
                  <a:srgbClr val="0070C0"/>
                </a:solidFill>
              </a:rPr>
              <a:t>simple and easy to implement.</a:t>
            </a:r>
          </a:p>
          <a:p>
            <a:pPr marL="0" indent="0">
              <a:buNone/>
            </a:pPr>
            <a:endParaRPr lang="en-US" sz="2000" dirty="0">
              <a:solidFill>
                <a:srgbClr val="0070C0"/>
              </a:solidFill>
            </a:endParaRPr>
          </a:p>
          <a:p>
            <a:r>
              <a:rPr lang="en-US" sz="2000" dirty="0"/>
              <a:t>Eventually, every process will get a chance to run, so </a:t>
            </a:r>
            <a:r>
              <a:rPr lang="en-US" sz="2000" dirty="0">
                <a:solidFill>
                  <a:srgbClr val="0070C0"/>
                </a:solidFill>
              </a:rPr>
              <a:t>starvation doesn't occur.</a:t>
            </a:r>
          </a:p>
          <a:p>
            <a:endParaRPr lang="en-IN" sz="28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E75765BD-DCED-4DD3-9B61-0E94571FCCCE}"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80071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Disadvantages</a:t>
            </a:r>
          </a:p>
        </p:txBody>
      </p:sp>
      <p:sp>
        <p:nvSpPr>
          <p:cNvPr id="3" name="Content Placeholder 2"/>
          <p:cNvSpPr>
            <a:spLocks noGrp="1"/>
          </p:cNvSpPr>
          <p:nvPr>
            <p:ph idx="1"/>
          </p:nvPr>
        </p:nvSpPr>
        <p:spPr/>
        <p:txBody>
          <a:bodyPr>
            <a:normAutofit/>
          </a:bodyPr>
          <a:lstStyle/>
          <a:p>
            <a:r>
              <a:rPr lang="en-US" sz="2000" dirty="0">
                <a:solidFill>
                  <a:srgbClr val="FF0000"/>
                </a:solidFill>
              </a:rPr>
              <a:t>It is </a:t>
            </a:r>
            <a:r>
              <a:rPr lang="en-US" sz="2000" b="1" dirty="0">
                <a:solidFill>
                  <a:srgbClr val="FF0000"/>
                </a:solidFill>
              </a:rPr>
              <a:t>Non Pre-emptive</a:t>
            </a:r>
            <a:r>
              <a:rPr lang="en-US" sz="2000" dirty="0">
                <a:solidFill>
                  <a:srgbClr val="FF0000"/>
                </a:solidFill>
              </a:rPr>
              <a:t> algorithm, which means the </a:t>
            </a:r>
            <a:r>
              <a:rPr lang="en-US" sz="2000" b="1" dirty="0">
                <a:solidFill>
                  <a:srgbClr val="FF0000"/>
                </a:solidFill>
              </a:rPr>
              <a:t>process priority</a:t>
            </a:r>
            <a:r>
              <a:rPr lang="en-US" sz="2000" dirty="0">
                <a:solidFill>
                  <a:srgbClr val="FF0000"/>
                </a:solidFill>
              </a:rPr>
              <a:t> doesn't matter. </a:t>
            </a:r>
          </a:p>
          <a:p>
            <a:r>
              <a:rPr lang="en-US" sz="2000" b="1" dirty="0">
                <a:solidFill>
                  <a:srgbClr val="FF0000"/>
                </a:solidFill>
              </a:rPr>
              <a:t>Not optimal Average Waiting Time.</a:t>
            </a:r>
          </a:p>
          <a:p>
            <a:r>
              <a:rPr lang="en-US" sz="2000" dirty="0">
                <a:solidFill>
                  <a:srgbClr val="FF0000"/>
                </a:solidFill>
              </a:rPr>
              <a:t>Resources utilization in parallel is not possible, which leads to </a:t>
            </a:r>
            <a:r>
              <a:rPr lang="en-US" sz="2000" b="1" dirty="0">
                <a:solidFill>
                  <a:srgbClr val="FF0000"/>
                </a:solidFill>
              </a:rPr>
              <a:t>Convoy Effect</a:t>
            </a:r>
            <a:r>
              <a:rPr lang="en-US" sz="2000" dirty="0">
                <a:solidFill>
                  <a:srgbClr val="FF0000"/>
                </a:solidFill>
              </a:rPr>
              <a:t>, and hence poor resource(CPU, I/O etc) utilization.</a:t>
            </a:r>
          </a:p>
          <a:p>
            <a:r>
              <a:rPr lang="en-US" sz="2000" b="1" dirty="0">
                <a:solidFill>
                  <a:srgbClr val="0070C0"/>
                </a:solidFill>
              </a:rPr>
              <a:t>Convoy Effect</a:t>
            </a:r>
            <a:r>
              <a:rPr lang="en-US" sz="2000" b="1" dirty="0"/>
              <a:t> </a:t>
            </a:r>
            <a:r>
              <a:rPr lang="en-US" sz="2000" dirty="0"/>
              <a:t>is a situation where many processes, who need to use a resource for short time are blocked by one process holding that resource for a long time.</a:t>
            </a:r>
          </a:p>
          <a:p>
            <a:r>
              <a:rPr lang="en-US" sz="2000" dirty="0"/>
              <a:t>This essentially leads to </a:t>
            </a:r>
            <a:r>
              <a:rPr lang="en-US" sz="2000" b="1" dirty="0">
                <a:solidFill>
                  <a:srgbClr val="0070C0"/>
                </a:solidFill>
              </a:rPr>
              <a:t>poor utilization of resources and hence poor performance.</a:t>
            </a:r>
          </a:p>
          <a:p>
            <a:endParaRPr lang="en-US" sz="2000" b="1" dirty="0">
              <a:solidFill>
                <a:srgbClr val="0070C0"/>
              </a:solidFill>
            </a:endParaRPr>
          </a:p>
          <a:p>
            <a:endParaRPr lang="en-US" sz="2400" b="1" dirty="0">
              <a:solidFill>
                <a:srgbClr val="0070C0"/>
              </a:solidFill>
            </a:endParaRPr>
          </a:p>
          <a:p>
            <a:endParaRPr lang="en-US" dirty="0"/>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854E840B-1B0E-4213-9AF2-10ACB488139D}"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9218" name="Picture 2" descr="os Convoy Effect or star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552" y="4724400"/>
            <a:ext cx="529590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0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3600" b="1" dirty="0"/>
              <a:t>Shortest Job First(SJF) Scheduling</a:t>
            </a:r>
            <a:br>
              <a:rPr lang="en-IN" dirty="0"/>
            </a:br>
            <a:endParaRPr lang="en-IN" dirty="0"/>
          </a:p>
        </p:txBody>
      </p:sp>
      <p:sp>
        <p:nvSpPr>
          <p:cNvPr id="3" name="Content Placeholder 2"/>
          <p:cNvSpPr>
            <a:spLocks noGrp="1"/>
          </p:cNvSpPr>
          <p:nvPr>
            <p:ph idx="1"/>
          </p:nvPr>
        </p:nvSpPr>
        <p:spPr>
          <a:xfrm>
            <a:off x="457200" y="1447800"/>
            <a:ext cx="8229600" cy="4572000"/>
          </a:xfrm>
        </p:spPr>
        <p:txBody>
          <a:bodyPr>
            <a:noAutofit/>
          </a:bodyPr>
          <a:lstStyle/>
          <a:p>
            <a:r>
              <a:rPr lang="en-US" sz="2000" dirty="0"/>
              <a:t>This is also known as </a:t>
            </a:r>
            <a:r>
              <a:rPr lang="en-US" sz="2000" b="1" dirty="0"/>
              <a:t>shortest job Next</a:t>
            </a:r>
            <a:r>
              <a:rPr lang="en-US" sz="2000" dirty="0"/>
              <a:t>, or </a:t>
            </a:r>
            <a:r>
              <a:rPr lang="en-US" sz="2000" b="1" dirty="0"/>
              <a:t>SJN</a:t>
            </a:r>
          </a:p>
          <a:p>
            <a:r>
              <a:rPr lang="en-US" sz="2000" dirty="0"/>
              <a:t>Process which have the </a:t>
            </a:r>
            <a:r>
              <a:rPr lang="en-US" sz="2000" b="1" dirty="0"/>
              <a:t>shortest burst time are scheduled first.</a:t>
            </a:r>
          </a:p>
          <a:p>
            <a:r>
              <a:rPr lang="en-US" sz="2000" dirty="0"/>
              <a:t>If two processes have the same bust time then FCFS is used to break the tie.</a:t>
            </a:r>
          </a:p>
          <a:p>
            <a:r>
              <a:rPr lang="en-US" sz="2000" dirty="0"/>
              <a:t>This is either </a:t>
            </a:r>
            <a:r>
              <a:rPr lang="en-US" sz="2000" b="1" dirty="0"/>
              <a:t>non-preemptive or pre-emptive </a:t>
            </a:r>
            <a:r>
              <a:rPr lang="en-US" sz="2000" dirty="0"/>
              <a:t>scheduling algorithm.</a:t>
            </a:r>
          </a:p>
          <a:p>
            <a:r>
              <a:rPr lang="en-US" sz="2000" dirty="0"/>
              <a:t>Best approach to </a:t>
            </a:r>
            <a:r>
              <a:rPr lang="en-US" sz="2000" b="1" dirty="0"/>
              <a:t>minimize waiting time.</a:t>
            </a:r>
          </a:p>
          <a:p>
            <a:r>
              <a:rPr lang="en-US" sz="2000" dirty="0"/>
              <a:t>Easy to implement in </a:t>
            </a:r>
            <a:r>
              <a:rPr lang="en-US" sz="2000" b="1" dirty="0"/>
              <a:t>Batch systems </a:t>
            </a:r>
            <a:r>
              <a:rPr lang="en-US" sz="2000" dirty="0"/>
              <a:t>where required CPU time is known in advance.</a:t>
            </a:r>
          </a:p>
          <a:p>
            <a:r>
              <a:rPr lang="en-US" sz="2000" dirty="0"/>
              <a:t>Impossible to implement in </a:t>
            </a:r>
            <a:r>
              <a:rPr lang="en-US" sz="2000" b="1" dirty="0"/>
              <a:t>interactive systems</a:t>
            </a:r>
            <a:r>
              <a:rPr lang="en-US" sz="2000" dirty="0"/>
              <a:t> where required CPU time is not known.</a:t>
            </a:r>
          </a:p>
          <a:p>
            <a:r>
              <a:rPr lang="en-US" sz="2000" dirty="0"/>
              <a:t>The processor should know in advance how much time process will take.</a:t>
            </a:r>
          </a:p>
          <a:p>
            <a:endParaRPr lang="en-US" sz="2400" dirty="0"/>
          </a:p>
          <a:p>
            <a:endParaRPr lang="en-IN" sz="20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FBE61947-F8FE-4665-8A44-A8B8D5283675}"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33717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IN" b="1" dirty="0"/>
              <a:t>SJF Example 1</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562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48512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IN" sz="3600" b="1" dirty="0"/>
              <a:t>SJF Example 1</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5530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8503E342-D352-41BF-BE3A-38FD234FB028}"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21202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SJF Example 2</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272" y="2426780"/>
            <a:ext cx="37719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8322" y="1456729"/>
            <a:ext cx="7945222" cy="646331"/>
          </a:xfrm>
          <a:prstGeom prst="rect">
            <a:avLst/>
          </a:prstGeom>
        </p:spPr>
        <p:txBody>
          <a:bodyPr wrap="square">
            <a:spAutoFit/>
          </a:bodyPr>
          <a:lstStyle/>
          <a:p>
            <a:r>
              <a:rPr lang="en-US" dirty="0"/>
              <a:t>In the following example, there are five jobs named as P1, P2, P3, P4 and P5. Their arrival time and burst time are given in the table below.</a:t>
            </a:r>
          </a:p>
        </p:txBody>
      </p:sp>
    </p:spTree>
    <p:extLst>
      <p:ext uri="{BB962C8B-B14F-4D97-AF65-F5344CB8AC3E}">
        <p14:creationId xmlns:p14="http://schemas.microsoft.com/office/powerpoint/2010/main" val="268458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marL="457200" lvl="1" indent="0">
              <a:buNone/>
            </a:pPr>
            <a:r>
              <a:rPr lang="en-IN" sz="8000" b="1" dirty="0"/>
              <a:t>Scheduling Algorithms</a:t>
            </a:r>
          </a:p>
          <a:p>
            <a:pPr marL="457200" lvl="1" indent="0">
              <a:buNone/>
            </a:pPr>
            <a:endParaRPr lang="en-IN" sz="8000" b="1" dirty="0"/>
          </a:p>
          <a:p>
            <a:pPr lvl="1">
              <a:lnSpc>
                <a:spcPct val="170000"/>
              </a:lnSpc>
            </a:pPr>
            <a:r>
              <a:rPr lang="en-US" sz="8000" b="1" dirty="0">
                <a:solidFill>
                  <a:srgbClr val="FF0000"/>
                </a:solidFill>
              </a:rPr>
              <a:t>First-Come, First-Served (FCFS) Scheduling</a:t>
            </a:r>
          </a:p>
          <a:p>
            <a:pPr lvl="1">
              <a:lnSpc>
                <a:spcPct val="170000"/>
              </a:lnSpc>
            </a:pPr>
            <a:r>
              <a:rPr lang="en-US" sz="8000" b="1" dirty="0">
                <a:solidFill>
                  <a:srgbClr val="FF0000"/>
                </a:solidFill>
              </a:rPr>
              <a:t>Shortest-Job-Next (SJN) Scheduling</a:t>
            </a:r>
          </a:p>
          <a:p>
            <a:pPr lvl="1">
              <a:lnSpc>
                <a:spcPct val="170000"/>
              </a:lnSpc>
            </a:pPr>
            <a:r>
              <a:rPr lang="en-US" sz="8000" b="1" dirty="0">
                <a:solidFill>
                  <a:srgbClr val="FF0000"/>
                </a:solidFill>
              </a:rPr>
              <a:t>Shortest Remaining Time Next (SRTN)</a:t>
            </a:r>
          </a:p>
          <a:p>
            <a:pPr lvl="1">
              <a:lnSpc>
                <a:spcPct val="170000"/>
              </a:lnSpc>
            </a:pPr>
            <a:r>
              <a:rPr lang="en-US" sz="8000" b="1" dirty="0">
                <a:solidFill>
                  <a:srgbClr val="FF0000"/>
                </a:solidFill>
              </a:rPr>
              <a:t>Round Robin(RR) Scheduling</a:t>
            </a:r>
          </a:p>
          <a:p>
            <a:pPr lvl="1">
              <a:lnSpc>
                <a:spcPct val="170000"/>
              </a:lnSpc>
            </a:pPr>
            <a:r>
              <a:rPr lang="en-US" sz="8000" b="1" dirty="0">
                <a:solidFill>
                  <a:srgbClr val="FF0000"/>
                </a:solidFill>
              </a:rPr>
              <a:t>Priority Scheduling</a:t>
            </a:r>
          </a:p>
          <a:p>
            <a:pPr lvl="1">
              <a:lnSpc>
                <a:spcPct val="170000"/>
              </a:lnSpc>
            </a:pPr>
            <a:r>
              <a:rPr lang="en-US" sz="8000" b="1" dirty="0">
                <a:solidFill>
                  <a:srgbClr val="FF0000"/>
                </a:solidFill>
              </a:rPr>
              <a:t>Multiple-Level Queues Scheduling</a:t>
            </a:r>
          </a:p>
          <a:p>
            <a:pPr lvl="1">
              <a:lnSpc>
                <a:spcPct val="170000"/>
              </a:lnSpc>
            </a:pPr>
            <a:r>
              <a:rPr lang="en-US" sz="8000" b="1" dirty="0">
                <a:solidFill>
                  <a:srgbClr val="FF0000"/>
                </a:solidFill>
              </a:rPr>
              <a:t>Multiple-Level Feedback Queue Scheduling</a:t>
            </a:r>
          </a:p>
          <a:p>
            <a:pPr marL="0" indent="0">
              <a:buNone/>
            </a:pPr>
            <a:endParaRPr lang="en-IN" sz="9600" b="1" dirty="0"/>
          </a:p>
          <a:p>
            <a:pPr marL="0" indent="0">
              <a:buNone/>
            </a:pPr>
            <a:br>
              <a:rPr lang="en-IN" sz="7400" dirty="0"/>
            </a:br>
            <a:endParaRPr lang="en-IN" sz="7400" dirty="0"/>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E0FD3F70-3B56-4DED-A5F7-2DD62246DBE2}"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35258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SJF Example 2</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42205160"/>
              </p:ext>
            </p:extLst>
          </p:nvPr>
        </p:nvGraphicFramePr>
        <p:xfrm>
          <a:off x="990600" y="1676400"/>
          <a:ext cx="7479792" cy="2987040"/>
        </p:xfrm>
        <a:graphic>
          <a:graphicData uri="http://schemas.openxmlformats.org/drawingml/2006/table">
            <a:tbl>
              <a:tblPr/>
              <a:tblGrid>
                <a:gridCol w="1246632">
                  <a:extLst>
                    <a:ext uri="{9D8B030D-6E8A-4147-A177-3AD203B41FA5}">
                      <a16:colId xmlns:a16="http://schemas.microsoft.com/office/drawing/2014/main" val="20000"/>
                    </a:ext>
                  </a:extLst>
                </a:gridCol>
                <a:gridCol w="1246632">
                  <a:extLst>
                    <a:ext uri="{9D8B030D-6E8A-4147-A177-3AD203B41FA5}">
                      <a16:colId xmlns:a16="http://schemas.microsoft.com/office/drawing/2014/main" val="20001"/>
                    </a:ext>
                  </a:extLst>
                </a:gridCol>
                <a:gridCol w="1246632">
                  <a:extLst>
                    <a:ext uri="{9D8B030D-6E8A-4147-A177-3AD203B41FA5}">
                      <a16:colId xmlns:a16="http://schemas.microsoft.com/office/drawing/2014/main" val="20002"/>
                    </a:ext>
                  </a:extLst>
                </a:gridCol>
                <a:gridCol w="1246632">
                  <a:extLst>
                    <a:ext uri="{9D8B030D-6E8A-4147-A177-3AD203B41FA5}">
                      <a16:colId xmlns:a16="http://schemas.microsoft.com/office/drawing/2014/main" val="20003"/>
                    </a:ext>
                  </a:extLst>
                </a:gridCol>
                <a:gridCol w="1246632">
                  <a:extLst>
                    <a:ext uri="{9D8B030D-6E8A-4147-A177-3AD203B41FA5}">
                      <a16:colId xmlns:a16="http://schemas.microsoft.com/office/drawing/2014/main" val="20004"/>
                    </a:ext>
                  </a:extLst>
                </a:gridCol>
                <a:gridCol w="1246632">
                  <a:extLst>
                    <a:ext uri="{9D8B030D-6E8A-4147-A177-3AD203B41FA5}">
                      <a16:colId xmlns:a16="http://schemas.microsoft.com/office/drawing/2014/main" val="20005"/>
                    </a:ext>
                  </a:extLst>
                </a:gridCol>
              </a:tblGrid>
              <a:tr h="0">
                <a:tc>
                  <a:txBody>
                    <a:bodyPr/>
                    <a:lstStyle/>
                    <a:p>
                      <a:pPr algn="l" fontAlgn="t"/>
                      <a:r>
                        <a:rPr lang="en-IN" dirty="0">
                          <a:solidFill>
                            <a:srgbClr val="000000"/>
                          </a:solidFill>
                          <a:effectLst/>
                          <a:latin typeface="times new roman"/>
                        </a:rPr>
                        <a:t>PID</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Arrival Time</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Burst Time</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Completion Time</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Turn Around Time</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Waiting Time</a:t>
                      </a:r>
                    </a:p>
                  </a:txBody>
                  <a:tcPr marT="91440" marB="91440">
                    <a:lnL w="7620" cap="flat" cmpd="sng" algn="ctr">
                      <a:solidFill>
                        <a:srgbClr val="6066D9"/>
                      </a:solidFill>
                      <a:prstDash val="solid"/>
                      <a:round/>
                      <a:headEnd type="none" w="med" len="med"/>
                      <a:tailEnd type="none" w="med" len="med"/>
                    </a:lnL>
                    <a:lnR w="7620" cap="flat" cmpd="sng" algn="ctr">
                      <a:solidFill>
                        <a:srgbClr val="6066D9"/>
                      </a:solidFill>
                      <a:prstDash val="solid"/>
                      <a:round/>
                      <a:headEnd type="none" w="med" len="med"/>
                      <a:tailEnd type="none" w="med" len="med"/>
                    </a:lnR>
                    <a:lnT w="7620" cap="flat" cmpd="sng" algn="ctr">
                      <a:solidFill>
                        <a:srgbClr val="6066D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pic>
        <p:nvPicPr>
          <p:cNvPr id="8" name="Picture 2" descr="os SJF schedul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876800"/>
            <a:ext cx="5782482" cy="13051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66800" y="4800600"/>
            <a:ext cx="1298753" cy="369332"/>
          </a:xfrm>
          <a:prstGeom prst="rect">
            <a:avLst/>
          </a:prstGeom>
          <a:noFill/>
        </p:spPr>
        <p:txBody>
          <a:bodyPr wrap="none" rtlCol="0">
            <a:spAutoFit/>
          </a:bodyPr>
          <a:lstStyle/>
          <a:p>
            <a:r>
              <a:rPr lang="en-IN" b="1" dirty="0"/>
              <a:t>Gantt </a:t>
            </a:r>
            <a:r>
              <a:rPr lang="en-US" b="1" dirty="0"/>
              <a:t>C</a:t>
            </a:r>
            <a:r>
              <a:rPr lang="en-IN" b="1" dirty="0"/>
              <a:t>hart</a:t>
            </a:r>
          </a:p>
        </p:txBody>
      </p:sp>
      <p:sp>
        <p:nvSpPr>
          <p:cNvPr id="10" name="Rectangle 9"/>
          <p:cNvSpPr/>
          <p:nvPr/>
        </p:nvSpPr>
        <p:spPr>
          <a:xfrm>
            <a:off x="5867400" y="5334000"/>
            <a:ext cx="2477538" cy="369332"/>
          </a:xfrm>
          <a:prstGeom prst="rect">
            <a:avLst/>
          </a:prstGeom>
        </p:spPr>
        <p:txBody>
          <a:bodyPr wrap="none">
            <a:spAutoFit/>
          </a:bodyPr>
          <a:lstStyle/>
          <a:p>
            <a:r>
              <a:rPr lang="en-IN" dirty="0" err="1"/>
              <a:t>Avg</a:t>
            </a:r>
            <a:r>
              <a:rPr lang="en-IN" dirty="0"/>
              <a:t> Waiting Time = 27/5</a:t>
            </a:r>
          </a:p>
        </p:txBody>
      </p:sp>
    </p:spTree>
    <p:extLst>
      <p:ext uri="{BB962C8B-B14F-4D97-AF65-F5344CB8AC3E}">
        <p14:creationId xmlns:p14="http://schemas.microsoft.com/office/powerpoint/2010/main" val="84985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78" y="990600"/>
            <a:ext cx="8229600" cy="1143000"/>
          </a:xfrm>
        </p:spPr>
        <p:txBody>
          <a:bodyPr>
            <a:noAutofit/>
          </a:bodyPr>
          <a:lstStyle/>
          <a:p>
            <a:r>
              <a:rPr lang="en-IN" sz="3600" b="1" dirty="0"/>
              <a:t>Shortest Remaining Time Next(SRTN)</a:t>
            </a:r>
            <a:br>
              <a:rPr lang="en-IN" sz="3600" b="1" dirty="0"/>
            </a:br>
            <a:endParaRPr lang="en-IN" sz="3600" b="1" dirty="0"/>
          </a:p>
        </p:txBody>
      </p:sp>
      <p:sp>
        <p:nvSpPr>
          <p:cNvPr id="3" name="Content Placeholder 2"/>
          <p:cNvSpPr>
            <a:spLocks noGrp="1"/>
          </p:cNvSpPr>
          <p:nvPr>
            <p:ph idx="1"/>
          </p:nvPr>
        </p:nvSpPr>
        <p:spPr>
          <a:xfrm>
            <a:off x="474726" y="1828800"/>
            <a:ext cx="8229600" cy="4525963"/>
          </a:xfrm>
        </p:spPr>
        <p:txBody>
          <a:bodyPr>
            <a:normAutofit/>
          </a:bodyPr>
          <a:lstStyle/>
          <a:p>
            <a:r>
              <a:rPr lang="en-US" sz="2000" dirty="0"/>
              <a:t>Shortest remaining time (SRT) is the </a:t>
            </a:r>
            <a:r>
              <a:rPr lang="en-US" sz="2000" b="1" dirty="0"/>
              <a:t>preemptive version of the SJN algorithm.</a:t>
            </a:r>
          </a:p>
          <a:p>
            <a:endParaRPr lang="en-US" sz="2000" b="1" dirty="0"/>
          </a:p>
          <a:p>
            <a:r>
              <a:rPr lang="en-US" sz="2000" dirty="0"/>
              <a:t>The processor is allocated to the job closest to completion but it can be preempted by a newer ready job with shorter time to completion.</a:t>
            </a:r>
          </a:p>
          <a:p>
            <a:endParaRPr lang="en-US" sz="2000" b="1" dirty="0"/>
          </a:p>
          <a:p>
            <a:r>
              <a:rPr lang="en-US" sz="2000" b="1" dirty="0"/>
              <a:t>Impossible to</a:t>
            </a:r>
            <a:r>
              <a:rPr lang="en-US" sz="2000" dirty="0"/>
              <a:t> implement in </a:t>
            </a:r>
            <a:r>
              <a:rPr lang="en-US" sz="2000" b="1" dirty="0"/>
              <a:t>interactive systems </a:t>
            </a:r>
            <a:r>
              <a:rPr lang="en-US" sz="2000" dirty="0"/>
              <a:t>where required CPU time is not known.</a:t>
            </a:r>
          </a:p>
          <a:p>
            <a:endParaRPr lang="en-US" sz="2000" dirty="0"/>
          </a:p>
          <a:p>
            <a:r>
              <a:rPr lang="en-US" sz="2000" dirty="0"/>
              <a:t>It is often </a:t>
            </a:r>
            <a:r>
              <a:rPr lang="en-US" sz="2000" b="1" dirty="0"/>
              <a:t>used in batch environments </a:t>
            </a:r>
            <a:r>
              <a:rPr lang="en-US" sz="2000" dirty="0"/>
              <a:t>where short jobs need to give preference.</a:t>
            </a:r>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FC9620C0-C750-43D0-A259-7123FE1BCC5C}"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63790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a:bodyPr>
          <a:lstStyle/>
          <a:p>
            <a:r>
              <a:rPr lang="en-IN" sz="3600" b="1" dirty="0"/>
              <a:t>SRTN Example 1</a:t>
            </a:r>
            <a:endParaRPr lang="en-IN" sz="36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73608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694468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7B65EE9-3B9B-4C4C-ADB8-08486BD54425}"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22" y="892839"/>
            <a:ext cx="8153400" cy="398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52400" y="5105400"/>
            <a:ext cx="2701958" cy="369332"/>
          </a:xfrm>
          <a:prstGeom prst="rect">
            <a:avLst/>
          </a:prstGeom>
          <a:noFill/>
        </p:spPr>
        <p:txBody>
          <a:bodyPr wrap="none" rtlCol="0">
            <a:spAutoFit/>
          </a:bodyPr>
          <a:lstStyle/>
          <a:p>
            <a:r>
              <a:rPr lang="en-IN" dirty="0"/>
              <a:t>AWT=(9+0+15+2)/4=6.5ms</a:t>
            </a:r>
          </a:p>
        </p:txBody>
      </p:sp>
      <p:sp>
        <p:nvSpPr>
          <p:cNvPr id="15" name="TextBox 14"/>
          <p:cNvSpPr txBox="1"/>
          <p:nvPr/>
        </p:nvSpPr>
        <p:spPr>
          <a:xfrm>
            <a:off x="5214016" y="4876801"/>
            <a:ext cx="1306768" cy="1754326"/>
          </a:xfrm>
          <a:prstGeom prst="rect">
            <a:avLst/>
          </a:prstGeom>
          <a:noFill/>
        </p:spPr>
        <p:txBody>
          <a:bodyPr wrap="none" rtlCol="0">
            <a:spAutoFit/>
          </a:bodyPr>
          <a:lstStyle/>
          <a:p>
            <a:r>
              <a:rPr lang="en-IN" b="1" dirty="0"/>
              <a:t>WT</a:t>
            </a:r>
          </a:p>
          <a:p>
            <a:r>
              <a:rPr lang="en-IN" dirty="0"/>
              <a:t>P1=9ms</a:t>
            </a:r>
          </a:p>
          <a:p>
            <a:r>
              <a:rPr lang="en-IN" dirty="0"/>
              <a:t>P2=1-1=0</a:t>
            </a:r>
          </a:p>
          <a:p>
            <a:r>
              <a:rPr lang="en-IN" dirty="0"/>
              <a:t>P3=17-2=15</a:t>
            </a:r>
          </a:p>
          <a:p>
            <a:r>
              <a:rPr lang="en-IN" dirty="0"/>
              <a:t>P4=5-3=2</a:t>
            </a:r>
          </a:p>
          <a:p>
            <a:endParaRPr lang="en-IN" dirty="0"/>
          </a:p>
        </p:txBody>
      </p:sp>
      <p:sp>
        <p:nvSpPr>
          <p:cNvPr id="17" name="TextBox 16"/>
          <p:cNvSpPr txBox="1"/>
          <p:nvPr/>
        </p:nvSpPr>
        <p:spPr>
          <a:xfrm>
            <a:off x="7003951" y="4800600"/>
            <a:ext cx="1905000" cy="1754326"/>
          </a:xfrm>
          <a:prstGeom prst="rect">
            <a:avLst/>
          </a:prstGeom>
          <a:noFill/>
        </p:spPr>
        <p:txBody>
          <a:bodyPr wrap="square" rtlCol="0">
            <a:spAutoFit/>
          </a:bodyPr>
          <a:lstStyle/>
          <a:p>
            <a:r>
              <a:rPr lang="en-IN" b="1" dirty="0"/>
              <a:t>Tat</a:t>
            </a:r>
          </a:p>
          <a:p>
            <a:r>
              <a:rPr lang="en-IN" dirty="0"/>
              <a:t>P1=17-0=17</a:t>
            </a:r>
          </a:p>
          <a:p>
            <a:r>
              <a:rPr lang="en-IN" dirty="0"/>
              <a:t>P2=5-1=4</a:t>
            </a:r>
          </a:p>
          <a:p>
            <a:r>
              <a:rPr lang="en-IN" dirty="0"/>
              <a:t>P3=26-2=24</a:t>
            </a:r>
          </a:p>
          <a:p>
            <a:r>
              <a:rPr lang="en-IN" dirty="0"/>
              <a:t>P4=10-3=7</a:t>
            </a:r>
          </a:p>
          <a:p>
            <a:r>
              <a:rPr lang="en-IN" b="1" dirty="0" err="1"/>
              <a:t>Atat</a:t>
            </a:r>
            <a:r>
              <a:rPr lang="en-IN" b="1" dirty="0"/>
              <a:t>=52/4=13ms</a:t>
            </a:r>
          </a:p>
        </p:txBody>
      </p:sp>
      <p:sp>
        <p:nvSpPr>
          <p:cNvPr id="18" name="TextBox 17"/>
          <p:cNvSpPr txBox="1"/>
          <p:nvPr/>
        </p:nvSpPr>
        <p:spPr>
          <a:xfrm>
            <a:off x="3428999" y="4662100"/>
            <a:ext cx="1820691" cy="2031325"/>
          </a:xfrm>
          <a:prstGeom prst="rect">
            <a:avLst/>
          </a:prstGeom>
          <a:noFill/>
        </p:spPr>
        <p:txBody>
          <a:bodyPr wrap="none" rtlCol="0">
            <a:spAutoFit/>
          </a:bodyPr>
          <a:lstStyle/>
          <a:p>
            <a:r>
              <a:rPr lang="en-IN" b="1" dirty="0"/>
              <a:t>RT</a:t>
            </a:r>
          </a:p>
          <a:p>
            <a:r>
              <a:rPr lang="en-IN" dirty="0"/>
              <a:t>P1=0-0=0ms</a:t>
            </a:r>
          </a:p>
          <a:p>
            <a:r>
              <a:rPr lang="en-IN" dirty="0"/>
              <a:t>P2=1-1=0ms</a:t>
            </a:r>
          </a:p>
          <a:p>
            <a:r>
              <a:rPr lang="en-IN" dirty="0"/>
              <a:t>P3=17-2=15ms</a:t>
            </a:r>
          </a:p>
          <a:p>
            <a:r>
              <a:rPr lang="en-IN" dirty="0"/>
              <a:t>P4=5-3=2ms</a:t>
            </a:r>
          </a:p>
          <a:p>
            <a:r>
              <a:rPr lang="en-IN" b="1" dirty="0"/>
              <a:t>ART=17/4=4.2ms</a:t>
            </a:r>
          </a:p>
          <a:p>
            <a:endParaRPr lang="en-IN" b="1" dirty="0"/>
          </a:p>
        </p:txBody>
      </p:sp>
    </p:spTree>
    <p:extLst>
      <p:ext uri="{BB962C8B-B14F-4D97-AF65-F5344CB8AC3E}">
        <p14:creationId xmlns:p14="http://schemas.microsoft.com/office/powerpoint/2010/main" val="123999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58" y="1066800"/>
            <a:ext cx="8229600" cy="1143000"/>
          </a:xfrm>
        </p:spPr>
        <p:txBody>
          <a:bodyPr>
            <a:normAutofit/>
          </a:bodyPr>
          <a:lstStyle/>
          <a:p>
            <a:r>
              <a:rPr lang="en-IN" sz="3200" b="1" dirty="0"/>
              <a:t>SRTN Example 2</a:t>
            </a:r>
            <a:endParaRPr lang="en-IN" sz="32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5776" y="1842254"/>
            <a:ext cx="2674620" cy="295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14" name="Picture 2" descr="os srtf scheduling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46" y="4860298"/>
            <a:ext cx="6972300" cy="15525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86400" y="2514600"/>
            <a:ext cx="1189749" cy="1754326"/>
          </a:xfrm>
          <a:prstGeom prst="rect">
            <a:avLst/>
          </a:prstGeom>
          <a:noFill/>
        </p:spPr>
        <p:txBody>
          <a:bodyPr wrap="none" rtlCol="0">
            <a:spAutoFit/>
          </a:bodyPr>
          <a:lstStyle/>
          <a:p>
            <a:r>
              <a:rPr lang="en-IN" dirty="0"/>
              <a:t>P1=0-0=0</a:t>
            </a:r>
          </a:p>
          <a:p>
            <a:r>
              <a:rPr lang="en-IN" dirty="0"/>
              <a:t>P2=1-1=0</a:t>
            </a:r>
          </a:p>
          <a:p>
            <a:r>
              <a:rPr lang="en-IN" dirty="0"/>
              <a:t>P3=2-2=0</a:t>
            </a:r>
          </a:p>
          <a:p>
            <a:r>
              <a:rPr lang="en-IN" dirty="0"/>
              <a:t>P4=4-3=1</a:t>
            </a:r>
          </a:p>
          <a:p>
            <a:r>
              <a:rPr lang="en-IN" dirty="0"/>
              <a:t>P5=10-4=6</a:t>
            </a:r>
          </a:p>
          <a:p>
            <a:r>
              <a:rPr lang="en-IN" dirty="0"/>
              <a:t>P6=5-5=0</a:t>
            </a:r>
          </a:p>
        </p:txBody>
      </p:sp>
    </p:spTree>
    <p:extLst>
      <p:ext uri="{BB962C8B-B14F-4D97-AF65-F5344CB8AC3E}">
        <p14:creationId xmlns:p14="http://schemas.microsoft.com/office/powerpoint/2010/main" val="174954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r>
              <a:rPr lang="en-IN" b="1" dirty="0"/>
              <a:t>SRTN Example 2</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14467319"/>
              </p:ext>
            </p:extLst>
          </p:nvPr>
        </p:nvGraphicFramePr>
        <p:xfrm>
          <a:off x="1066800" y="1905000"/>
          <a:ext cx="7479794" cy="3383280"/>
        </p:xfrm>
        <a:graphic>
          <a:graphicData uri="http://schemas.openxmlformats.org/drawingml/2006/table">
            <a:tbl>
              <a:tblPr/>
              <a:tblGrid>
                <a:gridCol w="1068542">
                  <a:extLst>
                    <a:ext uri="{9D8B030D-6E8A-4147-A177-3AD203B41FA5}">
                      <a16:colId xmlns:a16="http://schemas.microsoft.com/office/drawing/2014/main" val="20000"/>
                    </a:ext>
                  </a:extLst>
                </a:gridCol>
                <a:gridCol w="1068542">
                  <a:extLst>
                    <a:ext uri="{9D8B030D-6E8A-4147-A177-3AD203B41FA5}">
                      <a16:colId xmlns:a16="http://schemas.microsoft.com/office/drawing/2014/main" val="20001"/>
                    </a:ext>
                  </a:extLst>
                </a:gridCol>
                <a:gridCol w="1068542">
                  <a:extLst>
                    <a:ext uri="{9D8B030D-6E8A-4147-A177-3AD203B41FA5}">
                      <a16:colId xmlns:a16="http://schemas.microsoft.com/office/drawing/2014/main" val="20002"/>
                    </a:ext>
                  </a:extLst>
                </a:gridCol>
                <a:gridCol w="1068542">
                  <a:extLst>
                    <a:ext uri="{9D8B030D-6E8A-4147-A177-3AD203B41FA5}">
                      <a16:colId xmlns:a16="http://schemas.microsoft.com/office/drawing/2014/main" val="20003"/>
                    </a:ext>
                  </a:extLst>
                </a:gridCol>
                <a:gridCol w="1068542">
                  <a:extLst>
                    <a:ext uri="{9D8B030D-6E8A-4147-A177-3AD203B41FA5}">
                      <a16:colId xmlns:a16="http://schemas.microsoft.com/office/drawing/2014/main" val="20004"/>
                    </a:ext>
                  </a:extLst>
                </a:gridCol>
                <a:gridCol w="1068542">
                  <a:extLst>
                    <a:ext uri="{9D8B030D-6E8A-4147-A177-3AD203B41FA5}">
                      <a16:colId xmlns:a16="http://schemas.microsoft.com/office/drawing/2014/main" val="20005"/>
                    </a:ext>
                  </a:extLst>
                </a:gridCol>
                <a:gridCol w="1068542">
                  <a:extLst>
                    <a:ext uri="{9D8B030D-6E8A-4147-A177-3AD203B41FA5}">
                      <a16:colId xmlns:a16="http://schemas.microsoft.com/office/drawing/2014/main" val="20006"/>
                    </a:ext>
                  </a:extLst>
                </a:gridCol>
              </a:tblGrid>
              <a:tr h="0">
                <a:tc>
                  <a:txBody>
                    <a:bodyPr/>
                    <a:lstStyle/>
                    <a:p>
                      <a:pPr algn="l" fontAlgn="t"/>
                      <a:r>
                        <a:rPr lang="en-IN" dirty="0">
                          <a:solidFill>
                            <a:srgbClr val="000000"/>
                          </a:solidFill>
                          <a:effectLst/>
                          <a:latin typeface="times new roman"/>
                        </a:rPr>
                        <a:t>Process ID</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Arrival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Burst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Completion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Turn Around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Waiting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Response Time</a:t>
                      </a:r>
                    </a:p>
                  </a:txBody>
                  <a:tcPr marT="91440" marB="91440">
                    <a:lnL w="7620" cap="flat" cmpd="sng" algn="ctr">
                      <a:solidFill>
                        <a:srgbClr val="B00251"/>
                      </a:solidFill>
                      <a:prstDash val="solid"/>
                      <a:round/>
                      <a:headEnd type="none" w="med" len="med"/>
                      <a:tailEnd type="none" w="med" len="med"/>
                    </a:lnL>
                    <a:lnR w="7620" cap="flat" cmpd="sng" algn="ctr">
                      <a:solidFill>
                        <a:srgbClr val="B00251"/>
                      </a:solidFill>
                      <a:prstDash val="solid"/>
                      <a:round/>
                      <a:headEnd type="none" w="med" len="med"/>
                      <a:tailEnd type="none" w="med" len="med"/>
                    </a:lnR>
                    <a:lnT w="7620" cap="flat" cmpd="sng" algn="ctr">
                      <a:solidFill>
                        <a:srgbClr val="B0025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dirty="0">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3" name="TextBox 2"/>
          <p:cNvSpPr txBox="1"/>
          <p:nvPr/>
        </p:nvSpPr>
        <p:spPr>
          <a:xfrm>
            <a:off x="6175097" y="5410200"/>
            <a:ext cx="1623008" cy="369332"/>
          </a:xfrm>
          <a:prstGeom prst="rect">
            <a:avLst/>
          </a:prstGeom>
          <a:noFill/>
        </p:spPr>
        <p:txBody>
          <a:bodyPr wrap="none" rtlCol="0">
            <a:spAutoFit/>
          </a:bodyPr>
          <a:lstStyle/>
          <a:p>
            <a:r>
              <a:rPr lang="en-IN" dirty="0" err="1"/>
              <a:t>Awt</a:t>
            </a:r>
            <a:r>
              <a:rPr lang="en-IN" dirty="0"/>
              <a:t>=24/6=4ms</a:t>
            </a:r>
          </a:p>
        </p:txBody>
      </p:sp>
      <p:sp>
        <p:nvSpPr>
          <p:cNvPr id="10" name="TextBox 9"/>
          <p:cNvSpPr txBox="1"/>
          <p:nvPr/>
        </p:nvSpPr>
        <p:spPr>
          <a:xfrm>
            <a:off x="4096512" y="5410200"/>
            <a:ext cx="1947521" cy="369332"/>
          </a:xfrm>
          <a:prstGeom prst="rect">
            <a:avLst/>
          </a:prstGeom>
          <a:noFill/>
        </p:spPr>
        <p:txBody>
          <a:bodyPr wrap="none" rtlCol="0">
            <a:spAutoFit/>
          </a:bodyPr>
          <a:lstStyle/>
          <a:p>
            <a:r>
              <a:rPr lang="en-IN" dirty="0" err="1"/>
              <a:t>AtAt</a:t>
            </a:r>
            <a:r>
              <a:rPr lang="en-IN" dirty="0"/>
              <a:t>=44/6=7.33ms</a:t>
            </a:r>
          </a:p>
        </p:txBody>
      </p:sp>
      <p:sp>
        <p:nvSpPr>
          <p:cNvPr id="11" name="TextBox 10"/>
          <p:cNvSpPr txBox="1"/>
          <p:nvPr/>
        </p:nvSpPr>
        <p:spPr>
          <a:xfrm>
            <a:off x="6629399" y="5872972"/>
            <a:ext cx="1460656" cy="369332"/>
          </a:xfrm>
          <a:prstGeom prst="rect">
            <a:avLst/>
          </a:prstGeom>
          <a:noFill/>
        </p:spPr>
        <p:txBody>
          <a:bodyPr wrap="none" rtlCol="0">
            <a:spAutoFit/>
          </a:bodyPr>
          <a:lstStyle/>
          <a:p>
            <a:r>
              <a:rPr lang="en-IN" dirty="0" err="1"/>
              <a:t>aRt</a:t>
            </a:r>
            <a:r>
              <a:rPr lang="en-IN" dirty="0"/>
              <a:t>=7/6=1.66</a:t>
            </a:r>
          </a:p>
        </p:txBody>
      </p:sp>
    </p:spTree>
    <p:extLst>
      <p:ext uri="{BB962C8B-B14F-4D97-AF65-F5344CB8AC3E}">
        <p14:creationId xmlns:p14="http://schemas.microsoft.com/office/powerpoint/2010/main" val="2795634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24" y="569672"/>
            <a:ext cx="8229600" cy="1143000"/>
          </a:xfrm>
        </p:spPr>
        <p:txBody>
          <a:bodyPr/>
          <a:lstStyle/>
          <a:p>
            <a:r>
              <a:rPr lang="en-IN" b="1" dirty="0"/>
              <a:t>SRTN Example 2</a:t>
            </a: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13314" name="Picture 2" descr="os srtf scheduling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14600"/>
            <a:ext cx="6972300" cy="155257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txBox="1">
            <a:spLocks noGrp="1"/>
          </p:cNvSpPr>
          <p:nvPr>
            <p:ph idx="1"/>
          </p:nvPr>
        </p:nvSpPr>
        <p:spPr>
          <a:xfrm>
            <a:off x="990600" y="4267200"/>
            <a:ext cx="4701672" cy="584775"/>
          </a:xfrm>
          <a:prstGeom prst="rect">
            <a:avLst/>
          </a:prstGeom>
          <a:noFill/>
        </p:spPr>
        <p:txBody>
          <a:bodyPr wrap="none" rtlCol="0">
            <a:spAutoFit/>
          </a:bodyPr>
          <a:lstStyle/>
          <a:p>
            <a:r>
              <a:rPr lang="en-IN" dirty="0"/>
              <a:t> </a:t>
            </a:r>
            <a:r>
              <a:rPr lang="en-IN" dirty="0" err="1"/>
              <a:t>Avg</a:t>
            </a:r>
            <a:r>
              <a:rPr lang="en-IN" dirty="0"/>
              <a:t> Waiting Time = 24/6</a:t>
            </a:r>
            <a:endParaRPr lang="en-IN" b="1" dirty="0"/>
          </a:p>
        </p:txBody>
      </p:sp>
      <p:sp>
        <p:nvSpPr>
          <p:cNvPr id="9" name="TextBox 8"/>
          <p:cNvSpPr txBox="1"/>
          <p:nvPr/>
        </p:nvSpPr>
        <p:spPr>
          <a:xfrm>
            <a:off x="2061389" y="2099101"/>
            <a:ext cx="1672189" cy="461665"/>
          </a:xfrm>
          <a:prstGeom prst="rect">
            <a:avLst/>
          </a:prstGeom>
          <a:noFill/>
        </p:spPr>
        <p:txBody>
          <a:bodyPr wrap="none" rtlCol="0">
            <a:spAutoFit/>
          </a:bodyPr>
          <a:lstStyle/>
          <a:p>
            <a:r>
              <a:rPr lang="en-IN" sz="2400" b="1" dirty="0"/>
              <a:t>Gantt </a:t>
            </a:r>
            <a:r>
              <a:rPr lang="en-US" sz="2400" b="1" dirty="0"/>
              <a:t>C</a:t>
            </a:r>
            <a:r>
              <a:rPr lang="en-IN" sz="2400" b="1" dirty="0"/>
              <a:t>hart</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249457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64163"/>
          </a:xfrm>
        </p:spPr>
        <p:txBody>
          <a:bodyPr>
            <a:normAutofit/>
          </a:bodyPr>
          <a:lstStyle/>
          <a:p>
            <a:pPr marL="0" indent="0">
              <a:buNone/>
            </a:pPr>
            <a:r>
              <a:rPr lang="en-US" sz="2400" b="1" dirty="0"/>
              <a:t>Advantages:</a:t>
            </a:r>
            <a:r>
              <a:rPr lang="en-US" sz="2400" dirty="0"/>
              <a:t> </a:t>
            </a:r>
          </a:p>
          <a:p>
            <a:r>
              <a:rPr lang="en-US" sz="2000" dirty="0"/>
              <a:t>Maximum throughput</a:t>
            </a:r>
          </a:p>
          <a:p>
            <a:r>
              <a:rPr lang="en-US" sz="2000" dirty="0"/>
              <a:t>Minimum average waiting and turnaround time</a:t>
            </a:r>
          </a:p>
          <a:p>
            <a:pPr marL="0" indent="0">
              <a:buNone/>
            </a:pPr>
            <a:endParaRPr lang="en-US" sz="2000" dirty="0"/>
          </a:p>
          <a:p>
            <a:pPr marL="0" indent="0">
              <a:buNone/>
            </a:pPr>
            <a:r>
              <a:rPr lang="en-US" sz="2400" b="1" dirty="0"/>
              <a:t>Disadvantages:</a:t>
            </a:r>
            <a:endParaRPr lang="en-US" sz="2400" dirty="0"/>
          </a:p>
          <a:p>
            <a:r>
              <a:rPr lang="en-US" sz="2000" dirty="0"/>
              <a:t>The time taken by a process must be known by the CPU beforehand, which is not possible.</a:t>
            </a:r>
          </a:p>
          <a:p>
            <a:r>
              <a:rPr lang="en-US" sz="2000" dirty="0"/>
              <a:t>Longer processes will have more waiting time, eventually they'll </a:t>
            </a:r>
            <a:r>
              <a:rPr lang="en-US" sz="2000" dirty="0">
                <a:solidFill>
                  <a:srgbClr val="0070C0"/>
                </a:solidFill>
              </a:rPr>
              <a:t>suffer starvation.</a:t>
            </a:r>
          </a:p>
          <a:p>
            <a:endParaRPr lang="en-IN" sz="28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6CAB3C08-BE32-466C-8DFA-EAF05E400EA6}"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34590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IN" sz="4000" b="1" dirty="0"/>
              <a:t>Round Robin Scheduling</a:t>
            </a:r>
            <a:br>
              <a:rPr lang="en-IN" dirty="0"/>
            </a:br>
            <a:endParaRPr lang="en-IN" dirty="0"/>
          </a:p>
        </p:txBody>
      </p:sp>
      <p:sp>
        <p:nvSpPr>
          <p:cNvPr id="3" name="Content Placeholder 2"/>
          <p:cNvSpPr>
            <a:spLocks noGrp="1"/>
          </p:cNvSpPr>
          <p:nvPr>
            <p:ph idx="1"/>
          </p:nvPr>
        </p:nvSpPr>
        <p:spPr>
          <a:xfrm>
            <a:off x="457200" y="1600200"/>
            <a:ext cx="8382000" cy="4906963"/>
          </a:xfrm>
        </p:spPr>
        <p:txBody>
          <a:bodyPr>
            <a:normAutofit lnSpcReduction="10000"/>
          </a:bodyPr>
          <a:lstStyle/>
          <a:p>
            <a:pPr algn="just"/>
            <a:r>
              <a:rPr lang="en-US" sz="2000" dirty="0"/>
              <a:t>This is the </a:t>
            </a:r>
            <a:r>
              <a:rPr lang="en-US" sz="2000" b="1" dirty="0"/>
              <a:t>preemptive version</a:t>
            </a:r>
            <a:r>
              <a:rPr lang="en-US" sz="2000" dirty="0"/>
              <a:t> of first come first serve scheduling.</a:t>
            </a:r>
          </a:p>
          <a:p>
            <a:pPr algn="just"/>
            <a:endParaRPr lang="en-US" sz="2000" dirty="0"/>
          </a:p>
          <a:p>
            <a:pPr algn="just"/>
            <a:r>
              <a:rPr lang="en-US" sz="2000" dirty="0"/>
              <a:t>The Algorithm focuses on </a:t>
            </a:r>
            <a:r>
              <a:rPr lang="en-US" sz="2000" b="1" dirty="0"/>
              <a:t>Time Sharing. </a:t>
            </a:r>
          </a:p>
          <a:p>
            <a:pPr marL="0" indent="0" algn="just">
              <a:buNone/>
            </a:pPr>
            <a:endParaRPr lang="en-US" sz="2000" b="1" dirty="0"/>
          </a:p>
          <a:p>
            <a:pPr algn="just"/>
            <a:r>
              <a:rPr lang="en-US" sz="2000" dirty="0"/>
              <a:t>In this algorithm, every process gets executed in a </a:t>
            </a:r>
            <a:r>
              <a:rPr lang="en-US" sz="2000" b="1" dirty="0"/>
              <a:t>cyclic way</a:t>
            </a:r>
            <a:r>
              <a:rPr lang="en-US" sz="2000" dirty="0"/>
              <a:t>. </a:t>
            </a:r>
          </a:p>
          <a:p>
            <a:pPr algn="just"/>
            <a:endParaRPr lang="en-US" sz="2000" dirty="0"/>
          </a:p>
          <a:p>
            <a:pPr algn="just"/>
            <a:r>
              <a:rPr lang="en-US" sz="2000" dirty="0"/>
              <a:t>A certain time slice is defined in the system which is called </a:t>
            </a:r>
            <a:r>
              <a:rPr lang="en-US" sz="2000" b="1" dirty="0"/>
              <a:t>time quantum.</a:t>
            </a:r>
          </a:p>
          <a:p>
            <a:pPr algn="just"/>
            <a:endParaRPr lang="en-US" sz="2000" b="1" dirty="0"/>
          </a:p>
          <a:p>
            <a:r>
              <a:rPr lang="en-US" sz="2000" dirty="0"/>
              <a:t>Each process present in the ready queue is assigned the CPU for that time quantum, if the execution of the process is completed during that time then the process will </a:t>
            </a:r>
            <a:r>
              <a:rPr lang="en-US" sz="2000" b="1" dirty="0"/>
              <a:t>terminate</a:t>
            </a:r>
            <a:r>
              <a:rPr lang="en-US" sz="2000" dirty="0"/>
              <a:t> else the process will go back to the </a:t>
            </a:r>
            <a:r>
              <a:rPr lang="en-US" sz="2000" b="1" dirty="0"/>
              <a:t>ready queue</a:t>
            </a:r>
            <a:r>
              <a:rPr lang="en-US" sz="2000" dirty="0"/>
              <a:t> and waits for the next turn to complete the execution.</a:t>
            </a:r>
          </a:p>
          <a:p>
            <a:endParaRPr lang="en-US" sz="2000" dirty="0"/>
          </a:p>
          <a:p>
            <a:pPr algn="just"/>
            <a:r>
              <a:rPr lang="en-US" sz="2000" b="1" dirty="0"/>
              <a:t>Context switching </a:t>
            </a:r>
            <a:r>
              <a:rPr lang="en-US" sz="2000" dirty="0"/>
              <a:t>is used to save states of preempted processes.</a:t>
            </a:r>
          </a:p>
          <a:p>
            <a:endParaRPr lang="en-IN" sz="24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BBE77C5A-45F2-4673-8FCC-3D2DF3DC8EA4}"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423756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87248"/>
            <a:ext cx="8229600" cy="1143000"/>
          </a:xfrm>
        </p:spPr>
        <p:txBody>
          <a:bodyPr>
            <a:normAutofit/>
          </a:bodyPr>
          <a:lstStyle/>
          <a:p>
            <a:r>
              <a:rPr lang="en-IN" sz="3200" b="1" dirty="0"/>
              <a:t>Round Robin Scheduling example</a:t>
            </a:r>
            <a:endParaRPr lang="en-IN" sz="32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3634740" cy="166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687568" y="3531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81071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743200"/>
            <a:ext cx="4343400" cy="1066800"/>
          </a:xfrm>
        </p:spPr>
        <p:txBody>
          <a:bodyPr>
            <a:normAutofit/>
          </a:bodyPr>
          <a:lstStyle/>
          <a:p>
            <a:pPr marL="0" indent="0">
              <a:buNone/>
            </a:pPr>
            <a:r>
              <a:rPr lang="en-IN" sz="4000" b="1" dirty="0"/>
              <a:t>Process Scheduling</a:t>
            </a:r>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extBox 6"/>
          <p:cNvSpPr txBox="1"/>
          <p:nvPr/>
        </p:nvSpPr>
        <p:spPr>
          <a:xfrm>
            <a:off x="5638800" y="304800"/>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029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29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a:bodyPr>
          <a:lstStyle/>
          <a:p>
            <a:r>
              <a:rPr lang="en-IN" sz="3600" b="1" dirty="0"/>
              <a:t>Round Robin Scheduling example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676400"/>
            <a:ext cx="5257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4B6F0BB3-D912-4166-A12F-CAAE04FF8D3E}"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dirty="0"/>
          </a:p>
        </p:txBody>
      </p:sp>
      <p:sp>
        <p:nvSpPr>
          <p:cNvPr id="8" name="TextBox 7"/>
          <p:cNvSpPr txBox="1"/>
          <p:nvPr/>
        </p:nvSpPr>
        <p:spPr>
          <a:xfrm>
            <a:off x="6781800" y="1752600"/>
            <a:ext cx="1863587" cy="1477328"/>
          </a:xfrm>
          <a:prstGeom prst="rect">
            <a:avLst/>
          </a:prstGeom>
          <a:noFill/>
        </p:spPr>
        <p:txBody>
          <a:bodyPr wrap="none" rtlCol="0">
            <a:spAutoFit/>
          </a:bodyPr>
          <a:lstStyle/>
          <a:p>
            <a:r>
              <a:rPr lang="en-IN" b="1" dirty="0">
                <a:solidFill>
                  <a:srgbClr val="00B050"/>
                </a:solidFill>
              </a:rPr>
              <a:t>WT</a:t>
            </a:r>
          </a:p>
          <a:p>
            <a:r>
              <a:rPr lang="en-IN" dirty="0">
                <a:solidFill>
                  <a:srgbClr val="00B050"/>
                </a:solidFill>
              </a:rPr>
              <a:t>P1=0+3+3=6ms</a:t>
            </a:r>
          </a:p>
          <a:p>
            <a:r>
              <a:rPr lang="en-IN" dirty="0">
                <a:solidFill>
                  <a:srgbClr val="00B050"/>
                </a:solidFill>
              </a:rPr>
              <a:t>P2=4ms</a:t>
            </a:r>
          </a:p>
          <a:p>
            <a:r>
              <a:rPr lang="en-IN" dirty="0">
                <a:solidFill>
                  <a:srgbClr val="00B050"/>
                </a:solidFill>
              </a:rPr>
              <a:t>P3=7</a:t>
            </a:r>
          </a:p>
          <a:p>
            <a:r>
              <a:rPr lang="en-IN" b="1" dirty="0">
                <a:solidFill>
                  <a:srgbClr val="00B050"/>
                </a:solidFill>
              </a:rPr>
              <a:t>AWT</a:t>
            </a:r>
            <a:r>
              <a:rPr lang="en-IN" dirty="0">
                <a:solidFill>
                  <a:srgbClr val="00B050"/>
                </a:solidFill>
              </a:rPr>
              <a:t>=17/3=5.6ms</a:t>
            </a:r>
          </a:p>
        </p:txBody>
      </p:sp>
      <p:sp>
        <p:nvSpPr>
          <p:cNvPr id="9" name="TextBox 8"/>
          <p:cNvSpPr txBox="1"/>
          <p:nvPr/>
        </p:nvSpPr>
        <p:spPr>
          <a:xfrm>
            <a:off x="7092044" y="3429000"/>
            <a:ext cx="1975756" cy="1477328"/>
          </a:xfrm>
          <a:prstGeom prst="rect">
            <a:avLst/>
          </a:prstGeom>
          <a:noFill/>
        </p:spPr>
        <p:txBody>
          <a:bodyPr wrap="square" rtlCol="0">
            <a:spAutoFit/>
          </a:bodyPr>
          <a:lstStyle/>
          <a:p>
            <a:r>
              <a:rPr lang="en-IN" b="1" dirty="0">
                <a:solidFill>
                  <a:schemeClr val="tx2"/>
                </a:solidFill>
              </a:rPr>
              <a:t>Tat</a:t>
            </a:r>
          </a:p>
          <a:p>
            <a:r>
              <a:rPr lang="en-IN" dirty="0">
                <a:solidFill>
                  <a:schemeClr val="tx2"/>
                </a:solidFill>
              </a:rPr>
              <a:t>P1=30</a:t>
            </a:r>
          </a:p>
          <a:p>
            <a:r>
              <a:rPr lang="en-IN" dirty="0">
                <a:solidFill>
                  <a:schemeClr val="tx2"/>
                </a:solidFill>
              </a:rPr>
              <a:t>P2=7</a:t>
            </a:r>
          </a:p>
          <a:p>
            <a:r>
              <a:rPr lang="en-IN" dirty="0">
                <a:solidFill>
                  <a:schemeClr val="tx2"/>
                </a:solidFill>
              </a:rPr>
              <a:t>P3=10</a:t>
            </a:r>
          </a:p>
          <a:p>
            <a:r>
              <a:rPr lang="en-IN" b="1" dirty="0" err="1">
                <a:solidFill>
                  <a:schemeClr val="tx2"/>
                </a:solidFill>
              </a:rPr>
              <a:t>Atat</a:t>
            </a:r>
            <a:r>
              <a:rPr lang="en-IN" dirty="0">
                <a:solidFill>
                  <a:schemeClr val="tx2"/>
                </a:solidFill>
              </a:rPr>
              <a:t>=47/3=15.6ms</a:t>
            </a:r>
          </a:p>
        </p:txBody>
      </p:sp>
      <p:sp>
        <p:nvSpPr>
          <p:cNvPr id="10" name="TextBox 9"/>
          <p:cNvSpPr txBox="1"/>
          <p:nvPr/>
        </p:nvSpPr>
        <p:spPr>
          <a:xfrm>
            <a:off x="7253168" y="4976336"/>
            <a:ext cx="1516121" cy="1477328"/>
          </a:xfrm>
          <a:prstGeom prst="rect">
            <a:avLst/>
          </a:prstGeom>
          <a:noFill/>
        </p:spPr>
        <p:txBody>
          <a:bodyPr wrap="none" rtlCol="0">
            <a:spAutoFit/>
          </a:bodyPr>
          <a:lstStyle/>
          <a:p>
            <a:r>
              <a:rPr lang="en-IN" b="1" dirty="0">
                <a:solidFill>
                  <a:srgbClr val="FF0000"/>
                </a:solidFill>
              </a:rPr>
              <a:t>RT</a:t>
            </a:r>
          </a:p>
          <a:p>
            <a:r>
              <a:rPr lang="en-IN" dirty="0">
                <a:solidFill>
                  <a:srgbClr val="FF0000"/>
                </a:solidFill>
              </a:rPr>
              <a:t>P1=0</a:t>
            </a:r>
          </a:p>
          <a:p>
            <a:r>
              <a:rPr lang="en-IN" dirty="0">
                <a:solidFill>
                  <a:srgbClr val="FF0000"/>
                </a:solidFill>
              </a:rPr>
              <a:t>P2=4</a:t>
            </a:r>
          </a:p>
          <a:p>
            <a:r>
              <a:rPr lang="en-IN" dirty="0">
                <a:solidFill>
                  <a:srgbClr val="FF0000"/>
                </a:solidFill>
              </a:rPr>
              <a:t>P3=7</a:t>
            </a:r>
          </a:p>
          <a:p>
            <a:r>
              <a:rPr lang="en-IN" dirty="0">
                <a:solidFill>
                  <a:srgbClr val="FF0000"/>
                </a:solidFill>
              </a:rPr>
              <a:t>ART=11/3=3.6</a:t>
            </a:r>
          </a:p>
        </p:txBody>
      </p:sp>
    </p:spTree>
    <p:extLst>
      <p:ext uri="{BB962C8B-B14F-4D97-AF65-F5344CB8AC3E}">
        <p14:creationId xmlns:p14="http://schemas.microsoft.com/office/powerpoint/2010/main" val="1187255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0" y="2318266"/>
            <a:ext cx="321564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609600" y="11170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a:t>RR Scheduling example2</a:t>
            </a:r>
            <a:br>
              <a:rPr lang="en-IN" sz="2000" b="1"/>
            </a:br>
            <a:r>
              <a:rPr lang="en-US" sz="2000"/>
              <a:t>time quantum = </a:t>
            </a:r>
            <a:r>
              <a:rPr lang="en-US" sz="2000" b="1"/>
              <a:t>4 units</a:t>
            </a:r>
            <a:endParaRPr lang="en-IN" sz="2000" b="1" dirty="0"/>
          </a:p>
        </p:txBody>
      </p:sp>
      <p:sp>
        <p:nvSpPr>
          <p:cNvPr id="9" name="TextBox 8"/>
          <p:cNvSpPr txBox="1"/>
          <p:nvPr/>
        </p:nvSpPr>
        <p:spPr>
          <a:xfrm>
            <a:off x="5693664" y="4293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38783" y="2294620"/>
            <a:ext cx="2956259" cy="369332"/>
          </a:xfrm>
          <a:prstGeom prst="rect">
            <a:avLst/>
          </a:prstGeom>
          <a:noFill/>
        </p:spPr>
        <p:txBody>
          <a:bodyPr wrap="none" rtlCol="0">
            <a:spAutoFit/>
          </a:bodyPr>
          <a:lstStyle/>
          <a:p>
            <a:r>
              <a:rPr lang="en-IN" dirty="0">
                <a:solidFill>
                  <a:schemeClr val="tx2"/>
                </a:solidFill>
              </a:rPr>
              <a:t>1. P1 P2 P3 P4 P5 P6 P1 P2 P5</a:t>
            </a:r>
          </a:p>
        </p:txBody>
      </p:sp>
      <p:sp>
        <p:nvSpPr>
          <p:cNvPr id="11" name="TextBox 10"/>
          <p:cNvSpPr txBox="1"/>
          <p:nvPr/>
        </p:nvSpPr>
        <p:spPr>
          <a:xfrm>
            <a:off x="7772400" y="3174230"/>
            <a:ext cx="301686" cy="369332"/>
          </a:xfrm>
          <a:prstGeom prst="rect">
            <a:avLst/>
          </a:prstGeom>
          <a:noFill/>
        </p:spPr>
        <p:txBody>
          <a:bodyPr wrap="none" rtlCol="0">
            <a:spAutoFit/>
          </a:bodyPr>
          <a:lstStyle/>
          <a:p>
            <a:r>
              <a:rPr lang="en-IN" dirty="0"/>
              <a:t>1</a:t>
            </a:r>
          </a:p>
        </p:txBody>
      </p:sp>
      <p:sp>
        <p:nvSpPr>
          <p:cNvPr id="12" name="TextBox 11"/>
          <p:cNvSpPr txBox="1"/>
          <p:nvPr/>
        </p:nvSpPr>
        <p:spPr>
          <a:xfrm>
            <a:off x="7877457" y="3543562"/>
            <a:ext cx="301686" cy="369332"/>
          </a:xfrm>
          <a:prstGeom prst="rect">
            <a:avLst/>
          </a:prstGeom>
          <a:noFill/>
        </p:spPr>
        <p:txBody>
          <a:bodyPr wrap="none" rtlCol="0">
            <a:spAutoFit/>
          </a:bodyPr>
          <a:lstStyle/>
          <a:p>
            <a:r>
              <a:rPr lang="en-IN" dirty="0"/>
              <a:t>2</a:t>
            </a:r>
          </a:p>
        </p:txBody>
      </p:sp>
      <p:sp>
        <p:nvSpPr>
          <p:cNvPr id="13" name="TextBox 12"/>
          <p:cNvSpPr txBox="1"/>
          <p:nvPr/>
        </p:nvSpPr>
        <p:spPr>
          <a:xfrm>
            <a:off x="7935934" y="4527542"/>
            <a:ext cx="301686" cy="369332"/>
          </a:xfrm>
          <a:prstGeom prst="rect">
            <a:avLst/>
          </a:prstGeom>
          <a:noFill/>
        </p:spPr>
        <p:txBody>
          <a:bodyPr wrap="none" rtlCol="0">
            <a:spAutoFit/>
          </a:bodyPr>
          <a:lstStyle/>
          <a:p>
            <a:r>
              <a:rPr lang="en-IN" dirty="0"/>
              <a:t>1</a:t>
            </a:r>
          </a:p>
        </p:txBody>
      </p:sp>
      <p:sp>
        <p:nvSpPr>
          <p:cNvPr id="14" name="TextBox 13"/>
          <p:cNvSpPr txBox="1"/>
          <p:nvPr/>
        </p:nvSpPr>
        <p:spPr>
          <a:xfrm>
            <a:off x="7877457" y="3873270"/>
            <a:ext cx="301686" cy="369332"/>
          </a:xfrm>
          <a:prstGeom prst="rect">
            <a:avLst/>
          </a:prstGeom>
          <a:noFill/>
        </p:spPr>
        <p:txBody>
          <a:bodyPr wrap="none" rtlCol="0">
            <a:spAutoFit/>
          </a:bodyPr>
          <a:lstStyle/>
          <a:p>
            <a:r>
              <a:rPr lang="en-IN" dirty="0"/>
              <a:t>0</a:t>
            </a:r>
          </a:p>
        </p:txBody>
      </p:sp>
      <p:sp>
        <p:nvSpPr>
          <p:cNvPr id="15" name="TextBox 14"/>
          <p:cNvSpPr txBox="1"/>
          <p:nvPr/>
        </p:nvSpPr>
        <p:spPr>
          <a:xfrm>
            <a:off x="7935934" y="4242602"/>
            <a:ext cx="301686" cy="369332"/>
          </a:xfrm>
          <a:prstGeom prst="rect">
            <a:avLst/>
          </a:prstGeom>
          <a:noFill/>
        </p:spPr>
        <p:txBody>
          <a:bodyPr wrap="none" rtlCol="0">
            <a:spAutoFit/>
          </a:bodyPr>
          <a:lstStyle/>
          <a:p>
            <a:r>
              <a:rPr lang="en-IN" dirty="0"/>
              <a:t>0</a:t>
            </a:r>
          </a:p>
        </p:txBody>
      </p:sp>
      <p:sp>
        <p:nvSpPr>
          <p:cNvPr id="16" name="TextBox 15"/>
          <p:cNvSpPr txBox="1"/>
          <p:nvPr/>
        </p:nvSpPr>
        <p:spPr>
          <a:xfrm>
            <a:off x="8802624" y="1419904"/>
            <a:ext cx="2162772" cy="2308324"/>
          </a:xfrm>
          <a:prstGeom prst="rect">
            <a:avLst/>
          </a:prstGeom>
          <a:noFill/>
        </p:spPr>
        <p:txBody>
          <a:bodyPr wrap="none" rtlCol="0">
            <a:spAutoFit/>
          </a:bodyPr>
          <a:lstStyle/>
          <a:p>
            <a:r>
              <a:rPr lang="en-IN" b="1" dirty="0"/>
              <a:t>WT</a:t>
            </a:r>
          </a:p>
          <a:p>
            <a:r>
              <a:rPr lang="en-IN" dirty="0"/>
              <a:t>P1=0+16=16ms</a:t>
            </a:r>
          </a:p>
          <a:p>
            <a:r>
              <a:rPr lang="en-IN" dirty="0"/>
              <a:t>P2=4+13=17-1=16ms</a:t>
            </a:r>
          </a:p>
          <a:p>
            <a:r>
              <a:rPr lang="en-IN" dirty="0"/>
              <a:t>P3=8-2=6ms</a:t>
            </a:r>
          </a:p>
          <a:p>
            <a:r>
              <a:rPr lang="en-IN" dirty="0"/>
              <a:t>P4=11-3=8ms</a:t>
            </a:r>
          </a:p>
          <a:p>
            <a:r>
              <a:rPr lang="en-IN" dirty="0"/>
              <a:t>P5=12+7-4=15ms</a:t>
            </a:r>
          </a:p>
          <a:p>
            <a:r>
              <a:rPr lang="en-IN" dirty="0"/>
              <a:t>P6=16-6=10ms</a:t>
            </a:r>
          </a:p>
          <a:p>
            <a:r>
              <a:rPr lang="en-IN" b="1" dirty="0"/>
              <a:t>AWT=71/6=11.83ms</a:t>
            </a:r>
          </a:p>
        </p:txBody>
      </p:sp>
      <p:sp>
        <p:nvSpPr>
          <p:cNvPr id="17" name="TextBox 16"/>
          <p:cNvSpPr txBox="1"/>
          <p:nvPr/>
        </p:nvSpPr>
        <p:spPr>
          <a:xfrm>
            <a:off x="8790432" y="3873270"/>
            <a:ext cx="1847301" cy="2862322"/>
          </a:xfrm>
          <a:prstGeom prst="rect">
            <a:avLst/>
          </a:prstGeom>
          <a:noFill/>
        </p:spPr>
        <p:txBody>
          <a:bodyPr wrap="none" rtlCol="0">
            <a:spAutoFit/>
          </a:bodyPr>
          <a:lstStyle/>
          <a:p>
            <a:r>
              <a:rPr lang="en-IN" b="1" dirty="0"/>
              <a:t>TAT</a:t>
            </a:r>
          </a:p>
          <a:p>
            <a:endParaRPr lang="en-IN" dirty="0"/>
          </a:p>
          <a:p>
            <a:r>
              <a:rPr lang="en-IN" dirty="0"/>
              <a:t>P1=21-0=21ms</a:t>
            </a:r>
          </a:p>
          <a:p>
            <a:r>
              <a:rPr lang="en-IN" dirty="0"/>
              <a:t>P2=23-1=22ms</a:t>
            </a:r>
          </a:p>
          <a:p>
            <a:r>
              <a:rPr lang="en-IN" dirty="0"/>
              <a:t>P3=11-2=9ms</a:t>
            </a:r>
          </a:p>
          <a:p>
            <a:r>
              <a:rPr lang="en-IN" dirty="0"/>
              <a:t>P4=12-3=9ms</a:t>
            </a:r>
          </a:p>
          <a:p>
            <a:r>
              <a:rPr lang="en-IN" dirty="0"/>
              <a:t>P5=24-4=20ms</a:t>
            </a:r>
          </a:p>
          <a:p>
            <a:r>
              <a:rPr lang="en-IN" dirty="0"/>
              <a:t>P6=20-6=14ms</a:t>
            </a:r>
          </a:p>
          <a:p>
            <a:endParaRPr lang="en-IN" dirty="0"/>
          </a:p>
          <a:p>
            <a:r>
              <a:rPr lang="en-IN" b="1" dirty="0"/>
              <a:t>ATAT=95/6=15.83</a:t>
            </a:r>
          </a:p>
        </p:txBody>
      </p:sp>
      <p:sp>
        <p:nvSpPr>
          <p:cNvPr id="18" name="TextBox 17"/>
          <p:cNvSpPr txBox="1"/>
          <p:nvPr/>
        </p:nvSpPr>
        <p:spPr>
          <a:xfrm>
            <a:off x="950975" y="3042273"/>
            <a:ext cx="1937710" cy="3139321"/>
          </a:xfrm>
          <a:prstGeom prst="rect">
            <a:avLst/>
          </a:prstGeom>
          <a:noFill/>
        </p:spPr>
        <p:txBody>
          <a:bodyPr wrap="none" rtlCol="0">
            <a:spAutoFit/>
          </a:bodyPr>
          <a:lstStyle/>
          <a:p>
            <a:r>
              <a:rPr lang="en-IN" b="1" dirty="0"/>
              <a:t>RT</a:t>
            </a:r>
          </a:p>
          <a:p>
            <a:br>
              <a:rPr lang="en-IN" dirty="0"/>
            </a:br>
            <a:r>
              <a:rPr lang="en-IN" dirty="0"/>
              <a:t>p1=0-0=0ms</a:t>
            </a:r>
          </a:p>
          <a:p>
            <a:r>
              <a:rPr lang="en-IN" dirty="0"/>
              <a:t>P2=4-1=3ms</a:t>
            </a:r>
          </a:p>
          <a:p>
            <a:r>
              <a:rPr lang="en-IN" dirty="0"/>
              <a:t>P3=8-2=6ms</a:t>
            </a:r>
          </a:p>
          <a:p>
            <a:r>
              <a:rPr lang="en-IN" dirty="0"/>
              <a:t>P4=11-3=8ms</a:t>
            </a:r>
          </a:p>
          <a:p>
            <a:r>
              <a:rPr lang="en-IN" dirty="0"/>
              <a:t>P5=12-4=8ms</a:t>
            </a:r>
          </a:p>
          <a:p>
            <a:r>
              <a:rPr lang="en-IN" dirty="0"/>
              <a:t>P6=16-6=10ms</a:t>
            </a:r>
          </a:p>
          <a:p>
            <a:endParaRPr lang="en-IN" dirty="0"/>
          </a:p>
          <a:p>
            <a:r>
              <a:rPr lang="en-IN" b="1" dirty="0"/>
              <a:t>ART=35/6=5.83ms</a:t>
            </a:r>
          </a:p>
          <a:p>
            <a:endParaRPr lang="en-IN" dirty="0"/>
          </a:p>
        </p:txBody>
      </p:sp>
    </p:spTree>
    <p:extLst>
      <p:ext uri="{BB962C8B-B14F-4D97-AF65-F5344CB8AC3E}">
        <p14:creationId xmlns:p14="http://schemas.microsoft.com/office/powerpoint/2010/main" val="1929799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143000"/>
          </a:xfrm>
        </p:spPr>
        <p:txBody>
          <a:bodyPr>
            <a:noAutofit/>
          </a:bodyPr>
          <a:lstStyle/>
          <a:p>
            <a:r>
              <a:rPr lang="en-IN" sz="3200" b="1" dirty="0"/>
              <a:t>RR Scheduling example2</a:t>
            </a:r>
            <a:br>
              <a:rPr lang="en-IN" sz="2000" b="1" dirty="0"/>
            </a:br>
            <a:r>
              <a:rPr lang="en-US" sz="2000" dirty="0"/>
              <a:t>time quantum = </a:t>
            </a:r>
            <a:r>
              <a:rPr lang="en-US" sz="2000" b="1" dirty="0"/>
              <a:t>4 units</a:t>
            </a:r>
            <a:endParaRPr lang="en-IN" sz="2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7428595"/>
              </p:ext>
            </p:extLst>
          </p:nvPr>
        </p:nvGraphicFramePr>
        <p:xfrm>
          <a:off x="914400" y="1676400"/>
          <a:ext cx="7479792" cy="3383280"/>
        </p:xfrm>
        <a:graphic>
          <a:graphicData uri="http://schemas.openxmlformats.org/drawingml/2006/table">
            <a:tbl>
              <a:tblPr/>
              <a:tblGrid>
                <a:gridCol w="1246632">
                  <a:extLst>
                    <a:ext uri="{9D8B030D-6E8A-4147-A177-3AD203B41FA5}">
                      <a16:colId xmlns:a16="http://schemas.microsoft.com/office/drawing/2014/main" val="20000"/>
                    </a:ext>
                  </a:extLst>
                </a:gridCol>
                <a:gridCol w="1246632">
                  <a:extLst>
                    <a:ext uri="{9D8B030D-6E8A-4147-A177-3AD203B41FA5}">
                      <a16:colId xmlns:a16="http://schemas.microsoft.com/office/drawing/2014/main" val="20001"/>
                    </a:ext>
                  </a:extLst>
                </a:gridCol>
                <a:gridCol w="1246632">
                  <a:extLst>
                    <a:ext uri="{9D8B030D-6E8A-4147-A177-3AD203B41FA5}">
                      <a16:colId xmlns:a16="http://schemas.microsoft.com/office/drawing/2014/main" val="20002"/>
                    </a:ext>
                  </a:extLst>
                </a:gridCol>
                <a:gridCol w="1246632">
                  <a:extLst>
                    <a:ext uri="{9D8B030D-6E8A-4147-A177-3AD203B41FA5}">
                      <a16:colId xmlns:a16="http://schemas.microsoft.com/office/drawing/2014/main" val="20003"/>
                    </a:ext>
                  </a:extLst>
                </a:gridCol>
                <a:gridCol w="1246632">
                  <a:extLst>
                    <a:ext uri="{9D8B030D-6E8A-4147-A177-3AD203B41FA5}">
                      <a16:colId xmlns:a16="http://schemas.microsoft.com/office/drawing/2014/main" val="20004"/>
                    </a:ext>
                  </a:extLst>
                </a:gridCol>
                <a:gridCol w="1246632">
                  <a:extLst>
                    <a:ext uri="{9D8B030D-6E8A-4147-A177-3AD203B41FA5}">
                      <a16:colId xmlns:a16="http://schemas.microsoft.com/office/drawing/2014/main" val="20005"/>
                    </a:ext>
                  </a:extLst>
                </a:gridCol>
              </a:tblGrid>
              <a:tr h="0">
                <a:tc>
                  <a:txBody>
                    <a:bodyPr/>
                    <a:lstStyle/>
                    <a:p>
                      <a:pPr algn="l" fontAlgn="t"/>
                      <a:r>
                        <a:rPr lang="en-IN" dirty="0">
                          <a:solidFill>
                            <a:srgbClr val="000000"/>
                          </a:solidFill>
                          <a:effectLst/>
                          <a:latin typeface="times new roman"/>
                        </a:rPr>
                        <a:t>Process ID</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Arrival Time</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Burst Time</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Completion Time</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Turn Around Time</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Waiting Time</a:t>
                      </a:r>
                    </a:p>
                  </a:txBody>
                  <a:tcPr marT="91440" marB="91440">
                    <a:lnL w="7620" cap="flat" cmpd="sng" algn="ctr">
                      <a:solidFill>
                        <a:srgbClr val="90B8CC"/>
                      </a:solidFill>
                      <a:prstDash val="solid"/>
                      <a:round/>
                      <a:headEnd type="none" w="med" len="med"/>
                      <a:tailEnd type="none" w="med" len="med"/>
                    </a:lnL>
                    <a:lnR w="7620" cap="flat" cmpd="sng" algn="ctr">
                      <a:solidFill>
                        <a:srgbClr val="90B8CC"/>
                      </a:solidFill>
                      <a:prstDash val="solid"/>
                      <a:round/>
                      <a:headEnd type="none" w="med" len="med"/>
                      <a:tailEnd type="none" w="med" len="med"/>
                    </a:lnR>
                    <a:lnT w="7620" cap="flat" cmpd="sng" algn="ctr">
                      <a:solidFill>
                        <a:srgbClr val="90B8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1291799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sz="2400" b="1" dirty="0" err="1"/>
              <a:t>Avg</a:t>
            </a:r>
            <a:r>
              <a:rPr lang="en-US" sz="2400" b="1" dirty="0"/>
              <a:t> Waiting Time </a:t>
            </a:r>
            <a:r>
              <a:rPr lang="en-US" sz="2400" dirty="0"/>
              <a:t>= (12+16+6+8+15+11)/6 = 76/6 units</a:t>
            </a:r>
          </a:p>
          <a:p>
            <a:pPr marL="0" indent="0">
              <a:buNone/>
            </a:pPr>
            <a:br>
              <a:rPr lang="en-US" dirty="0"/>
            </a:br>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15362" name="Picture 2" descr="os RR Scheduling Example GANTT char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200900" cy="13430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26355" y="1600200"/>
            <a:ext cx="1672189" cy="461665"/>
          </a:xfrm>
          <a:prstGeom prst="rect">
            <a:avLst/>
          </a:prstGeom>
          <a:noFill/>
        </p:spPr>
        <p:txBody>
          <a:bodyPr wrap="none" rtlCol="0">
            <a:spAutoFit/>
          </a:bodyPr>
          <a:lstStyle/>
          <a:p>
            <a:r>
              <a:rPr lang="en-IN" sz="2400" b="1" dirty="0"/>
              <a:t>Gantt </a:t>
            </a:r>
            <a:r>
              <a:rPr lang="en-US" sz="2400" b="1" dirty="0"/>
              <a:t>C</a:t>
            </a:r>
            <a:r>
              <a:rPr lang="en-IN" sz="2400" b="1" dirty="0"/>
              <a:t>hart</a:t>
            </a:r>
          </a:p>
        </p:txBody>
      </p:sp>
    </p:spTree>
    <p:extLst>
      <p:ext uri="{BB962C8B-B14F-4D97-AF65-F5344CB8AC3E}">
        <p14:creationId xmlns:p14="http://schemas.microsoft.com/office/powerpoint/2010/main" val="3038836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RR Scheduling</a:t>
            </a:r>
          </a:p>
        </p:txBody>
      </p:sp>
      <p:sp>
        <p:nvSpPr>
          <p:cNvPr id="3" name="Content Placeholder 2"/>
          <p:cNvSpPr>
            <a:spLocks noGrp="1"/>
          </p:cNvSpPr>
          <p:nvPr>
            <p:ph idx="1"/>
          </p:nvPr>
        </p:nvSpPr>
        <p:spPr/>
        <p:txBody>
          <a:bodyPr>
            <a:normAutofit/>
          </a:bodyPr>
          <a:lstStyle/>
          <a:p>
            <a:r>
              <a:rPr lang="en-US" sz="2000" b="1" dirty="0"/>
              <a:t>Advantages</a:t>
            </a:r>
          </a:p>
          <a:p>
            <a:pPr lvl="1"/>
            <a:r>
              <a:rPr lang="en-US" sz="2000" dirty="0"/>
              <a:t>It can be actually implementable in the system because it is not depending on the burst time.</a:t>
            </a:r>
          </a:p>
          <a:p>
            <a:pPr lvl="1"/>
            <a:r>
              <a:rPr lang="en-US" sz="2000" dirty="0"/>
              <a:t>It doesn't suffer from the problem of starvation or convoy effect.</a:t>
            </a:r>
          </a:p>
          <a:p>
            <a:pPr lvl="1"/>
            <a:r>
              <a:rPr lang="en-US" sz="2000" dirty="0"/>
              <a:t>All the jobs get a fare allocation of CPU.</a:t>
            </a:r>
          </a:p>
          <a:p>
            <a:r>
              <a:rPr lang="en-US" sz="2000" b="1" dirty="0"/>
              <a:t>Disadvantages</a:t>
            </a:r>
          </a:p>
          <a:p>
            <a:pPr lvl="1"/>
            <a:r>
              <a:rPr lang="en-US" sz="2000" dirty="0"/>
              <a:t>The higher the time quantum, the higher the response time in the system.</a:t>
            </a:r>
          </a:p>
          <a:p>
            <a:pPr lvl="1"/>
            <a:r>
              <a:rPr lang="en-US" sz="2000" dirty="0"/>
              <a:t>The lower the time quantum, the higher the context switching overhead in the system.</a:t>
            </a:r>
          </a:p>
          <a:p>
            <a:pPr lvl="1"/>
            <a:r>
              <a:rPr lang="en-US" sz="2000" dirty="0"/>
              <a:t>Deciding a perfect time quantum is really a very difficult task in the system.</a:t>
            </a:r>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562C1072-A63F-4E77-9EFC-62EA83654027}"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2080931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4000" b="1" dirty="0"/>
              <a:t>Priority Based Scheduling</a:t>
            </a:r>
            <a:br>
              <a:rPr lang="en-IN" dirty="0"/>
            </a:br>
            <a:endParaRPr lang="en-IN" dirty="0"/>
          </a:p>
        </p:txBody>
      </p:sp>
      <p:sp>
        <p:nvSpPr>
          <p:cNvPr id="3" name="Content Placeholder 2"/>
          <p:cNvSpPr>
            <a:spLocks noGrp="1"/>
          </p:cNvSpPr>
          <p:nvPr>
            <p:ph idx="1"/>
          </p:nvPr>
        </p:nvSpPr>
        <p:spPr>
          <a:xfrm>
            <a:off x="457200" y="1524000"/>
            <a:ext cx="8229600" cy="4830763"/>
          </a:xfrm>
        </p:spPr>
        <p:txBody>
          <a:bodyPr>
            <a:normAutofit/>
          </a:bodyPr>
          <a:lstStyle/>
          <a:p>
            <a:r>
              <a:rPr lang="en-US" sz="2000" dirty="0"/>
              <a:t>Each process is assigned a priority. </a:t>
            </a:r>
          </a:p>
          <a:p>
            <a:r>
              <a:rPr lang="en-US" sz="2000" dirty="0"/>
              <a:t>Process with </a:t>
            </a:r>
            <a:r>
              <a:rPr lang="en-US" sz="2000" b="1" dirty="0"/>
              <a:t>highest priority (Smallest integer= highest priority) is to be executed first </a:t>
            </a:r>
            <a:r>
              <a:rPr lang="en-US" sz="2000" dirty="0"/>
              <a:t>and so on.</a:t>
            </a:r>
          </a:p>
          <a:p>
            <a:r>
              <a:rPr lang="en-US" sz="2000" dirty="0"/>
              <a:t>Processes with same priority are executed on </a:t>
            </a:r>
            <a:r>
              <a:rPr lang="en-US" sz="2000" b="1" dirty="0"/>
              <a:t>first come first served basis.</a:t>
            </a:r>
          </a:p>
          <a:p>
            <a:r>
              <a:rPr lang="en-US" sz="2000" dirty="0"/>
              <a:t>Priority can be decided based on memory requirements, time requirements or any other resource requirement.</a:t>
            </a:r>
          </a:p>
          <a:p>
            <a:r>
              <a:rPr lang="en-US" sz="2000" dirty="0"/>
              <a:t>Prioritize </a:t>
            </a:r>
            <a:r>
              <a:rPr lang="en-US" sz="2000" b="1" dirty="0"/>
              <a:t>admin jobs is the best example.</a:t>
            </a:r>
          </a:p>
          <a:p>
            <a:r>
              <a:rPr lang="en-US" sz="2000" b="1" dirty="0"/>
              <a:t>Problem: Starvation - </a:t>
            </a:r>
            <a:r>
              <a:rPr lang="en-US" sz="2000" dirty="0"/>
              <a:t>low priority processes may never execute.</a:t>
            </a:r>
          </a:p>
          <a:p>
            <a:r>
              <a:rPr lang="en-US" sz="2000" b="1" dirty="0"/>
              <a:t>Solution: Aging - </a:t>
            </a:r>
            <a:r>
              <a:rPr lang="en-US" sz="2000" dirty="0"/>
              <a:t>As time progresses increases the priority of the process</a:t>
            </a:r>
          </a:p>
          <a:p>
            <a:endParaRPr lang="en-US" sz="2400" dirty="0"/>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CC5E9D8C-7714-4BC5-B460-3A77ED39F6C1}"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2569887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066800"/>
            <a:ext cx="8229600" cy="1143000"/>
          </a:xfrm>
        </p:spPr>
        <p:txBody>
          <a:bodyPr>
            <a:noAutofit/>
          </a:bodyPr>
          <a:lstStyle/>
          <a:p>
            <a:r>
              <a:rPr lang="en-US" sz="3600" b="1" dirty="0"/>
              <a:t>Types of Priority Scheduling Algorithm</a:t>
            </a:r>
            <a:br>
              <a:rPr lang="en-US" sz="3600" b="1" dirty="0"/>
            </a:br>
            <a:endParaRPr lang="en-IN" sz="3600" b="1" dirty="0"/>
          </a:p>
        </p:txBody>
      </p:sp>
      <p:sp>
        <p:nvSpPr>
          <p:cNvPr id="3" name="Content Placeholder 2"/>
          <p:cNvSpPr>
            <a:spLocks noGrp="1"/>
          </p:cNvSpPr>
          <p:nvPr>
            <p:ph idx="1"/>
          </p:nvPr>
        </p:nvSpPr>
        <p:spPr>
          <a:xfrm>
            <a:off x="450342" y="1905000"/>
            <a:ext cx="8229600" cy="4525963"/>
          </a:xfrm>
        </p:spPr>
        <p:txBody>
          <a:bodyPr>
            <a:normAutofit/>
          </a:bodyPr>
          <a:lstStyle/>
          <a:p>
            <a:pPr algn="just"/>
            <a:r>
              <a:rPr lang="en-US" sz="2000" b="1" dirty="0"/>
              <a:t>Preemptive Priority Scheduling</a:t>
            </a:r>
            <a:r>
              <a:rPr lang="en-US" sz="2000" dirty="0"/>
              <a:t>: If the new process arrived at the ready queue has a higher priority than the currently running process, the CPU is preempted, which means the processing of the current process is stopped and the incoming new process with higher priority gets the CPU for its execution.</a:t>
            </a:r>
          </a:p>
          <a:p>
            <a:pPr algn="just"/>
            <a:endParaRPr lang="en-US" sz="2000" b="1" dirty="0"/>
          </a:p>
          <a:p>
            <a:pPr algn="just"/>
            <a:r>
              <a:rPr lang="en-US" sz="2000" b="1" dirty="0"/>
              <a:t>Non-Preemptive Priority Scheduling</a:t>
            </a:r>
            <a:r>
              <a:rPr lang="en-US" sz="2000" dirty="0"/>
              <a:t>: If a new process arrives with a higher priority than the current running process, the incoming process is put at the head of the ready queue, which means after the execution of the current process it will be processed.</a:t>
            </a:r>
          </a:p>
          <a:p>
            <a:endParaRPr lang="en-IN" sz="31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64AF0213-81C6-48D9-8DA9-B1B97DF03E5B}"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1748688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255" y="868454"/>
            <a:ext cx="8229600" cy="1143000"/>
          </a:xfrm>
        </p:spPr>
        <p:txBody>
          <a:bodyPr>
            <a:normAutofit/>
          </a:bodyPr>
          <a:lstStyle/>
          <a:p>
            <a:r>
              <a:rPr lang="en-US" sz="3200" b="1" dirty="0"/>
              <a:t>Non-Preemptive Priority Scheduling</a:t>
            </a:r>
            <a:endParaRPr lang="en-IN" sz="32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705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868318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685800"/>
            <a:ext cx="8229600" cy="1143000"/>
          </a:xfrm>
        </p:spPr>
        <p:txBody>
          <a:bodyPr>
            <a:normAutofit/>
          </a:bodyPr>
          <a:lstStyle/>
          <a:p>
            <a:r>
              <a:rPr lang="en-US" sz="3600" b="1" dirty="0"/>
              <a:t>Non-Preemptive Priority Scheduling</a:t>
            </a:r>
            <a:endParaRPr lang="en-IN"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9341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95A91A79-0DA7-42D2-BEB7-B5445B3DAF18}"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TextBox 7"/>
          <p:cNvSpPr txBox="1"/>
          <p:nvPr/>
        </p:nvSpPr>
        <p:spPr>
          <a:xfrm>
            <a:off x="6705600" y="1828800"/>
            <a:ext cx="1946943" cy="2031325"/>
          </a:xfrm>
          <a:prstGeom prst="rect">
            <a:avLst/>
          </a:prstGeom>
          <a:noFill/>
        </p:spPr>
        <p:txBody>
          <a:bodyPr wrap="none" rtlCol="0">
            <a:spAutoFit/>
          </a:bodyPr>
          <a:lstStyle/>
          <a:p>
            <a:r>
              <a:rPr lang="en-IN" b="1" dirty="0"/>
              <a:t>WT</a:t>
            </a:r>
          </a:p>
          <a:p>
            <a:r>
              <a:rPr lang="en-IN" dirty="0"/>
              <a:t>P1=6</a:t>
            </a:r>
          </a:p>
          <a:p>
            <a:r>
              <a:rPr lang="en-IN" dirty="0"/>
              <a:t>P2=0</a:t>
            </a:r>
          </a:p>
          <a:p>
            <a:r>
              <a:rPr lang="en-IN" dirty="0"/>
              <a:t>P3=16</a:t>
            </a:r>
          </a:p>
          <a:p>
            <a:r>
              <a:rPr lang="en-IN" dirty="0"/>
              <a:t>P4=18</a:t>
            </a:r>
          </a:p>
          <a:p>
            <a:r>
              <a:rPr lang="en-IN" dirty="0"/>
              <a:t>P5=1</a:t>
            </a:r>
          </a:p>
          <a:p>
            <a:r>
              <a:rPr lang="en-IN" b="1" dirty="0"/>
              <a:t>AWT=41/5=8.2 </a:t>
            </a:r>
            <a:r>
              <a:rPr lang="en-IN" b="1" dirty="0" err="1"/>
              <a:t>ms</a:t>
            </a:r>
            <a:endParaRPr lang="en-IN" b="1" dirty="0"/>
          </a:p>
        </p:txBody>
      </p:sp>
      <p:sp>
        <p:nvSpPr>
          <p:cNvPr id="9" name="TextBox 8"/>
          <p:cNvSpPr txBox="1"/>
          <p:nvPr/>
        </p:nvSpPr>
        <p:spPr>
          <a:xfrm>
            <a:off x="6324600" y="4419600"/>
            <a:ext cx="1831271" cy="2031325"/>
          </a:xfrm>
          <a:prstGeom prst="rect">
            <a:avLst/>
          </a:prstGeom>
          <a:noFill/>
        </p:spPr>
        <p:txBody>
          <a:bodyPr wrap="none" rtlCol="0">
            <a:spAutoFit/>
          </a:bodyPr>
          <a:lstStyle/>
          <a:p>
            <a:r>
              <a:rPr lang="en-IN" b="1" dirty="0"/>
              <a:t>TAT</a:t>
            </a:r>
          </a:p>
          <a:p>
            <a:r>
              <a:rPr lang="en-IN" dirty="0"/>
              <a:t>P1=16</a:t>
            </a:r>
          </a:p>
          <a:p>
            <a:r>
              <a:rPr lang="en-IN" dirty="0"/>
              <a:t>P2=1</a:t>
            </a:r>
          </a:p>
          <a:p>
            <a:r>
              <a:rPr lang="en-IN" dirty="0"/>
              <a:t>P3=18</a:t>
            </a:r>
          </a:p>
          <a:p>
            <a:r>
              <a:rPr lang="en-IN" dirty="0"/>
              <a:t>P4=19</a:t>
            </a:r>
          </a:p>
          <a:p>
            <a:r>
              <a:rPr lang="en-IN" dirty="0"/>
              <a:t>P5=6</a:t>
            </a:r>
          </a:p>
          <a:p>
            <a:r>
              <a:rPr lang="en-IN" b="1" dirty="0"/>
              <a:t>ATAT=60/5=12ms</a:t>
            </a:r>
          </a:p>
        </p:txBody>
      </p:sp>
    </p:spTree>
    <p:extLst>
      <p:ext uri="{BB962C8B-B14F-4D97-AF65-F5344CB8AC3E}">
        <p14:creationId xmlns:p14="http://schemas.microsoft.com/office/powerpoint/2010/main" val="13483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IN" dirty="0"/>
              <a:t>Example2</a:t>
            </a:r>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4098" name="Picture 2"/>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3048000" y="1752600"/>
            <a:ext cx="2987040" cy="299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os Non Preemptive Priority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4724400"/>
            <a:ext cx="6705600" cy="1390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1200" y="1145286"/>
            <a:ext cx="1831655" cy="3139321"/>
          </a:xfrm>
          <a:prstGeom prst="rect">
            <a:avLst/>
          </a:prstGeom>
          <a:noFill/>
        </p:spPr>
        <p:txBody>
          <a:bodyPr wrap="none" rtlCol="0">
            <a:spAutoFit/>
          </a:bodyPr>
          <a:lstStyle/>
          <a:p>
            <a:r>
              <a:rPr lang="en-IN" b="1" dirty="0"/>
              <a:t>WT</a:t>
            </a:r>
          </a:p>
          <a:p>
            <a:endParaRPr lang="en-IN" dirty="0"/>
          </a:p>
          <a:p>
            <a:r>
              <a:rPr lang="en-IN" dirty="0"/>
              <a:t>P1=0-0=0</a:t>
            </a:r>
          </a:p>
          <a:p>
            <a:r>
              <a:rPr lang="en-IN" dirty="0"/>
              <a:t>P2=13-2=11</a:t>
            </a:r>
          </a:p>
          <a:p>
            <a:r>
              <a:rPr lang="en-IN" dirty="0"/>
              <a:t>P3=3-1=2</a:t>
            </a:r>
          </a:p>
          <a:p>
            <a:r>
              <a:rPr lang="en-IN" dirty="0"/>
              <a:t>P4=11-4=7</a:t>
            </a:r>
          </a:p>
          <a:p>
            <a:r>
              <a:rPr lang="en-IN" dirty="0"/>
              <a:t>P5=18-6=12</a:t>
            </a:r>
          </a:p>
          <a:p>
            <a:r>
              <a:rPr lang="en-IN" dirty="0"/>
              <a:t>P6=7-5=2</a:t>
            </a:r>
          </a:p>
          <a:p>
            <a:r>
              <a:rPr lang="en-IN" dirty="0"/>
              <a:t>P7=27-7=20</a:t>
            </a:r>
          </a:p>
          <a:p>
            <a:endParaRPr lang="en-IN" b="1" dirty="0"/>
          </a:p>
          <a:p>
            <a:r>
              <a:rPr lang="en-IN" b="1" dirty="0" err="1"/>
              <a:t>Awt</a:t>
            </a:r>
            <a:r>
              <a:rPr lang="en-IN" b="1" dirty="0"/>
              <a:t>=54/7=7.7ms</a:t>
            </a:r>
          </a:p>
        </p:txBody>
      </p:sp>
      <p:sp>
        <p:nvSpPr>
          <p:cNvPr id="11" name="TextBox 10"/>
          <p:cNvSpPr txBox="1"/>
          <p:nvPr/>
        </p:nvSpPr>
        <p:spPr>
          <a:xfrm>
            <a:off x="7162800" y="1431273"/>
            <a:ext cx="1831271" cy="2862322"/>
          </a:xfrm>
          <a:prstGeom prst="rect">
            <a:avLst/>
          </a:prstGeom>
          <a:noFill/>
        </p:spPr>
        <p:txBody>
          <a:bodyPr wrap="none" rtlCol="0">
            <a:spAutoFit/>
          </a:bodyPr>
          <a:lstStyle/>
          <a:p>
            <a:r>
              <a:rPr lang="en-IN" b="1" dirty="0"/>
              <a:t>TAT</a:t>
            </a:r>
          </a:p>
          <a:p>
            <a:r>
              <a:rPr lang="en-IN" dirty="0"/>
              <a:t>P1=3-0=3ms</a:t>
            </a:r>
          </a:p>
          <a:p>
            <a:r>
              <a:rPr lang="en-IN" dirty="0"/>
              <a:t>P2=18-2=16</a:t>
            </a:r>
          </a:p>
          <a:p>
            <a:r>
              <a:rPr lang="en-IN" dirty="0"/>
              <a:t>P3=7-1=6</a:t>
            </a:r>
          </a:p>
          <a:p>
            <a:r>
              <a:rPr lang="en-IN" dirty="0"/>
              <a:t>P4=13-4=9</a:t>
            </a:r>
          </a:p>
          <a:p>
            <a:r>
              <a:rPr lang="en-IN" dirty="0"/>
              <a:t>P5=27-6=21</a:t>
            </a:r>
          </a:p>
          <a:p>
            <a:r>
              <a:rPr lang="en-IN" dirty="0"/>
              <a:t>P6=11-5=6</a:t>
            </a:r>
          </a:p>
          <a:p>
            <a:r>
              <a:rPr lang="en-IN" dirty="0"/>
              <a:t>P7=37-7=30</a:t>
            </a:r>
          </a:p>
          <a:p>
            <a:endParaRPr lang="en-IN" dirty="0"/>
          </a:p>
          <a:p>
            <a:r>
              <a:rPr lang="en-IN" b="1" dirty="0"/>
              <a:t>ATAT=91/7=13ms</a:t>
            </a:r>
          </a:p>
        </p:txBody>
      </p:sp>
      <p:sp>
        <p:nvSpPr>
          <p:cNvPr id="12" name="TextBox 11"/>
          <p:cNvSpPr txBox="1"/>
          <p:nvPr/>
        </p:nvSpPr>
        <p:spPr>
          <a:xfrm>
            <a:off x="841453" y="3124200"/>
            <a:ext cx="1822294" cy="369332"/>
          </a:xfrm>
          <a:prstGeom prst="rect">
            <a:avLst/>
          </a:prstGeom>
          <a:noFill/>
        </p:spPr>
        <p:txBody>
          <a:bodyPr wrap="none" rtlCol="0">
            <a:spAutoFit/>
          </a:bodyPr>
          <a:lstStyle/>
          <a:p>
            <a:r>
              <a:rPr lang="en-IN" b="1" dirty="0"/>
              <a:t>RT is same as WT</a:t>
            </a:r>
          </a:p>
        </p:txBody>
      </p:sp>
    </p:spTree>
    <p:extLst>
      <p:ext uri="{BB962C8B-B14F-4D97-AF65-F5344CB8AC3E}">
        <p14:creationId xmlns:p14="http://schemas.microsoft.com/office/powerpoint/2010/main" val="391834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457200"/>
            <a:ext cx="8229600" cy="1143000"/>
          </a:xfrm>
        </p:spPr>
        <p:txBody>
          <a:bodyPr>
            <a:normAutofit/>
          </a:bodyPr>
          <a:lstStyle/>
          <a:p>
            <a:r>
              <a:rPr lang="en-US" sz="3600" b="1" dirty="0"/>
              <a:t>Why do we need scheduling?</a:t>
            </a:r>
            <a:endParaRPr lang="en-IN" sz="3600" dirty="0"/>
          </a:p>
        </p:txBody>
      </p:sp>
      <p:sp>
        <p:nvSpPr>
          <p:cNvPr id="3" name="Content Placeholder 2"/>
          <p:cNvSpPr>
            <a:spLocks noGrp="1"/>
          </p:cNvSpPr>
          <p:nvPr>
            <p:ph idx="1"/>
          </p:nvPr>
        </p:nvSpPr>
        <p:spPr/>
        <p:txBody>
          <a:bodyPr>
            <a:normAutofit fontScale="92500" lnSpcReduction="20000"/>
          </a:bodyPr>
          <a:lstStyle/>
          <a:p>
            <a:r>
              <a:rPr lang="en-US" sz="2000" dirty="0"/>
              <a:t>A typical process involves both I/O time and CPU time. </a:t>
            </a:r>
          </a:p>
          <a:p>
            <a:endParaRPr lang="en-US" sz="2000" dirty="0"/>
          </a:p>
          <a:p>
            <a:r>
              <a:rPr lang="en-US" sz="2000" dirty="0"/>
              <a:t>In a </a:t>
            </a:r>
            <a:r>
              <a:rPr lang="en-US" sz="2000" dirty="0" err="1"/>
              <a:t>uni</a:t>
            </a:r>
            <a:r>
              <a:rPr lang="en-US" sz="2000" dirty="0"/>
              <a:t>-programming system like MS-DOS, time spent waiting for I/O is wasted and CPU is free during this time. </a:t>
            </a:r>
          </a:p>
          <a:p>
            <a:endParaRPr lang="en-US" sz="2000" dirty="0"/>
          </a:p>
          <a:p>
            <a:r>
              <a:rPr lang="en-US" sz="2000" dirty="0"/>
              <a:t>Main Objective of multiprogramming is to keep on running processes all the time for maximum utilization of CPU.</a:t>
            </a:r>
          </a:p>
          <a:p>
            <a:endParaRPr lang="en-US" sz="2000" b="1" dirty="0"/>
          </a:p>
          <a:p>
            <a:r>
              <a:rPr lang="en-US" sz="2000" b="1" dirty="0"/>
              <a:t>Scheduling is fundamental function of OS</a:t>
            </a:r>
            <a:endParaRPr lang="en-US" sz="2000" dirty="0"/>
          </a:p>
          <a:p>
            <a:endParaRPr lang="en-US" sz="2000" dirty="0"/>
          </a:p>
          <a:p>
            <a:r>
              <a:rPr lang="en-US" sz="2000" dirty="0"/>
              <a:t>In multi programming systems, one process can use CPU while another is waiting for I/O. This is possible only with </a:t>
            </a:r>
            <a:r>
              <a:rPr lang="en-US" sz="2000" b="1" dirty="0">
                <a:solidFill>
                  <a:srgbClr val="0070C0"/>
                </a:solidFill>
              </a:rPr>
              <a:t>process scheduling.</a:t>
            </a:r>
          </a:p>
          <a:p>
            <a:endParaRPr lang="en-US" sz="2000" dirty="0"/>
          </a:p>
          <a:p>
            <a:r>
              <a:rPr lang="en-US" sz="2000" dirty="0"/>
              <a:t>The task of selecting the process in memory that are ready to execute and allocating them to the CPU is performed by the </a:t>
            </a:r>
            <a:r>
              <a:rPr lang="en-US" sz="2000" b="1" dirty="0">
                <a:solidFill>
                  <a:srgbClr val="0070C0"/>
                </a:solidFill>
              </a:rPr>
              <a:t>CPU Scheduler.</a:t>
            </a:r>
          </a:p>
          <a:p>
            <a:endParaRPr lang="en-US" sz="2400" dirty="0">
              <a:solidFill>
                <a:srgbClr val="0070C0"/>
              </a:solidFill>
            </a:endParaRPr>
          </a:p>
          <a:p>
            <a:endParaRPr lang="en-IN" sz="2400" dirty="0">
              <a:solidFill>
                <a:srgbClr val="0070C0"/>
              </a:solidFill>
            </a:endParaRPr>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2A022B76-EB51-4F7A-A6FF-EED8E0BEB6C7}"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459531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38" y="892838"/>
            <a:ext cx="8229600" cy="1143000"/>
          </a:xfrm>
        </p:spPr>
        <p:txBody>
          <a:bodyPr>
            <a:normAutofit/>
          </a:bodyPr>
          <a:lstStyle/>
          <a:p>
            <a:r>
              <a:rPr lang="en-US" sz="3600" b="1" dirty="0"/>
              <a:t>Non-Preemptive Priority Scheduling</a:t>
            </a:r>
            <a:endParaRPr lang="en-IN" sz="36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2334042"/>
              </p:ext>
            </p:extLst>
          </p:nvPr>
        </p:nvGraphicFramePr>
        <p:xfrm>
          <a:off x="832104" y="1973421"/>
          <a:ext cx="7479792" cy="3779520"/>
        </p:xfrm>
        <a:graphic>
          <a:graphicData uri="http://schemas.openxmlformats.org/drawingml/2006/table">
            <a:tbl>
              <a:tblPr/>
              <a:tblGrid>
                <a:gridCol w="934974">
                  <a:extLst>
                    <a:ext uri="{9D8B030D-6E8A-4147-A177-3AD203B41FA5}">
                      <a16:colId xmlns:a16="http://schemas.microsoft.com/office/drawing/2014/main" val="20000"/>
                    </a:ext>
                  </a:extLst>
                </a:gridCol>
                <a:gridCol w="934974">
                  <a:extLst>
                    <a:ext uri="{9D8B030D-6E8A-4147-A177-3AD203B41FA5}">
                      <a16:colId xmlns:a16="http://schemas.microsoft.com/office/drawing/2014/main" val="20001"/>
                    </a:ext>
                  </a:extLst>
                </a:gridCol>
                <a:gridCol w="934974">
                  <a:extLst>
                    <a:ext uri="{9D8B030D-6E8A-4147-A177-3AD203B41FA5}">
                      <a16:colId xmlns:a16="http://schemas.microsoft.com/office/drawing/2014/main" val="20002"/>
                    </a:ext>
                  </a:extLst>
                </a:gridCol>
                <a:gridCol w="934974">
                  <a:extLst>
                    <a:ext uri="{9D8B030D-6E8A-4147-A177-3AD203B41FA5}">
                      <a16:colId xmlns:a16="http://schemas.microsoft.com/office/drawing/2014/main" val="20003"/>
                    </a:ext>
                  </a:extLst>
                </a:gridCol>
                <a:gridCol w="934974">
                  <a:extLst>
                    <a:ext uri="{9D8B030D-6E8A-4147-A177-3AD203B41FA5}">
                      <a16:colId xmlns:a16="http://schemas.microsoft.com/office/drawing/2014/main" val="20004"/>
                    </a:ext>
                  </a:extLst>
                </a:gridCol>
                <a:gridCol w="934974">
                  <a:extLst>
                    <a:ext uri="{9D8B030D-6E8A-4147-A177-3AD203B41FA5}">
                      <a16:colId xmlns:a16="http://schemas.microsoft.com/office/drawing/2014/main" val="20005"/>
                    </a:ext>
                  </a:extLst>
                </a:gridCol>
                <a:gridCol w="934974">
                  <a:extLst>
                    <a:ext uri="{9D8B030D-6E8A-4147-A177-3AD203B41FA5}">
                      <a16:colId xmlns:a16="http://schemas.microsoft.com/office/drawing/2014/main" val="20006"/>
                    </a:ext>
                  </a:extLst>
                </a:gridCol>
                <a:gridCol w="934974">
                  <a:extLst>
                    <a:ext uri="{9D8B030D-6E8A-4147-A177-3AD203B41FA5}">
                      <a16:colId xmlns:a16="http://schemas.microsoft.com/office/drawing/2014/main" val="20007"/>
                    </a:ext>
                  </a:extLst>
                </a:gridCol>
              </a:tblGrid>
              <a:tr h="0">
                <a:tc>
                  <a:txBody>
                    <a:bodyPr/>
                    <a:lstStyle/>
                    <a:p>
                      <a:pPr algn="l" fontAlgn="t"/>
                      <a:r>
                        <a:rPr lang="en-IN" dirty="0">
                          <a:solidFill>
                            <a:srgbClr val="000000"/>
                          </a:solidFill>
                          <a:effectLst/>
                          <a:latin typeface="times new roman"/>
                        </a:rPr>
                        <a:t>Process Id</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Priority</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Arrival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Burst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Completion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Turnaround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Waiting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Response Time</a:t>
                      </a:r>
                    </a:p>
                  </a:txBody>
                  <a:tcPr marT="91440" marB="91440">
                    <a:lnL w="7620" cap="flat" cmpd="sng" algn="ctr">
                      <a:solidFill>
                        <a:srgbClr val="B08615"/>
                      </a:solidFill>
                      <a:prstDash val="solid"/>
                      <a:round/>
                      <a:headEnd type="none" w="med" len="med"/>
                      <a:tailEnd type="none" w="med" len="med"/>
                    </a:lnL>
                    <a:lnR w="7620" cap="flat" cmpd="sng" algn="ctr">
                      <a:solidFill>
                        <a:srgbClr val="B08615"/>
                      </a:solidFill>
                      <a:prstDash val="solid"/>
                      <a:round/>
                      <a:headEnd type="none" w="med" len="med"/>
                      <a:tailEnd type="none" w="med" len="med"/>
                    </a:lnR>
                    <a:lnT w="7620" cap="flat" cmpd="sng" algn="ctr">
                      <a:solidFill>
                        <a:srgbClr val="B086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0">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27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804558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17410" name="Picture 2" descr="os Non Preemptive Priority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6705600" cy="13906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371600" y="3739897"/>
            <a:ext cx="5638800" cy="369332"/>
          </a:xfrm>
          <a:prstGeom prst="rect">
            <a:avLst/>
          </a:prstGeom>
        </p:spPr>
        <p:txBody>
          <a:bodyPr wrap="square">
            <a:spAutoFit/>
          </a:bodyPr>
          <a:lstStyle/>
          <a:p>
            <a:r>
              <a:rPr lang="en-US" dirty="0"/>
              <a:t>   </a:t>
            </a:r>
            <a:r>
              <a:rPr lang="en-US" dirty="0" err="1"/>
              <a:t>Avg</a:t>
            </a:r>
            <a:r>
              <a:rPr lang="en-US" dirty="0"/>
              <a:t> Waiting Time = (0+11+2+7+12+2+18)/7 = 54/7 units</a:t>
            </a:r>
            <a:endParaRPr lang="en-IN" dirty="0"/>
          </a:p>
        </p:txBody>
      </p:sp>
      <p:sp>
        <p:nvSpPr>
          <p:cNvPr id="9" name="Content Placeholder 8"/>
          <p:cNvSpPr txBox="1">
            <a:spLocks noGrp="1"/>
          </p:cNvSpPr>
          <p:nvPr>
            <p:ph idx="1"/>
          </p:nvPr>
        </p:nvSpPr>
        <p:spPr>
          <a:xfrm>
            <a:off x="3278705" y="1595735"/>
            <a:ext cx="1672189" cy="461665"/>
          </a:xfrm>
          <a:prstGeom prst="rect">
            <a:avLst/>
          </a:prstGeom>
          <a:noFill/>
        </p:spPr>
        <p:txBody>
          <a:bodyPr wrap="none" rtlCol="0">
            <a:spAutoFit/>
          </a:bodyPr>
          <a:lstStyle/>
          <a:p>
            <a:pPr marL="0" indent="0">
              <a:buNone/>
            </a:pPr>
            <a:r>
              <a:rPr lang="en-IN" sz="2400" b="1" dirty="0"/>
              <a:t>Gantt </a:t>
            </a:r>
            <a:r>
              <a:rPr lang="en-US" sz="2400" b="1" dirty="0"/>
              <a:t>C</a:t>
            </a:r>
            <a:r>
              <a:rPr lang="en-IN" sz="2400" b="1" dirty="0"/>
              <a:t>hart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320773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b="1" dirty="0"/>
              <a:t>Preemptive Priority Scheduling</a:t>
            </a:r>
            <a:endParaRPr lang="en-IN" sz="32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400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121300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42" y="724739"/>
            <a:ext cx="8229600" cy="1143000"/>
          </a:xfrm>
        </p:spPr>
        <p:txBody>
          <a:bodyPr>
            <a:normAutofit/>
          </a:bodyPr>
          <a:lstStyle/>
          <a:p>
            <a:r>
              <a:rPr lang="en-US" sz="3600" b="1" dirty="0"/>
              <a:t>Preemptive Priority Scheduling</a:t>
            </a:r>
            <a:endParaRPr lang="en-IN"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44" y="1828800"/>
            <a:ext cx="754379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C2DECDE4-BF6D-4001-9250-A218CEA6FEBD}"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dirty="0"/>
          </a:p>
        </p:txBody>
      </p:sp>
      <p:sp>
        <p:nvSpPr>
          <p:cNvPr id="8" name="TextBox 7"/>
          <p:cNvSpPr txBox="1"/>
          <p:nvPr/>
        </p:nvSpPr>
        <p:spPr>
          <a:xfrm>
            <a:off x="5041392" y="2564416"/>
            <a:ext cx="301686" cy="369332"/>
          </a:xfrm>
          <a:prstGeom prst="rect">
            <a:avLst/>
          </a:prstGeom>
          <a:noFill/>
        </p:spPr>
        <p:txBody>
          <a:bodyPr wrap="none" rtlCol="0">
            <a:spAutoFit/>
          </a:bodyPr>
          <a:lstStyle/>
          <a:p>
            <a:r>
              <a:rPr lang="en-IN" dirty="0"/>
              <a:t>8</a:t>
            </a:r>
          </a:p>
        </p:txBody>
      </p:sp>
      <p:sp>
        <p:nvSpPr>
          <p:cNvPr id="9" name="TextBox 8"/>
          <p:cNvSpPr txBox="1"/>
          <p:nvPr/>
        </p:nvSpPr>
        <p:spPr>
          <a:xfrm>
            <a:off x="5343078" y="2567464"/>
            <a:ext cx="301686" cy="369332"/>
          </a:xfrm>
          <a:prstGeom prst="rect">
            <a:avLst/>
          </a:prstGeom>
          <a:noFill/>
        </p:spPr>
        <p:txBody>
          <a:bodyPr wrap="none" rtlCol="0">
            <a:spAutoFit/>
          </a:bodyPr>
          <a:lstStyle/>
          <a:p>
            <a:r>
              <a:rPr lang="en-IN" dirty="0"/>
              <a:t>7</a:t>
            </a:r>
          </a:p>
        </p:txBody>
      </p:sp>
      <p:sp>
        <p:nvSpPr>
          <p:cNvPr id="10" name="TextBox 9"/>
          <p:cNvSpPr txBox="1"/>
          <p:nvPr/>
        </p:nvSpPr>
        <p:spPr>
          <a:xfrm>
            <a:off x="9448800" y="856262"/>
            <a:ext cx="2053767" cy="2308324"/>
          </a:xfrm>
          <a:prstGeom prst="rect">
            <a:avLst/>
          </a:prstGeom>
          <a:noFill/>
        </p:spPr>
        <p:txBody>
          <a:bodyPr wrap="none" rtlCol="0">
            <a:spAutoFit/>
          </a:bodyPr>
          <a:lstStyle/>
          <a:p>
            <a:r>
              <a:rPr lang="en-IN" b="1" dirty="0"/>
              <a:t>WT</a:t>
            </a:r>
            <a:br>
              <a:rPr lang="en-IN" b="1" dirty="0"/>
            </a:br>
            <a:r>
              <a:rPr lang="en-IN" b="1" dirty="0"/>
              <a:t>p1=0+1+2=3-0=3ms</a:t>
            </a:r>
          </a:p>
          <a:p>
            <a:r>
              <a:rPr lang="en-IN" b="1" dirty="0"/>
              <a:t>P2=2-2=0ms</a:t>
            </a:r>
          </a:p>
          <a:p>
            <a:r>
              <a:rPr lang="en-IN" b="1" dirty="0"/>
              <a:t>P3=4-4=0ms</a:t>
            </a:r>
          </a:p>
          <a:p>
            <a:r>
              <a:rPr lang="en-IN" b="1" dirty="0"/>
              <a:t>P4=13-6=7ms</a:t>
            </a:r>
          </a:p>
          <a:p>
            <a:r>
              <a:rPr lang="en-IN" b="1" dirty="0"/>
              <a:t>P5=14-8=6ms</a:t>
            </a:r>
          </a:p>
          <a:p>
            <a:endParaRPr lang="en-IN" b="1" dirty="0"/>
          </a:p>
          <a:p>
            <a:r>
              <a:rPr lang="en-IN" b="1" dirty="0"/>
              <a:t>AWT=16/5=3.2ms</a:t>
            </a:r>
          </a:p>
        </p:txBody>
      </p:sp>
      <p:sp>
        <p:nvSpPr>
          <p:cNvPr id="11" name="TextBox 10"/>
          <p:cNvSpPr txBox="1"/>
          <p:nvPr/>
        </p:nvSpPr>
        <p:spPr>
          <a:xfrm>
            <a:off x="9829800" y="3569208"/>
            <a:ext cx="1714252" cy="2585323"/>
          </a:xfrm>
          <a:prstGeom prst="rect">
            <a:avLst/>
          </a:prstGeom>
          <a:noFill/>
        </p:spPr>
        <p:txBody>
          <a:bodyPr wrap="none" rtlCol="0">
            <a:spAutoFit/>
          </a:bodyPr>
          <a:lstStyle/>
          <a:p>
            <a:r>
              <a:rPr lang="en-IN" b="1" dirty="0"/>
              <a:t>TAT</a:t>
            </a:r>
          </a:p>
          <a:p>
            <a:r>
              <a:rPr lang="en-IN" dirty="0"/>
              <a:t>P1=13-0=13</a:t>
            </a:r>
          </a:p>
          <a:p>
            <a:r>
              <a:rPr lang="en-IN" dirty="0"/>
              <a:t>P2=3-2=1</a:t>
            </a:r>
          </a:p>
          <a:p>
            <a:r>
              <a:rPr lang="en-IN" dirty="0"/>
              <a:t>P3=6-4=2</a:t>
            </a:r>
          </a:p>
          <a:p>
            <a:r>
              <a:rPr lang="en-IN" dirty="0"/>
              <a:t>P4=14-6=8</a:t>
            </a:r>
          </a:p>
          <a:p>
            <a:r>
              <a:rPr lang="en-IN" dirty="0"/>
              <a:t>P5=19-8=11</a:t>
            </a:r>
          </a:p>
          <a:p>
            <a:endParaRPr lang="en-IN" dirty="0"/>
          </a:p>
          <a:p>
            <a:r>
              <a:rPr lang="en-IN" b="1" dirty="0"/>
              <a:t>ATAT=35/5=7ms</a:t>
            </a:r>
          </a:p>
          <a:p>
            <a:endParaRPr lang="en-IN" b="1" dirty="0"/>
          </a:p>
        </p:txBody>
      </p:sp>
      <p:sp>
        <p:nvSpPr>
          <p:cNvPr id="12" name="TextBox 11"/>
          <p:cNvSpPr txBox="1"/>
          <p:nvPr/>
        </p:nvSpPr>
        <p:spPr>
          <a:xfrm>
            <a:off x="7391400" y="3200400"/>
            <a:ext cx="1820691" cy="2585323"/>
          </a:xfrm>
          <a:prstGeom prst="rect">
            <a:avLst/>
          </a:prstGeom>
          <a:noFill/>
        </p:spPr>
        <p:txBody>
          <a:bodyPr wrap="none" rtlCol="0">
            <a:spAutoFit/>
          </a:bodyPr>
          <a:lstStyle/>
          <a:p>
            <a:r>
              <a:rPr lang="en-IN" b="1" dirty="0"/>
              <a:t>RT</a:t>
            </a:r>
          </a:p>
          <a:p>
            <a:r>
              <a:rPr lang="en-IN" dirty="0"/>
              <a:t>P1=0-0=0</a:t>
            </a:r>
          </a:p>
          <a:p>
            <a:r>
              <a:rPr lang="en-IN" dirty="0"/>
              <a:t>P2=2-2=0</a:t>
            </a:r>
          </a:p>
          <a:p>
            <a:r>
              <a:rPr lang="en-IN" dirty="0"/>
              <a:t>P3=4-4=0</a:t>
            </a:r>
          </a:p>
          <a:p>
            <a:r>
              <a:rPr lang="en-IN" dirty="0"/>
              <a:t>P4=13-6=7</a:t>
            </a:r>
          </a:p>
          <a:p>
            <a:r>
              <a:rPr lang="en-IN" dirty="0"/>
              <a:t>P5=14-8=6</a:t>
            </a:r>
          </a:p>
          <a:p>
            <a:endParaRPr lang="en-IN" dirty="0"/>
          </a:p>
          <a:p>
            <a:endParaRPr lang="en-IN" dirty="0"/>
          </a:p>
          <a:p>
            <a:r>
              <a:rPr lang="en-IN" b="1" dirty="0"/>
              <a:t>ART=13/5=2.6ms</a:t>
            </a:r>
          </a:p>
        </p:txBody>
      </p:sp>
    </p:spTree>
    <p:extLst>
      <p:ext uri="{BB962C8B-B14F-4D97-AF65-F5344CB8AC3E}">
        <p14:creationId xmlns:p14="http://schemas.microsoft.com/office/powerpoint/2010/main" val="33761254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52450"/>
            <a:ext cx="8229600" cy="1143000"/>
          </a:xfrm>
        </p:spPr>
        <p:txBody>
          <a:bodyPr>
            <a:normAutofit/>
          </a:bodyPr>
          <a:lstStyle/>
          <a:p>
            <a:r>
              <a:rPr lang="en-US" sz="3200" b="1" dirty="0"/>
              <a:t>Preemptive Priority Scheduling</a:t>
            </a:r>
            <a:endParaRPr lang="en-IN" sz="32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3444240" cy="297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11" name="Picture 2" descr="os Preemptive Priority Scheduling GANTT chart Preparation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25" y="4648200"/>
            <a:ext cx="7067550"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53600" y="187327"/>
            <a:ext cx="1716111" cy="2862322"/>
          </a:xfrm>
          <a:prstGeom prst="rect">
            <a:avLst/>
          </a:prstGeom>
          <a:noFill/>
        </p:spPr>
        <p:txBody>
          <a:bodyPr wrap="none" rtlCol="0">
            <a:spAutoFit/>
          </a:bodyPr>
          <a:lstStyle/>
          <a:p>
            <a:r>
              <a:rPr lang="en-IN" b="1" dirty="0"/>
              <a:t>WT</a:t>
            </a:r>
          </a:p>
          <a:p>
            <a:r>
              <a:rPr lang="en-IN" dirty="0"/>
              <a:t>P1=0-0=0</a:t>
            </a:r>
          </a:p>
          <a:p>
            <a:r>
              <a:rPr lang="en-IN" dirty="0"/>
              <a:t>P2=14</a:t>
            </a:r>
          </a:p>
          <a:p>
            <a:r>
              <a:rPr lang="en-IN" dirty="0"/>
              <a:t>P3=2-2=0</a:t>
            </a:r>
          </a:p>
          <a:p>
            <a:r>
              <a:rPr lang="en-IN" dirty="0"/>
              <a:t>P4=10-3=7</a:t>
            </a:r>
          </a:p>
          <a:p>
            <a:r>
              <a:rPr lang="en-IN" dirty="0"/>
              <a:t>P5=5-4=1</a:t>
            </a:r>
          </a:p>
          <a:p>
            <a:r>
              <a:rPr lang="en-IN" dirty="0"/>
              <a:t>P6=30-5=25</a:t>
            </a:r>
          </a:p>
          <a:p>
            <a:r>
              <a:rPr lang="en-IN" dirty="0"/>
              <a:t>P7=22-6=16</a:t>
            </a:r>
          </a:p>
          <a:p>
            <a:endParaRPr lang="en-IN" dirty="0"/>
          </a:p>
          <a:p>
            <a:r>
              <a:rPr lang="en-IN" b="1" dirty="0"/>
              <a:t>AWT=63/7=9ms</a:t>
            </a:r>
          </a:p>
        </p:txBody>
      </p:sp>
      <p:sp>
        <p:nvSpPr>
          <p:cNvPr id="12" name="TextBox 11"/>
          <p:cNvSpPr txBox="1"/>
          <p:nvPr/>
        </p:nvSpPr>
        <p:spPr>
          <a:xfrm>
            <a:off x="8119757" y="2667000"/>
            <a:ext cx="2126223" cy="3139321"/>
          </a:xfrm>
          <a:prstGeom prst="rect">
            <a:avLst/>
          </a:prstGeom>
          <a:noFill/>
        </p:spPr>
        <p:txBody>
          <a:bodyPr wrap="none" rtlCol="0">
            <a:spAutoFit/>
          </a:bodyPr>
          <a:lstStyle/>
          <a:p>
            <a:r>
              <a:rPr lang="en-IN" b="1" dirty="0"/>
              <a:t>TAT</a:t>
            </a:r>
          </a:p>
          <a:p>
            <a:endParaRPr lang="en-IN" dirty="0"/>
          </a:p>
          <a:p>
            <a:r>
              <a:rPr lang="en-IN" dirty="0"/>
              <a:t>P1=1-0=1</a:t>
            </a:r>
          </a:p>
          <a:p>
            <a:r>
              <a:rPr lang="en-IN" dirty="0"/>
              <a:t>P2=22-1=21</a:t>
            </a:r>
          </a:p>
          <a:p>
            <a:r>
              <a:rPr lang="en-IN" dirty="0"/>
              <a:t>P3=5-2=3</a:t>
            </a:r>
          </a:p>
          <a:p>
            <a:r>
              <a:rPr lang="en-IN" dirty="0"/>
              <a:t>P4=16-3=13</a:t>
            </a:r>
          </a:p>
          <a:p>
            <a:r>
              <a:rPr lang="en-IN" dirty="0"/>
              <a:t>P5=10-4=6</a:t>
            </a:r>
          </a:p>
          <a:p>
            <a:r>
              <a:rPr lang="en-IN" dirty="0"/>
              <a:t>P6=45-5=40</a:t>
            </a:r>
          </a:p>
          <a:p>
            <a:r>
              <a:rPr lang="en-IN" dirty="0"/>
              <a:t>P7=30-6=24</a:t>
            </a:r>
          </a:p>
          <a:p>
            <a:endParaRPr lang="en-IN" dirty="0"/>
          </a:p>
          <a:p>
            <a:r>
              <a:rPr lang="en-IN" b="1" dirty="0"/>
              <a:t>ATAT=108/7=15.4ms</a:t>
            </a:r>
          </a:p>
        </p:txBody>
      </p:sp>
      <p:sp>
        <p:nvSpPr>
          <p:cNvPr id="13" name="TextBox 12"/>
          <p:cNvSpPr txBox="1"/>
          <p:nvPr/>
        </p:nvSpPr>
        <p:spPr>
          <a:xfrm>
            <a:off x="6477000" y="1752600"/>
            <a:ext cx="1642757" cy="3139321"/>
          </a:xfrm>
          <a:prstGeom prst="rect">
            <a:avLst/>
          </a:prstGeom>
          <a:noFill/>
        </p:spPr>
        <p:txBody>
          <a:bodyPr wrap="none" rtlCol="0">
            <a:spAutoFit/>
          </a:bodyPr>
          <a:lstStyle/>
          <a:p>
            <a:r>
              <a:rPr lang="en-IN" b="1" dirty="0"/>
              <a:t>RT</a:t>
            </a:r>
          </a:p>
          <a:p>
            <a:endParaRPr lang="en-IN" dirty="0"/>
          </a:p>
          <a:p>
            <a:r>
              <a:rPr lang="en-IN" dirty="0"/>
              <a:t>P1=0-0=0</a:t>
            </a:r>
          </a:p>
          <a:p>
            <a:r>
              <a:rPr lang="en-IN" dirty="0"/>
              <a:t>P2=1-1=0</a:t>
            </a:r>
          </a:p>
          <a:p>
            <a:r>
              <a:rPr lang="en-IN" dirty="0"/>
              <a:t>P3=2-2=0</a:t>
            </a:r>
          </a:p>
          <a:p>
            <a:r>
              <a:rPr lang="en-IN" dirty="0"/>
              <a:t>P4=10-3=7</a:t>
            </a:r>
          </a:p>
          <a:p>
            <a:r>
              <a:rPr lang="en-IN" dirty="0"/>
              <a:t>P5=5-4=1</a:t>
            </a:r>
          </a:p>
          <a:p>
            <a:r>
              <a:rPr lang="en-IN" dirty="0"/>
              <a:t>P6=30-5=25</a:t>
            </a:r>
          </a:p>
          <a:p>
            <a:r>
              <a:rPr lang="en-IN" dirty="0"/>
              <a:t>P7=22-6=16</a:t>
            </a:r>
          </a:p>
          <a:p>
            <a:endParaRPr lang="en-IN" dirty="0"/>
          </a:p>
          <a:p>
            <a:r>
              <a:rPr lang="en-IN" b="1" dirty="0"/>
              <a:t>ART=49/7=7ms</a:t>
            </a:r>
          </a:p>
        </p:txBody>
      </p:sp>
    </p:spTree>
    <p:extLst>
      <p:ext uri="{BB962C8B-B14F-4D97-AF65-F5344CB8AC3E}">
        <p14:creationId xmlns:p14="http://schemas.microsoft.com/office/powerpoint/2010/main" val="4030269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sz="2400" dirty="0"/>
              <a:t>         </a:t>
            </a:r>
            <a:r>
              <a:rPr lang="en-US" sz="2400" dirty="0" err="1"/>
              <a:t>Avg</a:t>
            </a:r>
            <a:r>
              <a:rPr lang="en-US" sz="2400" dirty="0"/>
              <a:t> Waiting Time = (0+14+0+7+1+25+16)/7 = 63/7 = 9 units</a:t>
            </a:r>
            <a:endParaRPr lang="en-IN" sz="24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pic>
        <p:nvPicPr>
          <p:cNvPr id="19458" name="Picture 2" descr="os Preemptive Priority Scheduling GANTT chart Preparation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7067550" cy="13239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8"/>
          <p:cNvSpPr txBox="1">
            <a:spLocks/>
          </p:cNvSpPr>
          <p:nvPr/>
        </p:nvSpPr>
        <p:spPr>
          <a:xfrm>
            <a:off x="3270704" y="2212032"/>
            <a:ext cx="1672189" cy="461665"/>
          </a:xfrm>
          <a:prstGeom prst="rect">
            <a:avLst/>
          </a:prstGeom>
          <a:noFill/>
        </p:spPr>
        <p:txBody>
          <a:bodyPr vert="horz" wrap="non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400" b="1" dirty="0"/>
              <a:t>Gantt </a:t>
            </a:r>
            <a:r>
              <a:rPr lang="en-US" sz="2400" b="1" dirty="0"/>
              <a:t>C</a:t>
            </a:r>
            <a:r>
              <a:rPr lang="en-IN" sz="2400" b="1" dirty="0"/>
              <a:t>hart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94315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6" y="715595"/>
            <a:ext cx="8229600" cy="1143000"/>
          </a:xfrm>
        </p:spPr>
        <p:txBody>
          <a:bodyPr>
            <a:normAutofit/>
          </a:bodyPr>
          <a:lstStyle/>
          <a:p>
            <a:r>
              <a:rPr lang="en-US" sz="3600" b="1" dirty="0"/>
              <a:t>Preemptive Priority Scheduling</a:t>
            </a:r>
            <a:endParaRPr lang="en-IN" sz="3600" dirty="0"/>
          </a:p>
        </p:txBody>
      </p:sp>
      <p:graphicFrame>
        <p:nvGraphicFramePr>
          <p:cNvPr id="7" name="Content Placeholder 6"/>
          <p:cNvGraphicFramePr>
            <a:graphicFrameLocks noGrp="1"/>
          </p:cNvGraphicFramePr>
          <p:nvPr>
            <p:ph idx="1"/>
          </p:nvPr>
        </p:nvGraphicFramePr>
        <p:xfrm>
          <a:off x="832103" y="1973421"/>
          <a:ext cx="7479794" cy="3779520"/>
        </p:xfrm>
        <a:graphic>
          <a:graphicData uri="http://schemas.openxmlformats.org/drawingml/2006/table">
            <a:tbl>
              <a:tblPr/>
              <a:tblGrid>
                <a:gridCol w="1068542">
                  <a:extLst>
                    <a:ext uri="{9D8B030D-6E8A-4147-A177-3AD203B41FA5}">
                      <a16:colId xmlns:a16="http://schemas.microsoft.com/office/drawing/2014/main" val="20000"/>
                    </a:ext>
                  </a:extLst>
                </a:gridCol>
                <a:gridCol w="1068542">
                  <a:extLst>
                    <a:ext uri="{9D8B030D-6E8A-4147-A177-3AD203B41FA5}">
                      <a16:colId xmlns:a16="http://schemas.microsoft.com/office/drawing/2014/main" val="20001"/>
                    </a:ext>
                  </a:extLst>
                </a:gridCol>
                <a:gridCol w="1068542">
                  <a:extLst>
                    <a:ext uri="{9D8B030D-6E8A-4147-A177-3AD203B41FA5}">
                      <a16:colId xmlns:a16="http://schemas.microsoft.com/office/drawing/2014/main" val="20002"/>
                    </a:ext>
                  </a:extLst>
                </a:gridCol>
                <a:gridCol w="1068542">
                  <a:extLst>
                    <a:ext uri="{9D8B030D-6E8A-4147-A177-3AD203B41FA5}">
                      <a16:colId xmlns:a16="http://schemas.microsoft.com/office/drawing/2014/main" val="20003"/>
                    </a:ext>
                  </a:extLst>
                </a:gridCol>
                <a:gridCol w="1068542">
                  <a:extLst>
                    <a:ext uri="{9D8B030D-6E8A-4147-A177-3AD203B41FA5}">
                      <a16:colId xmlns:a16="http://schemas.microsoft.com/office/drawing/2014/main" val="20004"/>
                    </a:ext>
                  </a:extLst>
                </a:gridCol>
                <a:gridCol w="1068542">
                  <a:extLst>
                    <a:ext uri="{9D8B030D-6E8A-4147-A177-3AD203B41FA5}">
                      <a16:colId xmlns:a16="http://schemas.microsoft.com/office/drawing/2014/main" val="20005"/>
                    </a:ext>
                  </a:extLst>
                </a:gridCol>
                <a:gridCol w="1068542">
                  <a:extLst>
                    <a:ext uri="{9D8B030D-6E8A-4147-A177-3AD203B41FA5}">
                      <a16:colId xmlns:a16="http://schemas.microsoft.com/office/drawing/2014/main" val="20006"/>
                    </a:ext>
                  </a:extLst>
                </a:gridCol>
              </a:tblGrid>
              <a:tr h="0">
                <a:tc>
                  <a:txBody>
                    <a:bodyPr/>
                    <a:lstStyle/>
                    <a:p>
                      <a:pPr algn="l" fontAlgn="t"/>
                      <a:r>
                        <a:rPr lang="en-IN" dirty="0">
                          <a:solidFill>
                            <a:srgbClr val="000000"/>
                          </a:solidFill>
                          <a:effectLst/>
                          <a:latin typeface="times new roman"/>
                        </a:rPr>
                        <a:t>Process Id</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Priority</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Arrival Time</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Burst Time</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Completion Time</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Turn around Time</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Waiting Time</a:t>
                      </a:r>
                    </a:p>
                  </a:txBody>
                  <a:tcPr marT="91440" marB="91440">
                    <a:lnL w="7620" cap="flat" cmpd="sng" algn="ctr">
                      <a:solidFill>
                        <a:srgbClr val="80E6D5"/>
                      </a:solidFill>
                      <a:prstDash val="solid"/>
                      <a:round/>
                      <a:headEnd type="none" w="med" len="med"/>
                      <a:tailEnd type="none" w="med" len="med"/>
                    </a:lnL>
                    <a:lnR w="7620" cap="flat" cmpd="sng" algn="ctr">
                      <a:solidFill>
                        <a:srgbClr val="80E6D5"/>
                      </a:solidFill>
                      <a:prstDash val="solid"/>
                      <a:round/>
                      <a:headEnd type="none" w="med" len="med"/>
                      <a:tailEnd type="none" w="med" len="med"/>
                    </a:lnR>
                    <a:lnT w="7620" cap="flat" cmpd="sng" algn="ctr">
                      <a:solidFill>
                        <a:srgbClr val="80E6D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15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0">
                <a:tc>
                  <a:txBody>
                    <a:bodyPr/>
                    <a:lstStyle/>
                    <a:p>
                      <a:pPr algn="l" fontAlgn="t"/>
                      <a:r>
                        <a:rPr lang="en-IN">
                          <a:solidFill>
                            <a:srgbClr val="000000"/>
                          </a:solidFill>
                          <a:effectLst/>
                          <a:latin typeface="verdana"/>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16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8" name="TextBox 7"/>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389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IN" sz="3600" b="1" dirty="0"/>
              <a:t>Multilevel Queue Scheduling</a:t>
            </a:r>
          </a:p>
        </p:txBody>
      </p:sp>
      <p:sp>
        <p:nvSpPr>
          <p:cNvPr id="3" name="Content Placeholder 2"/>
          <p:cNvSpPr>
            <a:spLocks noGrp="1"/>
          </p:cNvSpPr>
          <p:nvPr>
            <p:ph idx="1"/>
          </p:nvPr>
        </p:nvSpPr>
        <p:spPr>
          <a:xfrm>
            <a:off x="457200" y="1219200"/>
            <a:ext cx="8229600" cy="4906963"/>
          </a:xfrm>
        </p:spPr>
        <p:txBody>
          <a:bodyPr>
            <a:noAutofit/>
          </a:bodyPr>
          <a:lstStyle/>
          <a:p>
            <a:r>
              <a:rPr lang="en-US" sz="2000" dirty="0"/>
              <a:t>A multi-level queue scheduling algorithm partitions the ready queue into several separate queues.</a:t>
            </a:r>
          </a:p>
          <a:p>
            <a:r>
              <a:rPr lang="en-US" sz="2000" dirty="0"/>
              <a:t> The processes are permanently assigned to one queue, generally based on some property of the process, such as memory size, process priority, or process type. </a:t>
            </a:r>
          </a:p>
          <a:p>
            <a:r>
              <a:rPr lang="en-US" sz="2000" dirty="0"/>
              <a:t>Each queue has its own scheduling algorithm.</a:t>
            </a:r>
          </a:p>
          <a:p>
            <a:r>
              <a:rPr lang="en-US" sz="2000" b="1" dirty="0"/>
              <a:t>For example:</a:t>
            </a:r>
            <a:r>
              <a:rPr lang="en-US" sz="2000" dirty="0"/>
              <a:t> separate queues might be used for foreground and background processes. </a:t>
            </a:r>
          </a:p>
          <a:p>
            <a:r>
              <a:rPr lang="en-US" sz="2000" dirty="0"/>
              <a:t>The </a:t>
            </a:r>
            <a:r>
              <a:rPr lang="en-US" sz="2000" b="1" dirty="0"/>
              <a:t>foreground</a:t>
            </a:r>
            <a:r>
              <a:rPr lang="en-US" sz="2000" dirty="0"/>
              <a:t> queue might be scheduled by </a:t>
            </a:r>
            <a:r>
              <a:rPr lang="en-US" sz="2000" b="1" dirty="0"/>
              <a:t>Round Robin algorithm, </a:t>
            </a:r>
            <a:r>
              <a:rPr lang="en-US" sz="2000" dirty="0"/>
              <a:t>while the </a:t>
            </a:r>
            <a:r>
              <a:rPr lang="en-US" sz="2000" b="1" dirty="0"/>
              <a:t>background</a:t>
            </a:r>
            <a:r>
              <a:rPr lang="en-US" sz="2000" dirty="0"/>
              <a:t> queue is scheduled by an </a:t>
            </a:r>
            <a:r>
              <a:rPr lang="en-US" sz="2000" b="1" dirty="0"/>
              <a:t>FCFS algorithm.</a:t>
            </a:r>
          </a:p>
          <a:p>
            <a:r>
              <a:rPr lang="en-US" sz="2000" dirty="0"/>
              <a:t>In addition, there must be </a:t>
            </a:r>
            <a:r>
              <a:rPr lang="en-US" sz="2000" b="1" dirty="0"/>
              <a:t>scheduling among the queues</a:t>
            </a:r>
            <a:r>
              <a:rPr lang="en-US" sz="2000" dirty="0"/>
              <a:t>, which is commonly implemented as </a:t>
            </a:r>
            <a:r>
              <a:rPr lang="en-US" sz="2000" b="1" dirty="0"/>
              <a:t>fixed-priority preemptive scheduling. </a:t>
            </a:r>
          </a:p>
          <a:p>
            <a:r>
              <a:rPr lang="en-US" sz="2000" b="1" dirty="0"/>
              <a:t>For example:</a:t>
            </a:r>
            <a:r>
              <a:rPr lang="en-US" sz="2000" dirty="0"/>
              <a:t> The foreground queue may have absolute </a:t>
            </a:r>
            <a:r>
              <a:rPr lang="en-US" sz="2000" b="1" dirty="0"/>
              <a:t>priority </a:t>
            </a:r>
            <a:r>
              <a:rPr lang="en-US" sz="2000" dirty="0"/>
              <a:t>over the background queue.</a:t>
            </a:r>
            <a:endParaRPr lang="en-IN" sz="2000"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996393F7-C0CC-4874-B154-A4200ECBE91D}"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371709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70" y="1065812"/>
            <a:ext cx="8229600" cy="1447800"/>
          </a:xfrm>
        </p:spPr>
        <p:txBody>
          <a:bodyPr>
            <a:noAutofit/>
          </a:bodyPr>
          <a:lstStyle/>
          <a:p>
            <a:pPr algn="just"/>
            <a:r>
              <a:rPr lang="en-US" sz="1800" b="1" dirty="0"/>
              <a:t>Example: </a:t>
            </a:r>
            <a:r>
              <a:rPr lang="en-US" sz="1800" dirty="0"/>
              <a:t>Each queue has </a:t>
            </a:r>
            <a:r>
              <a:rPr lang="en-US" sz="1800" b="1" dirty="0"/>
              <a:t>absolute priority over lower-priority queues. </a:t>
            </a:r>
            <a:r>
              <a:rPr lang="en-US" sz="1800" dirty="0"/>
              <a:t>No process in the batch queue, for example, could run unless the queues for system processes, interactive processes, and interactive editing processes were all empty. If an interactive editing process entered the ready queue while a batch process was running, the batch process will be preempted.</a:t>
            </a:r>
            <a:endParaRPr lang="en-IN" sz="1800" dirty="0"/>
          </a:p>
        </p:txBody>
      </p:sp>
      <p:pic>
        <p:nvPicPr>
          <p:cNvPr id="2052" name="Picture 4" descr="Multi Level Scheduling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92" y="2743200"/>
            <a:ext cx="66770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BDB7F1B2-02A9-4BA2-974F-71884DEC3C96}"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2826785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123950"/>
            <a:ext cx="8229600" cy="1143000"/>
          </a:xfrm>
        </p:spPr>
        <p:txBody>
          <a:bodyPr>
            <a:normAutofit fontScale="90000"/>
          </a:bodyPr>
          <a:lstStyle/>
          <a:p>
            <a:r>
              <a:rPr lang="en-IN" sz="4000" b="1" dirty="0"/>
              <a:t>Multilevel Feedback Queue Scheduling</a:t>
            </a:r>
            <a:br>
              <a:rPr lang="en-IN" dirty="0"/>
            </a:br>
            <a:endParaRPr lang="en-IN" dirty="0"/>
          </a:p>
        </p:txBody>
      </p:sp>
      <p:sp>
        <p:nvSpPr>
          <p:cNvPr id="3" name="Content Placeholder 2"/>
          <p:cNvSpPr>
            <a:spLocks noGrp="1"/>
          </p:cNvSpPr>
          <p:nvPr>
            <p:ph idx="1"/>
          </p:nvPr>
        </p:nvSpPr>
        <p:spPr>
          <a:xfrm>
            <a:off x="438150" y="1828800"/>
            <a:ext cx="8229600" cy="4525963"/>
          </a:xfrm>
        </p:spPr>
        <p:txBody>
          <a:bodyPr>
            <a:normAutofit/>
          </a:bodyPr>
          <a:lstStyle/>
          <a:p>
            <a:r>
              <a:rPr lang="en-US" sz="2000" dirty="0"/>
              <a:t>It  allows a process to move between queues.</a:t>
            </a:r>
          </a:p>
          <a:p>
            <a:r>
              <a:rPr lang="en-US" sz="2000" dirty="0"/>
              <a:t>The idea is to separate processes with different CPU-burst characteristics. </a:t>
            </a:r>
          </a:p>
          <a:p>
            <a:r>
              <a:rPr lang="en-US" sz="2000" dirty="0"/>
              <a:t>If a process uses too much CPU time, it will be moved to a lower-priority queue. Similarly, a process that waits too long in a </a:t>
            </a:r>
            <a:r>
              <a:rPr lang="en-US" sz="2000" b="1" dirty="0"/>
              <a:t>lower-priority queue </a:t>
            </a:r>
            <a:r>
              <a:rPr lang="en-US" sz="2000" dirty="0"/>
              <a:t>may be moved to a </a:t>
            </a:r>
            <a:r>
              <a:rPr lang="en-US" sz="2000" b="1" dirty="0"/>
              <a:t>higher-priority queue.</a:t>
            </a:r>
          </a:p>
          <a:p>
            <a:r>
              <a:rPr lang="en-US" sz="2000" dirty="0"/>
              <a:t> This form of </a:t>
            </a:r>
            <a:r>
              <a:rPr lang="en-US" sz="2000" b="1" dirty="0"/>
              <a:t>aging prevents starvation.</a:t>
            </a:r>
            <a:endParaRPr lang="en-IN" sz="2000" b="1" dirty="0"/>
          </a:p>
        </p:txBody>
      </p:sp>
      <p:pic>
        <p:nvPicPr>
          <p:cNvPr id="3077" name="Picture 5" descr="Multi Level Feedback Scheduling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4038600"/>
            <a:ext cx="40767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0" y="3531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DFDE40E0-166E-4E05-BAAE-0112CEDCE735}"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34795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IN" sz="3600" b="1" dirty="0" err="1"/>
              <a:t>Wh</a:t>
            </a:r>
            <a:r>
              <a:rPr lang="en-US" sz="3600" b="1" dirty="0"/>
              <a:t>e</a:t>
            </a:r>
            <a:r>
              <a:rPr lang="en-IN" sz="3600" b="1" dirty="0"/>
              <a:t>n do</a:t>
            </a:r>
            <a:r>
              <a:rPr lang="en-US" sz="3600" b="1" dirty="0"/>
              <a:t>e</a:t>
            </a:r>
            <a:r>
              <a:rPr lang="en-IN" sz="3600" b="1" dirty="0"/>
              <a:t>s </a:t>
            </a:r>
            <a:r>
              <a:rPr lang="en-IN" sz="3600" b="1" dirty="0" err="1"/>
              <a:t>Sch</a:t>
            </a:r>
            <a:r>
              <a:rPr lang="en-US" sz="3600" b="1" dirty="0"/>
              <a:t>e</a:t>
            </a:r>
            <a:r>
              <a:rPr lang="en-IN" sz="3600" b="1" dirty="0" err="1"/>
              <a:t>duling</a:t>
            </a:r>
            <a:r>
              <a:rPr lang="en-IN" sz="3600" b="1" dirty="0"/>
              <a:t> </a:t>
            </a:r>
            <a:r>
              <a:rPr lang="en-IN" sz="3600" b="1" dirty="0" err="1"/>
              <a:t>Happ</a:t>
            </a:r>
            <a:r>
              <a:rPr lang="en-US" sz="3600" b="1" dirty="0"/>
              <a:t>e</a:t>
            </a:r>
            <a:r>
              <a:rPr lang="en-IN" sz="3600" b="1" dirty="0"/>
              <a:t>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667000"/>
            <a:ext cx="4648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200" y="1981200"/>
            <a:ext cx="2133600" cy="523220"/>
          </a:xfrm>
          <a:prstGeom prst="rect">
            <a:avLst/>
          </a:prstGeom>
          <a:noFill/>
        </p:spPr>
        <p:txBody>
          <a:bodyPr wrap="square" rtlCol="0">
            <a:spAutoFit/>
          </a:bodyPr>
          <a:lstStyle/>
          <a:p>
            <a:r>
              <a:rPr lang="en-IN" sz="2800" b="1" dirty="0"/>
              <a:t>Four </a:t>
            </a:r>
            <a:r>
              <a:rPr lang="en-IN" sz="2800" b="1" dirty="0" err="1"/>
              <a:t>Cas</a:t>
            </a:r>
            <a:r>
              <a:rPr lang="en-US" sz="2800" b="1" dirty="0" err="1"/>
              <a:t>es</a:t>
            </a:r>
            <a:endParaRPr lang="en-IN" sz="2800" b="1" dirty="0"/>
          </a:p>
        </p:txBody>
      </p:sp>
      <p:pic>
        <p:nvPicPr>
          <p:cNvPr id="3078" name="Picture 6" descr="4. Operating System – Process State Diagram and CPU Schedul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28" y="2552700"/>
            <a:ext cx="39624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71892D0D-1BA2-4538-A8EB-620746A50238}"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432486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42" y="1371600"/>
            <a:ext cx="8229600" cy="4525963"/>
          </a:xfrm>
        </p:spPr>
        <p:txBody>
          <a:bodyPr>
            <a:normAutofit/>
          </a:bodyPr>
          <a:lstStyle/>
          <a:p>
            <a:r>
              <a:rPr lang="en-US" sz="2400" b="1" dirty="0"/>
              <a:t>multilevel feedback queue scheduler is defined by the following parameters:</a:t>
            </a:r>
          </a:p>
          <a:p>
            <a:pPr lvl="1"/>
            <a:r>
              <a:rPr lang="en-US" sz="2000" dirty="0"/>
              <a:t>The number of queues.</a:t>
            </a:r>
          </a:p>
          <a:p>
            <a:pPr lvl="1"/>
            <a:r>
              <a:rPr lang="en-US" sz="2000" dirty="0"/>
              <a:t>The scheduling algorithm for each queue.</a:t>
            </a:r>
          </a:p>
          <a:p>
            <a:pPr lvl="1"/>
            <a:r>
              <a:rPr lang="en-US" sz="2000" dirty="0"/>
              <a:t>The method used to determine when to upgrade a process to a higher-priority queue.</a:t>
            </a:r>
          </a:p>
          <a:p>
            <a:pPr lvl="1"/>
            <a:r>
              <a:rPr lang="en-US" sz="2000" dirty="0"/>
              <a:t>The method used to determine when to demote a process to a lower-priority queue.</a:t>
            </a:r>
          </a:p>
          <a:p>
            <a:pPr lvl="1"/>
            <a:r>
              <a:rPr lang="en-US" sz="2000" dirty="0"/>
              <a:t>The method used to determine which queue a process will enter when that process needs service.</a:t>
            </a:r>
          </a:p>
          <a:p>
            <a:pPr lvl="1"/>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F185097A-23D0-4DBE-9DE1-8ABE8B49A7F9}"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dirty="0" err="1"/>
              <a:t>N.Surya</a:t>
            </a:r>
            <a:r>
              <a:rPr lang="en-US" dirty="0"/>
              <a:t> Kala</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3671896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3600" b="1" dirty="0"/>
              <a:t>Different Operations on Processes</a:t>
            </a:r>
            <a:br>
              <a:rPr lang="en-IN" dirty="0"/>
            </a:br>
            <a:endParaRPr lang="en-IN" dirty="0"/>
          </a:p>
        </p:txBody>
      </p:sp>
      <p:sp>
        <p:nvSpPr>
          <p:cNvPr id="3" name="Content Placeholder 2"/>
          <p:cNvSpPr>
            <a:spLocks noGrp="1"/>
          </p:cNvSpPr>
          <p:nvPr>
            <p:ph idx="1"/>
          </p:nvPr>
        </p:nvSpPr>
        <p:spPr/>
        <p:txBody>
          <a:bodyPr/>
          <a:lstStyle/>
          <a:p>
            <a:r>
              <a:rPr lang="en-US" sz="2400" dirty="0"/>
              <a:t>There are many operations that can be performed on processes. </a:t>
            </a:r>
          </a:p>
          <a:p>
            <a:r>
              <a:rPr lang="en-US" sz="2400" b="1" dirty="0"/>
              <a:t>process creation </a:t>
            </a:r>
          </a:p>
          <a:p>
            <a:r>
              <a:rPr lang="en-US" sz="2400" b="1" dirty="0"/>
              <a:t>process preemption </a:t>
            </a:r>
          </a:p>
          <a:p>
            <a:r>
              <a:rPr lang="en-US" sz="2400" b="1" dirty="0"/>
              <a:t>process blocking</a:t>
            </a:r>
          </a:p>
          <a:p>
            <a:r>
              <a:rPr lang="en-US" sz="2400" b="1" dirty="0"/>
              <a:t>process termination</a:t>
            </a:r>
            <a:endParaRPr lang="en-IN" b="1"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9762265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Process Creation</a:t>
            </a:r>
            <a:br>
              <a:rPr lang="en-US" b="1" dirty="0"/>
            </a:br>
            <a:endParaRPr lang="en-IN"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dirty="0"/>
              <a:t>Processes need to be created in the system for different operations. This can be done by the following events −</a:t>
            </a:r>
          </a:p>
          <a:p>
            <a:pPr lvl="1"/>
            <a:r>
              <a:rPr lang="en-US" sz="1800" dirty="0"/>
              <a:t>User request for process creation</a:t>
            </a:r>
          </a:p>
          <a:p>
            <a:pPr lvl="1"/>
            <a:r>
              <a:rPr lang="en-US" sz="1800" dirty="0"/>
              <a:t>System initialization</a:t>
            </a:r>
          </a:p>
          <a:p>
            <a:pPr lvl="1"/>
            <a:r>
              <a:rPr lang="en-US" sz="1800" dirty="0"/>
              <a:t>Execution of a </a:t>
            </a:r>
            <a:r>
              <a:rPr lang="en-US" sz="1800" b="1" dirty="0"/>
              <a:t>process creation system call </a:t>
            </a:r>
            <a:r>
              <a:rPr lang="en-US" sz="1800" dirty="0"/>
              <a:t>by a running process</a:t>
            </a:r>
          </a:p>
          <a:p>
            <a:pPr lvl="1"/>
            <a:r>
              <a:rPr lang="en-US" sz="1800" dirty="0"/>
              <a:t>Batch job initialization</a:t>
            </a:r>
          </a:p>
          <a:p>
            <a:pPr lvl="1"/>
            <a:r>
              <a:rPr lang="en-US" sz="1800" dirty="0"/>
              <a:t>A process may be created by another process using </a:t>
            </a:r>
            <a:r>
              <a:rPr lang="en-US" sz="1800" b="1" dirty="0"/>
              <a:t>fork() in </a:t>
            </a:r>
            <a:r>
              <a:rPr lang="en-US" sz="1800" b="1" dirty="0" err="1"/>
              <a:t>unix</a:t>
            </a:r>
            <a:r>
              <a:rPr lang="en-US" sz="1800" b="1" dirty="0"/>
              <a:t> </a:t>
            </a:r>
            <a:r>
              <a:rPr lang="en-US" sz="1800" dirty="0"/>
              <a:t>Environment.</a:t>
            </a:r>
          </a:p>
          <a:p>
            <a:r>
              <a:rPr lang="en-US" sz="2000" dirty="0"/>
              <a:t>The creating process is called the </a:t>
            </a:r>
            <a:r>
              <a:rPr lang="en-US" sz="2000" b="1" dirty="0"/>
              <a:t>parent process </a:t>
            </a:r>
            <a:r>
              <a:rPr lang="en-US" sz="2000" dirty="0"/>
              <a:t>and the created process is the </a:t>
            </a:r>
            <a:r>
              <a:rPr lang="en-US" sz="2000" b="1" dirty="0"/>
              <a:t>child process</a:t>
            </a:r>
            <a:r>
              <a:rPr lang="en-US" sz="2000" dirty="0"/>
              <a:t>. A child process can have only one parent but a parent process may have many children.</a:t>
            </a:r>
          </a:p>
          <a:p>
            <a:r>
              <a:rPr lang="en-US" sz="2000" dirty="0"/>
              <a:t>Each of these new processes may in turn create other processes forming a tree of processes.</a:t>
            </a:r>
            <a:endParaRPr lang="en-IN" sz="2000"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036410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sz="3600" b="1" dirty="0"/>
              <a:t>Process Preemption</a:t>
            </a:r>
            <a:br>
              <a:rPr lang="en-US" b="1" dirty="0"/>
            </a:br>
            <a:endParaRPr lang="en-IN" dirty="0"/>
          </a:p>
        </p:txBody>
      </p:sp>
      <p:sp>
        <p:nvSpPr>
          <p:cNvPr id="3" name="Content Placeholder 2"/>
          <p:cNvSpPr>
            <a:spLocks noGrp="1"/>
          </p:cNvSpPr>
          <p:nvPr>
            <p:ph idx="1"/>
          </p:nvPr>
        </p:nvSpPr>
        <p:spPr/>
        <p:txBody>
          <a:bodyPr/>
          <a:lstStyle/>
          <a:p>
            <a:r>
              <a:rPr lang="en-US" sz="2000" dirty="0"/>
              <a:t>An interrupt mechanism is used in preemption that suspends the process executing currently and the next process to execute is determined by the short-term scheduler. </a:t>
            </a:r>
          </a:p>
          <a:p>
            <a:r>
              <a:rPr lang="en-US" sz="2000" dirty="0"/>
              <a:t>Preemption makes sure that all processes get some CPU time for execution.</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pic>
        <p:nvPicPr>
          <p:cNvPr id="1026" name="Picture 2" descr="Process Preem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232" y="3200400"/>
            <a:ext cx="6200775" cy="2924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64652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3600" b="1" dirty="0"/>
              <a:t>Process Blocking</a:t>
            </a:r>
            <a:br>
              <a:rPr lang="en-US" b="1" dirty="0"/>
            </a:br>
            <a:endParaRPr lang="en-IN" dirty="0"/>
          </a:p>
        </p:txBody>
      </p:sp>
      <p:sp>
        <p:nvSpPr>
          <p:cNvPr id="3" name="Content Placeholder 2"/>
          <p:cNvSpPr>
            <a:spLocks noGrp="1"/>
          </p:cNvSpPr>
          <p:nvPr>
            <p:ph idx="1"/>
          </p:nvPr>
        </p:nvSpPr>
        <p:spPr>
          <a:xfrm>
            <a:off x="457200" y="1447800"/>
            <a:ext cx="8229600" cy="4525963"/>
          </a:xfrm>
        </p:spPr>
        <p:txBody>
          <a:bodyPr/>
          <a:lstStyle/>
          <a:p>
            <a:r>
              <a:rPr lang="en-US" sz="2000" dirty="0"/>
              <a:t>The process is blocked if it is waiting for some event to occur. </a:t>
            </a:r>
          </a:p>
          <a:p>
            <a:r>
              <a:rPr lang="en-US" sz="2000" dirty="0"/>
              <a:t>This event may be I/O as the I/O events are executed in the main memory and don't require the processor. </a:t>
            </a:r>
          </a:p>
          <a:p>
            <a:r>
              <a:rPr lang="en-US" sz="2000" dirty="0"/>
              <a:t>After the event is complete, the process again goes to the ready state.</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2050" name="Picture 2" descr="Process Blo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71800"/>
            <a:ext cx="51816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6013443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r>
              <a:rPr lang="en-US" sz="3600" b="1" dirty="0"/>
              <a:t>Process Termination</a:t>
            </a:r>
            <a:br>
              <a:rPr lang="en-US" b="1" dirty="0"/>
            </a:br>
            <a:endParaRPr lang="en-IN" dirty="0"/>
          </a:p>
        </p:txBody>
      </p:sp>
      <p:sp>
        <p:nvSpPr>
          <p:cNvPr id="3" name="Content Placeholder 2"/>
          <p:cNvSpPr>
            <a:spLocks noGrp="1"/>
          </p:cNvSpPr>
          <p:nvPr>
            <p:ph idx="1"/>
          </p:nvPr>
        </p:nvSpPr>
        <p:spPr/>
        <p:txBody>
          <a:bodyPr/>
          <a:lstStyle/>
          <a:p>
            <a:r>
              <a:rPr lang="en-US" sz="2000" dirty="0"/>
              <a:t>After the process has completed the execution of its last instruction, it is terminated. </a:t>
            </a:r>
          </a:p>
          <a:p>
            <a:r>
              <a:rPr lang="en-US" sz="2000" dirty="0"/>
              <a:t>The resources held by a process are released after it is terminated.</a:t>
            </a:r>
          </a:p>
          <a:p>
            <a:endParaRPr lang="en-IN" dirty="0"/>
          </a:p>
        </p:txBody>
      </p:sp>
      <p:sp>
        <p:nvSpPr>
          <p:cNvPr id="4" name="Date Placeholder 3"/>
          <p:cNvSpPr>
            <a:spLocks noGrp="1"/>
          </p:cNvSpPr>
          <p:nvPr>
            <p:ph type="dt" sz="half" idx="10"/>
          </p:nvPr>
        </p:nvSpPr>
        <p:spPr/>
        <p:txBody>
          <a:bodyPr/>
          <a:lstStyle/>
          <a:p>
            <a:fld id="{740660E8-7F02-40FA-B58B-FB722BEBC0B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430585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1"/>
            <a:ext cx="8229600" cy="838200"/>
          </a:xfrm>
        </p:spPr>
        <p:txBody>
          <a:bodyPr/>
          <a:lstStyle/>
          <a:p>
            <a:pPr marL="0" indent="0" algn="ctr">
              <a:buNone/>
            </a:pPr>
            <a:r>
              <a:rPr lang="en-IN" b="1" dirty="0">
                <a:solidFill>
                  <a:srgbClr val="0070C0"/>
                </a:solidFill>
              </a:rPr>
              <a:t>THANK YOU</a:t>
            </a:r>
          </a:p>
        </p:txBody>
      </p:sp>
      <p:sp>
        <p:nvSpPr>
          <p:cNvPr id="4" name="Date Placeholder 3"/>
          <p:cNvSpPr>
            <a:spLocks noGrp="1"/>
          </p:cNvSpPr>
          <p:nvPr>
            <p:ph type="dt" sz="half" idx="10"/>
          </p:nvPr>
        </p:nvSpPr>
        <p:spPr/>
        <p:txBody>
          <a:bodyPr/>
          <a:lstStyle/>
          <a:p>
            <a:fld id="{923746A7-7BD2-4553-9250-ED6B6B37FB5B}" type="datetime2">
              <a:rPr lang="en-US" smtClean="0"/>
              <a:t>Wednesday, December 22, 2021</a:t>
            </a:fld>
            <a:endParaRPr lang="en-US"/>
          </a:p>
        </p:txBody>
      </p:sp>
      <p:sp>
        <p:nvSpPr>
          <p:cNvPr id="5" name="Footer Placeholder 4"/>
          <p:cNvSpPr>
            <a:spLocks noGrp="1"/>
          </p:cNvSpPr>
          <p:nvPr>
            <p:ph type="ftr" sz="quarter" idx="11"/>
          </p:nvPr>
        </p:nvSpPr>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70044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IN" sz="3600" b="1" dirty="0"/>
              <a:t>What is CPU Scheduling?</a:t>
            </a:r>
            <a:br>
              <a:rPr lang="en-IN" sz="3200" dirty="0"/>
            </a:br>
            <a:endParaRPr lang="en-IN" sz="3200" dirty="0"/>
          </a:p>
        </p:txBody>
      </p:sp>
      <p:sp>
        <p:nvSpPr>
          <p:cNvPr id="3" name="Content Placeholder 2"/>
          <p:cNvSpPr>
            <a:spLocks noGrp="1"/>
          </p:cNvSpPr>
          <p:nvPr>
            <p:ph idx="1"/>
          </p:nvPr>
        </p:nvSpPr>
        <p:spPr/>
        <p:txBody>
          <a:bodyPr>
            <a:normAutofit fontScale="62500" lnSpcReduction="20000"/>
          </a:bodyPr>
          <a:lstStyle/>
          <a:p>
            <a:pPr algn="just"/>
            <a:r>
              <a:rPr lang="en-US" dirty="0"/>
              <a:t>CPU scheduling is a process which allows one process to use the CPU while the execution of another process is on hold(in waiting state) due to unavailability of any resource like I/O </a:t>
            </a:r>
            <a:r>
              <a:rPr lang="en-US" dirty="0" err="1"/>
              <a:t>etc</a:t>
            </a:r>
            <a:r>
              <a:rPr lang="en-US" dirty="0"/>
              <a:t>, thereby making full use of CPU.</a:t>
            </a:r>
          </a:p>
          <a:p>
            <a:pPr algn="just"/>
            <a:endParaRPr lang="en-US" dirty="0"/>
          </a:p>
          <a:p>
            <a:pPr algn="just"/>
            <a:r>
              <a:rPr lang="en-US" dirty="0"/>
              <a:t>The aim of CPU scheduling is to make the </a:t>
            </a:r>
            <a:r>
              <a:rPr lang="en-US" b="1" dirty="0"/>
              <a:t>system efficient, fast and fair.</a:t>
            </a:r>
          </a:p>
          <a:p>
            <a:pPr algn="just"/>
            <a:endParaRPr lang="en-US" b="1" dirty="0"/>
          </a:p>
          <a:p>
            <a:pPr algn="just"/>
            <a:r>
              <a:rPr lang="en-US" dirty="0"/>
              <a:t>Whenever the CPU becomes idle, the operating system must select one of the processes in the </a:t>
            </a:r>
            <a:r>
              <a:rPr lang="en-US" b="1" dirty="0"/>
              <a:t>ready queue</a:t>
            </a:r>
            <a:r>
              <a:rPr lang="en-US" dirty="0"/>
              <a:t> to be executed. </a:t>
            </a:r>
          </a:p>
          <a:p>
            <a:pPr algn="just"/>
            <a:endParaRPr lang="en-US" dirty="0"/>
          </a:p>
          <a:p>
            <a:pPr algn="just"/>
            <a:r>
              <a:rPr lang="en-US" dirty="0"/>
              <a:t>The selection process is carried out by the </a:t>
            </a:r>
            <a:r>
              <a:rPr lang="en-US" b="1" dirty="0"/>
              <a:t>short-term scheduler (or CPU scheduler, running in the dispatcher). </a:t>
            </a:r>
          </a:p>
          <a:p>
            <a:pPr algn="just"/>
            <a:endParaRPr lang="en-US" b="1" dirty="0"/>
          </a:p>
          <a:p>
            <a:pPr algn="just"/>
            <a:r>
              <a:rPr lang="en-US" dirty="0"/>
              <a:t>The scheduler selects from among the processes in memory that are ready to execute, and allocates the CPU to one of them.</a:t>
            </a:r>
          </a:p>
          <a:p>
            <a:endParaRPr lang="en-IN" dirty="0"/>
          </a:p>
        </p:txBody>
      </p:sp>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0FB95B3A-4A7B-4312-88DF-184B41842F62}" type="datetime2">
              <a:rPr lang="en-US" smtClean="0"/>
              <a:t>Wednesday, December 22, 2021</a:t>
            </a:fld>
            <a:endParaRPr lang="en-US" dirty="0"/>
          </a:p>
        </p:txBody>
      </p:sp>
      <p:sp>
        <p:nvSpPr>
          <p:cNvPr id="7" name="Footer Placeholder 6"/>
          <p:cNvSpPr>
            <a:spLocks noGrp="1"/>
          </p:cNvSpPr>
          <p:nvPr>
            <p:ph type="ftr" sz="quarter" idx="11"/>
          </p:nvPr>
        </p:nvSpPr>
        <p:spPr/>
        <p:txBody>
          <a:bodyPr/>
          <a:lstStyle/>
          <a:p>
            <a:r>
              <a:rPr lang="en-US"/>
              <a:t>N.Surya Kala</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5332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 y="381000"/>
            <a:ext cx="8229600" cy="1143000"/>
          </a:xfrm>
        </p:spPr>
        <p:txBody>
          <a:bodyPr>
            <a:normAutofit/>
          </a:bodyPr>
          <a:lstStyle/>
          <a:p>
            <a:r>
              <a:rPr lang="en-US" sz="3600" b="1" dirty="0"/>
              <a:t>Dispatcher</a:t>
            </a:r>
            <a:endParaRPr lang="en-IN" sz="36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934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714E09A-8483-404D-A330-079C3DA9AF59}" type="datetime2">
              <a:rPr lang="en-US" smtClean="0"/>
              <a:t>Wednesday, December 22, 2021</a:t>
            </a:fld>
            <a:endParaRPr lang="en-US" dirty="0"/>
          </a:p>
        </p:txBody>
      </p:sp>
      <p:sp>
        <p:nvSpPr>
          <p:cNvPr id="5" name="Footer Placeholder 4"/>
          <p:cNvSpPr>
            <a:spLocks noGrp="1"/>
          </p:cNvSpPr>
          <p:nvPr>
            <p:ph type="ftr" sz="quarter" idx="11"/>
          </p:nvPr>
        </p:nvSpPr>
        <p:spPr/>
        <p:txBody>
          <a:bodyPr/>
          <a:lstStyle/>
          <a:p>
            <a:r>
              <a:rPr lang="en-US"/>
              <a:t>N.Surya Kala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52997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err="1"/>
              <a:t>Typ</a:t>
            </a:r>
            <a:r>
              <a:rPr lang="en-US" sz="3600" b="1" dirty="0"/>
              <a:t>e</a:t>
            </a:r>
            <a:r>
              <a:rPr lang="en-IN" sz="3600" b="1" dirty="0"/>
              <a:t>s of </a:t>
            </a:r>
            <a:r>
              <a:rPr lang="en-US" sz="3600" b="1" dirty="0"/>
              <a:t>scheduling</a:t>
            </a:r>
            <a:endParaRPr lang="en-IN" sz="36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1647825"/>
            <a:ext cx="856297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15000" y="246507"/>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8D8BB81C-FBE8-4DBB-8568-C5B5F55B3460}" type="datetime2">
              <a:rPr lang="en-US" smtClean="0"/>
              <a:t>Wednesday, December 22, 2021</a:t>
            </a:fld>
            <a:endParaRPr lang="en-US" dirty="0"/>
          </a:p>
        </p:txBody>
      </p:sp>
      <p:sp>
        <p:nvSpPr>
          <p:cNvPr id="6" name="Footer Placeholder 5"/>
          <p:cNvSpPr>
            <a:spLocks noGrp="1"/>
          </p:cNvSpPr>
          <p:nvPr>
            <p:ph type="ftr" sz="quarter" idx="11"/>
          </p:nvPr>
        </p:nvSpPr>
        <p:spPr/>
        <p:txBody>
          <a:bodyPr/>
          <a:lstStyle/>
          <a:p>
            <a:r>
              <a:rPr lang="en-US"/>
              <a:t>N.Surya Kala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29759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TotalTime>
  <Words>4211</Words>
  <Application>Microsoft Office PowerPoint</Application>
  <PresentationFormat>On-screen Show (4:3)</PresentationFormat>
  <Paragraphs>1095</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verdana</vt:lpstr>
      <vt:lpstr>Office Theme</vt:lpstr>
      <vt:lpstr>  OPERATING SYSTEM</vt:lpstr>
      <vt:lpstr>Contents</vt:lpstr>
      <vt:lpstr>PowerPoint Presentation</vt:lpstr>
      <vt:lpstr>PowerPoint Presentation</vt:lpstr>
      <vt:lpstr>Why do we need scheduling?</vt:lpstr>
      <vt:lpstr>When does Scheduling Happen?</vt:lpstr>
      <vt:lpstr>What is CPU Scheduling? </vt:lpstr>
      <vt:lpstr>Dispatcher</vt:lpstr>
      <vt:lpstr>Types of scheduling</vt:lpstr>
      <vt:lpstr>Process Schedulers </vt:lpstr>
      <vt:lpstr>Scheduling Queues</vt:lpstr>
      <vt:lpstr>The following queues maintained by the Operating system</vt:lpstr>
      <vt:lpstr>Types of CPU Scheduling </vt:lpstr>
      <vt:lpstr>Context Switching </vt:lpstr>
      <vt:lpstr>Scheduling Criteria </vt:lpstr>
      <vt:lpstr>Objectives of Process Scheduling Algorithm </vt:lpstr>
      <vt:lpstr>Various Times related to the Process  </vt:lpstr>
      <vt:lpstr>PowerPoint Presentation</vt:lpstr>
      <vt:lpstr>Scheduling Algorithms </vt:lpstr>
      <vt:lpstr>First Come First Serve Scheduling </vt:lpstr>
      <vt:lpstr>FCFS Example1</vt:lpstr>
      <vt:lpstr>FCFS Example2</vt:lpstr>
      <vt:lpstr>FCFS Example2</vt:lpstr>
      <vt:lpstr>Advantages</vt:lpstr>
      <vt:lpstr>Disadvantages</vt:lpstr>
      <vt:lpstr>Shortest Job First(SJF) Scheduling </vt:lpstr>
      <vt:lpstr>SJF Example 1</vt:lpstr>
      <vt:lpstr>SJF Example 1</vt:lpstr>
      <vt:lpstr>SJF Example 2</vt:lpstr>
      <vt:lpstr>SJF Example 2</vt:lpstr>
      <vt:lpstr>Shortest Remaining Time Next(SRTN) </vt:lpstr>
      <vt:lpstr>SRTN Example 1</vt:lpstr>
      <vt:lpstr>PowerPoint Presentation</vt:lpstr>
      <vt:lpstr>SRTN Example 2</vt:lpstr>
      <vt:lpstr>SRTN Example 2</vt:lpstr>
      <vt:lpstr>SRTN Example 2</vt:lpstr>
      <vt:lpstr>PowerPoint Presentation</vt:lpstr>
      <vt:lpstr>Round Robin Scheduling </vt:lpstr>
      <vt:lpstr>Round Robin Scheduling example</vt:lpstr>
      <vt:lpstr>Round Robin Scheduling example</vt:lpstr>
      <vt:lpstr>PowerPoint Presentation</vt:lpstr>
      <vt:lpstr>RR Scheduling example2 time quantum = 4 units</vt:lpstr>
      <vt:lpstr>PowerPoint Presentation</vt:lpstr>
      <vt:lpstr>RR Scheduling</vt:lpstr>
      <vt:lpstr>Priority Based Scheduling </vt:lpstr>
      <vt:lpstr>Types of Priority Scheduling Algorithm </vt:lpstr>
      <vt:lpstr>Non-Preemptive Priority Scheduling</vt:lpstr>
      <vt:lpstr>Non-Preemptive Priority Scheduling</vt:lpstr>
      <vt:lpstr>Example2</vt:lpstr>
      <vt:lpstr>Non-Preemptive Priority Scheduling</vt:lpstr>
      <vt:lpstr>PowerPoint Presentation</vt:lpstr>
      <vt:lpstr>Preemptive Priority Scheduling</vt:lpstr>
      <vt:lpstr>Preemptive Priority Scheduling</vt:lpstr>
      <vt:lpstr>Preemptive Priority Scheduling</vt:lpstr>
      <vt:lpstr>PowerPoint Presentation</vt:lpstr>
      <vt:lpstr>Preemptive Priority Scheduling</vt:lpstr>
      <vt:lpstr>Multilevel Queue Scheduling</vt:lpstr>
      <vt:lpstr>Example: Each queue has absolute priority over lower-priority queues. No process in the batch queue, for example, could run unless the queues for system processes, interactive processes, and interactive editing processes were all empty. If an interactive editing process entered the ready queue while a batch process was running, the batch process will be preempted.</vt:lpstr>
      <vt:lpstr>Multilevel Feedback Queue Scheduling </vt:lpstr>
      <vt:lpstr>PowerPoint Presentation</vt:lpstr>
      <vt:lpstr>Different Operations on Processes </vt:lpstr>
      <vt:lpstr>Process Creation </vt:lpstr>
      <vt:lpstr>Process Preemption </vt:lpstr>
      <vt:lpstr>Process Blocking </vt:lpstr>
      <vt:lpstr>Process Termination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vahida shaik</cp:lastModifiedBy>
  <cp:revision>139</cp:revision>
  <dcterms:created xsi:type="dcterms:W3CDTF">2006-08-16T00:00:00Z</dcterms:created>
  <dcterms:modified xsi:type="dcterms:W3CDTF">2021-12-22T06:19:32Z</dcterms:modified>
</cp:coreProperties>
</file>