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446" r:id="rId3"/>
    <p:sldId id="266" r:id="rId4"/>
    <p:sldId id="293" r:id="rId5"/>
    <p:sldId id="294" r:id="rId6"/>
    <p:sldId id="415" r:id="rId7"/>
    <p:sldId id="289" r:id="rId8"/>
    <p:sldId id="416" r:id="rId9"/>
    <p:sldId id="336" r:id="rId10"/>
    <p:sldId id="367" r:id="rId11"/>
    <p:sldId id="368" r:id="rId12"/>
    <p:sldId id="275" r:id="rId13"/>
    <p:sldId id="263" r:id="rId14"/>
    <p:sldId id="300" r:id="rId15"/>
    <p:sldId id="272" r:id="rId16"/>
    <p:sldId id="447" r:id="rId17"/>
    <p:sldId id="434" r:id="rId18"/>
    <p:sldId id="345" r:id="rId19"/>
    <p:sldId id="417" r:id="rId20"/>
    <p:sldId id="370" r:id="rId21"/>
    <p:sldId id="347" r:id="rId22"/>
    <p:sldId id="349" r:id="rId23"/>
    <p:sldId id="418" r:id="rId24"/>
    <p:sldId id="429" r:id="rId25"/>
    <p:sldId id="419" r:id="rId26"/>
    <p:sldId id="421" r:id="rId27"/>
    <p:sldId id="430" r:id="rId28"/>
    <p:sldId id="420" r:id="rId29"/>
    <p:sldId id="431" r:id="rId30"/>
    <p:sldId id="432" r:id="rId31"/>
    <p:sldId id="422" r:id="rId32"/>
    <p:sldId id="423" r:id="rId33"/>
    <p:sldId id="424" r:id="rId34"/>
    <p:sldId id="425" r:id="rId35"/>
    <p:sldId id="426" r:id="rId36"/>
    <p:sldId id="427" r:id="rId37"/>
    <p:sldId id="428" r:id="rId38"/>
    <p:sldId id="439" r:id="rId39"/>
    <p:sldId id="440" r:id="rId40"/>
    <p:sldId id="441" r:id="rId41"/>
    <p:sldId id="443" r:id="rId42"/>
    <p:sldId id="497" r:id="rId43"/>
    <p:sldId id="442" r:id="rId44"/>
    <p:sldId id="444" r:id="rId45"/>
    <p:sldId id="445" r:id="rId46"/>
    <p:sldId id="493" r:id="rId47"/>
    <p:sldId id="494" r:id="rId48"/>
    <p:sldId id="495" r:id="rId49"/>
    <p:sldId id="496" r:id="rId50"/>
    <p:sldId id="499" r:id="rId51"/>
    <p:sldId id="500" r:id="rId52"/>
    <p:sldId id="501" r:id="rId53"/>
    <p:sldId id="43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27F546-13CA-4454-9DAF-700CB2305789}">
          <p14:sldIdLst>
            <p14:sldId id="256"/>
            <p14:sldId id="446"/>
            <p14:sldId id="266"/>
            <p14:sldId id="293"/>
            <p14:sldId id="294"/>
            <p14:sldId id="415"/>
            <p14:sldId id="289"/>
            <p14:sldId id="416"/>
            <p14:sldId id="336"/>
            <p14:sldId id="367"/>
            <p14:sldId id="368"/>
            <p14:sldId id="275"/>
            <p14:sldId id="263"/>
            <p14:sldId id="300"/>
            <p14:sldId id="272"/>
            <p14:sldId id="447"/>
            <p14:sldId id="434"/>
            <p14:sldId id="345"/>
            <p14:sldId id="417"/>
            <p14:sldId id="370"/>
            <p14:sldId id="347"/>
            <p14:sldId id="349"/>
            <p14:sldId id="418"/>
            <p14:sldId id="429"/>
            <p14:sldId id="419"/>
            <p14:sldId id="421"/>
            <p14:sldId id="430"/>
            <p14:sldId id="420"/>
            <p14:sldId id="431"/>
            <p14:sldId id="432"/>
            <p14:sldId id="422"/>
            <p14:sldId id="423"/>
            <p14:sldId id="424"/>
            <p14:sldId id="425"/>
            <p14:sldId id="426"/>
            <p14:sldId id="427"/>
            <p14:sldId id="428"/>
            <p14:sldId id="439"/>
            <p14:sldId id="440"/>
            <p14:sldId id="441"/>
            <p14:sldId id="443"/>
            <p14:sldId id="497"/>
            <p14:sldId id="442"/>
            <p14:sldId id="444"/>
            <p14:sldId id="445"/>
            <p14:sldId id="493"/>
            <p14:sldId id="494"/>
            <p14:sldId id="495"/>
            <p14:sldId id="496"/>
            <p14:sldId id="499"/>
            <p14:sldId id="500"/>
            <p14:sldId id="501"/>
            <p14:sldId id="433"/>
          </p14:sldIdLst>
        </p14:section>
        <p14:section name="Untitled Section" id="{12631C25-F0A6-4408-833E-F2E81ABF50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E6EBC4-5B4C-400F-92D2-BF5994E7FED3}" type="datetimeFigureOut">
              <a:rPr lang="en-IN" smtClean="0"/>
              <a:t>02-01-2022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49635-F2FB-4A55-AFC4-2E7F37563E61}" type="slidenum">
              <a:rPr lang="en-IN" smtClean="0"/>
              <a:t>‹#›</a:t>
            </a:fld>
            <a:endParaRPr lang="en-IN"/>
          </a:p>
        </p:txBody>
      </p:sp>
    </p:spTree>
    <p:extLst>
      <p:ext uri="{BB962C8B-B14F-4D97-AF65-F5344CB8AC3E}">
        <p14:creationId xmlns:p14="http://schemas.microsoft.com/office/powerpoint/2010/main" val="364070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0"/>
          </p:nvPr>
        </p:nvSpPr>
        <p:spPr/>
        <p:txBody>
          <a:bodyPr/>
          <a:lstStyle/>
          <a:p>
            <a:r>
              <a:rPr lang="en-US"/>
              <a:t>Aditya College of Engineering &amp; Technology</a:t>
            </a:r>
            <a:endParaRPr lang="en-IN"/>
          </a:p>
        </p:txBody>
      </p:sp>
      <p:sp>
        <p:nvSpPr>
          <p:cNvPr id="4" name="Date Placeholder 3"/>
          <p:cNvSpPr>
            <a:spLocks noGrp="1"/>
          </p:cNvSpPr>
          <p:nvPr>
            <p:ph type="dt" idx="11"/>
          </p:nvPr>
        </p:nvSpPr>
        <p:spPr/>
        <p:txBody>
          <a:bodyPr/>
          <a:lstStyle/>
          <a:p>
            <a:fld id="{1F4FDC1D-2544-466D-AE39-CC39EDA2E21A}" type="datetime2">
              <a:rPr lang="en-IN" smtClean="0"/>
              <a:t>Sunday, 02 January 2022</a:t>
            </a:fld>
            <a:endParaRPr lang="en-IN"/>
          </a:p>
        </p:txBody>
      </p:sp>
      <p:sp>
        <p:nvSpPr>
          <p:cNvPr id="6" name="Footer Placeholder 5"/>
          <p:cNvSpPr>
            <a:spLocks noGrp="1"/>
          </p:cNvSpPr>
          <p:nvPr>
            <p:ph type="ftr" sz="quarter" idx="12"/>
          </p:nvPr>
        </p:nvSpPr>
        <p:spPr/>
        <p:txBody>
          <a:bodyPr/>
          <a:lstStyle/>
          <a:p>
            <a:r>
              <a:rPr lang="en-IN"/>
              <a:t>N.Surya Kala</a:t>
            </a:r>
          </a:p>
        </p:txBody>
      </p:sp>
      <p:sp>
        <p:nvSpPr>
          <p:cNvPr id="7" name="Slide Number Placeholder 6"/>
          <p:cNvSpPr>
            <a:spLocks noGrp="1"/>
          </p:cNvSpPr>
          <p:nvPr>
            <p:ph type="sldNum" sz="quarter" idx="13"/>
          </p:nvPr>
        </p:nvSpPr>
        <p:spPr/>
        <p:txBody>
          <a:bodyPr/>
          <a:lstStyle/>
          <a:p>
            <a:fld id="{557D0969-813B-422D-9164-DBF5CE022041}" type="slidenum">
              <a:rPr lang="en-IN" smtClean="0"/>
              <a:t>1</a:t>
            </a:fld>
            <a:endParaRPr lang="en-IN"/>
          </a:p>
        </p:txBody>
      </p:sp>
    </p:spTree>
    <p:extLst>
      <p:ext uri="{BB962C8B-B14F-4D97-AF65-F5344CB8AC3E}">
        <p14:creationId xmlns:p14="http://schemas.microsoft.com/office/powerpoint/2010/main" val="102125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CB6AF4-F9A7-49A5-947B-36BEF6F0E86F}" type="datetime2">
              <a:rPr lang="en-US" smtClean="0"/>
              <a:t>Sunday, January 2, 2022</a:t>
            </a:fld>
            <a:endParaRPr lang="en-US"/>
          </a:p>
        </p:txBody>
      </p:sp>
      <p:sp>
        <p:nvSpPr>
          <p:cNvPr id="5" name="Footer Placeholder 4"/>
          <p:cNvSpPr>
            <a:spLocks noGrp="1"/>
          </p:cNvSpPr>
          <p:nvPr>
            <p:ph type="ftr" sz="quarter" idx="11"/>
          </p:nvPr>
        </p:nvSpPr>
        <p:spPr>
          <a:xfrm>
            <a:off x="3124200" y="6312024"/>
            <a:ext cx="2895600" cy="409452"/>
          </a:xfrm>
          <a:prstGeom prst="rect">
            <a:avLst/>
          </a:prstGeom>
        </p:spPr>
        <p:txBody>
          <a:bodyPr/>
          <a:lstStyle/>
          <a:p>
            <a:r>
              <a:rPr lang="en-US" dirty="0"/>
              <a:t>Shaik vahida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79A01-D7A7-47BE-B7E0-81D4BA3691AE}" type="datetime2">
              <a:rPr lang="en-US" smtClean="0"/>
              <a:t>Sunday, January 2, 2022</a:t>
            </a:fld>
            <a:endParaRPr lang="en-US"/>
          </a:p>
        </p:txBody>
      </p:sp>
      <p:sp>
        <p:nvSpPr>
          <p:cNvPr id="5" name="Footer Placeholder 4"/>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C6478-30E7-46E0-A254-876C4729125F}" type="datetime2">
              <a:rPr lang="en-US" smtClean="0"/>
              <a:t>Sunday, January 2, 2022</a:t>
            </a:fld>
            <a:endParaRPr lang="en-US"/>
          </a:p>
        </p:txBody>
      </p:sp>
      <p:sp>
        <p:nvSpPr>
          <p:cNvPr id="5" name="Footer Placeholder 4"/>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5" name="Footer Placeholder 4"/>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398BC-40FF-415C-81F7-7290EE44EE76}" type="datetime2">
              <a:rPr lang="en-US" smtClean="0"/>
              <a:t>Sunday, January 2, 2022</a:t>
            </a:fld>
            <a:endParaRPr lang="en-US"/>
          </a:p>
        </p:txBody>
      </p:sp>
      <p:sp>
        <p:nvSpPr>
          <p:cNvPr id="5" name="Footer Placeholder 4"/>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3B52F3-AB99-414E-93FB-9F71AC2FAC08}" type="datetime2">
              <a:rPr lang="en-US" smtClean="0"/>
              <a:t>Sunday, January 2, 2022</a:t>
            </a:fld>
            <a:endParaRPr lang="en-US"/>
          </a:p>
        </p:txBody>
      </p:sp>
      <p:sp>
        <p:nvSpPr>
          <p:cNvPr id="6" name="Footer Placeholder 5"/>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BE2C-A274-48CD-8C84-76D22D70CD1B}" type="datetime2">
              <a:rPr lang="en-US" smtClean="0"/>
              <a:t>Sunday, January 2, 2022</a:t>
            </a:fld>
            <a:endParaRPr lang="en-US"/>
          </a:p>
        </p:txBody>
      </p:sp>
      <p:sp>
        <p:nvSpPr>
          <p:cNvPr id="8" name="Footer Placeholder 7"/>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BE511C-672F-4D3A-A463-3F7F26E999F0}" type="datetime2">
              <a:rPr lang="en-US" smtClean="0"/>
              <a:t>Sunday, January 2, 2022</a:t>
            </a:fld>
            <a:endParaRPr lang="en-US"/>
          </a:p>
        </p:txBody>
      </p:sp>
      <p:sp>
        <p:nvSpPr>
          <p:cNvPr id="4" name="Footer Placeholder 3"/>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2A522-E93F-404E-B09E-3220B09C396A}" type="datetime2">
              <a:rPr lang="en-US" smtClean="0"/>
              <a:t>Sunday, January 2, 2022</a:t>
            </a:fld>
            <a:endParaRPr lang="en-US"/>
          </a:p>
        </p:txBody>
      </p:sp>
      <p:sp>
        <p:nvSpPr>
          <p:cNvPr id="3" name="Footer Placeholder 2"/>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A4707-490F-4486-B9D2-CB3AF20FBD1A}" type="datetime2">
              <a:rPr lang="en-US" smtClean="0"/>
              <a:t>Sunday, January 2, 2022</a:t>
            </a:fld>
            <a:endParaRPr lang="en-US"/>
          </a:p>
        </p:txBody>
      </p:sp>
      <p:sp>
        <p:nvSpPr>
          <p:cNvPr id="6" name="Footer Placeholder 5"/>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7D7AB-1BB6-4724-A862-8C391A180B45}" type="datetime2">
              <a:rPr lang="en-US" smtClean="0"/>
              <a:t>Sunday, January 2, 2022</a:t>
            </a:fld>
            <a:endParaRPr lang="en-US"/>
          </a:p>
        </p:txBody>
      </p:sp>
      <p:sp>
        <p:nvSpPr>
          <p:cNvPr id="6" name="Footer Placeholder 5"/>
          <p:cNvSpPr>
            <a:spLocks noGrp="1"/>
          </p:cNvSpPr>
          <p:nvPr>
            <p:ph type="ftr" sz="quarter" idx="11"/>
          </p:nvPr>
        </p:nvSpPr>
        <p:spPr>
          <a:xfrm>
            <a:off x="3124200" y="6312024"/>
            <a:ext cx="2895600" cy="409452"/>
          </a:xfrm>
          <a:prstGeom prst="rect">
            <a:avLst/>
          </a:prstGeom>
        </p:spPr>
        <p:txBody>
          <a:bodyPr/>
          <a:lstStyle/>
          <a:p>
            <a:r>
              <a:rPr lang="en-US"/>
              <a:t>N.Surya Kala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30C42-E143-4B8E-AE22-922CADF6D201}" type="datetime2">
              <a:rPr lang="en-US" smtClean="0"/>
              <a:t>Sunday, January 2, 2022</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normAutofit fontScale="90000"/>
          </a:bodyPr>
          <a:lstStyle/>
          <a:p>
            <a:br>
              <a:rPr lang="en-IN" sz="3600" dirty="0"/>
            </a:br>
            <a:br>
              <a:rPr lang="en-IN" sz="3600" dirty="0"/>
            </a:br>
            <a:r>
              <a:rPr lang="en-IN" sz="3600" dirty="0"/>
              <a:t>Operating Systems</a:t>
            </a:r>
          </a:p>
        </p:txBody>
      </p:sp>
      <p:sp>
        <p:nvSpPr>
          <p:cNvPr id="3" name="Subtitle 2"/>
          <p:cNvSpPr>
            <a:spLocks noGrp="1"/>
          </p:cNvSpPr>
          <p:nvPr>
            <p:ph type="subTitle" idx="1"/>
          </p:nvPr>
        </p:nvSpPr>
        <p:spPr>
          <a:xfrm>
            <a:off x="1066800" y="2057400"/>
            <a:ext cx="6629400" cy="1752600"/>
          </a:xfrm>
        </p:spPr>
        <p:txBody>
          <a:bodyPr>
            <a:normAutofit/>
          </a:bodyPr>
          <a:lstStyle/>
          <a:p>
            <a:r>
              <a:rPr lang="en-IN" sz="2800" b="1" dirty="0">
                <a:solidFill>
                  <a:srgbClr val="0070C0"/>
                </a:solidFill>
              </a:rPr>
              <a:t>Unit-3</a:t>
            </a:r>
          </a:p>
          <a:p>
            <a:r>
              <a:rPr lang="en-IN" sz="2800" b="1" dirty="0">
                <a:solidFill>
                  <a:srgbClr val="0070C0"/>
                </a:solidFill>
              </a:rPr>
              <a:t>Inter Process Communication</a:t>
            </a:r>
          </a:p>
          <a:p>
            <a:endParaRPr lang="en-IN" sz="2800" dirty="0">
              <a:solidFill>
                <a:srgbClr val="0070C0"/>
              </a:solidFill>
            </a:endParaRPr>
          </a:p>
        </p:txBody>
      </p:sp>
      <p:sp>
        <p:nvSpPr>
          <p:cNvPr id="5" name="Date Placeholder 4"/>
          <p:cNvSpPr>
            <a:spLocks noGrp="1"/>
          </p:cNvSpPr>
          <p:nvPr>
            <p:ph type="dt" sz="half" idx="10"/>
          </p:nvPr>
        </p:nvSpPr>
        <p:spPr/>
        <p:txBody>
          <a:bodyPr/>
          <a:lstStyle/>
          <a:p>
            <a:fld id="{63BBF05D-8244-4B75-AF33-10A1962BBCEA}" type="datetime2">
              <a:rPr lang="en-US" smtClean="0"/>
              <a:t>Sunday, January 2, 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8" name="TextBox 7"/>
          <p:cNvSpPr txBox="1"/>
          <p:nvPr/>
        </p:nvSpPr>
        <p:spPr>
          <a:xfrm>
            <a:off x="1752600" y="304800"/>
            <a:ext cx="6429581" cy="1077218"/>
          </a:xfrm>
          <a:prstGeom prst="rect">
            <a:avLst/>
          </a:prstGeom>
          <a:noFill/>
        </p:spPr>
        <p:txBody>
          <a:bodyPr wrap="none" rtlCol="0">
            <a:spAutoFit/>
          </a:bodyPr>
          <a:lstStyle/>
          <a:p>
            <a:r>
              <a:rPr lang="en-IN" sz="3200" dirty="0">
                <a:solidFill>
                  <a:srgbClr val="002060"/>
                </a:solidFill>
              </a:rPr>
              <a:t>ADITYA COLLEGE OF ENGINEERING &amp; </a:t>
            </a:r>
          </a:p>
          <a:p>
            <a:r>
              <a:rPr lang="en-IN" sz="3200" dirty="0">
                <a:solidFill>
                  <a:srgbClr val="002060"/>
                </a:solidFill>
              </a:rPr>
              <a:t>                 TECHNOLOGY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79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IN" sz="3200" b="1" dirty="0"/>
              <a:t>Bounded Buffer</a:t>
            </a:r>
          </a:p>
        </p:txBody>
      </p:sp>
      <p:sp>
        <p:nvSpPr>
          <p:cNvPr id="3" name="Content Placeholder 2"/>
          <p:cNvSpPr>
            <a:spLocks noGrp="1"/>
          </p:cNvSpPr>
          <p:nvPr>
            <p:ph idx="1"/>
          </p:nvPr>
        </p:nvSpPr>
        <p:spPr>
          <a:xfrm>
            <a:off x="533400" y="1905000"/>
            <a:ext cx="8229600" cy="4525963"/>
          </a:xfrm>
        </p:spPr>
        <p:txBody>
          <a:bodyPr>
            <a:normAutofit lnSpcReduction="10000"/>
          </a:bodyPr>
          <a:lstStyle/>
          <a:p>
            <a:r>
              <a:rPr lang="en-IN" sz="2400" dirty="0"/>
              <a:t>The statement “</a:t>
            </a:r>
            <a:r>
              <a:rPr lang="en-IN" sz="2400" b="1" dirty="0"/>
              <a:t>counter++</a:t>
            </a:r>
            <a:r>
              <a:rPr lang="en-IN" sz="2400" dirty="0"/>
              <a:t>” may be implemented in machine language as:</a:t>
            </a:r>
          </a:p>
          <a:p>
            <a:endParaRPr lang="en-IN" sz="2400" dirty="0"/>
          </a:p>
          <a:p>
            <a:pPr marL="857250" lvl="1" indent="-457200">
              <a:buFont typeface="+mj-lt"/>
              <a:buAutoNum type="arabicPeriod"/>
            </a:pPr>
            <a:r>
              <a:rPr lang="en-IN" sz="2000" dirty="0"/>
              <a:t> </a:t>
            </a:r>
            <a:r>
              <a:rPr lang="en-IN" sz="2000" b="1" dirty="0"/>
              <a:t>register1</a:t>
            </a:r>
            <a:r>
              <a:rPr lang="en-IN" sz="2000" dirty="0"/>
              <a:t> </a:t>
            </a:r>
            <a:r>
              <a:rPr lang="en-IN" sz="2000" b="1" dirty="0"/>
              <a:t>=</a:t>
            </a:r>
            <a:r>
              <a:rPr lang="en-IN" sz="2000" dirty="0"/>
              <a:t> </a:t>
            </a:r>
            <a:r>
              <a:rPr lang="en-IN" sz="2000" b="1" dirty="0"/>
              <a:t>counter</a:t>
            </a:r>
            <a:endParaRPr lang="en-IN" sz="2000" dirty="0"/>
          </a:p>
          <a:p>
            <a:pPr marL="857250" lvl="1" indent="-457200">
              <a:buFont typeface="+mj-lt"/>
              <a:buAutoNum type="arabicPeriod"/>
            </a:pPr>
            <a:r>
              <a:rPr lang="en-IN" sz="2000" dirty="0"/>
              <a:t> </a:t>
            </a:r>
            <a:r>
              <a:rPr lang="en-IN" sz="2000" b="1" dirty="0"/>
              <a:t>register1</a:t>
            </a:r>
            <a:r>
              <a:rPr lang="en-IN" sz="2000" dirty="0"/>
              <a:t> </a:t>
            </a:r>
            <a:r>
              <a:rPr lang="en-IN" sz="2000" b="1" dirty="0"/>
              <a:t>=</a:t>
            </a:r>
            <a:r>
              <a:rPr lang="en-IN" sz="2000" dirty="0"/>
              <a:t> </a:t>
            </a:r>
            <a:r>
              <a:rPr lang="en-IN" sz="2000" b="1" dirty="0"/>
              <a:t>register1</a:t>
            </a:r>
            <a:r>
              <a:rPr lang="en-IN" sz="2000" dirty="0"/>
              <a:t> </a:t>
            </a:r>
            <a:r>
              <a:rPr lang="en-IN" sz="2000" b="1" dirty="0"/>
              <a:t>+</a:t>
            </a:r>
            <a:r>
              <a:rPr lang="en-IN" sz="2000" dirty="0"/>
              <a:t> </a:t>
            </a:r>
            <a:r>
              <a:rPr lang="en-IN" sz="2000" b="1" dirty="0"/>
              <a:t>1</a:t>
            </a:r>
            <a:r>
              <a:rPr lang="en-IN" sz="2000" dirty="0"/>
              <a:t> </a:t>
            </a:r>
          </a:p>
          <a:p>
            <a:pPr marL="857250" lvl="1" indent="-457200">
              <a:buFont typeface="+mj-lt"/>
              <a:buAutoNum type="arabicPeriod"/>
            </a:pPr>
            <a:r>
              <a:rPr lang="en-IN" sz="2000" b="1" dirty="0"/>
              <a:t> counter</a:t>
            </a:r>
            <a:r>
              <a:rPr lang="en-IN" sz="2000" dirty="0"/>
              <a:t> </a:t>
            </a:r>
            <a:r>
              <a:rPr lang="en-IN" sz="2000" b="1" dirty="0"/>
              <a:t>=</a:t>
            </a:r>
            <a:r>
              <a:rPr lang="en-IN" sz="2000" dirty="0"/>
              <a:t> </a:t>
            </a:r>
            <a:r>
              <a:rPr lang="en-IN" sz="2000" b="1" dirty="0"/>
              <a:t>register1</a:t>
            </a:r>
          </a:p>
          <a:p>
            <a:pPr marL="857250" lvl="1" indent="-457200">
              <a:buFont typeface="+mj-lt"/>
              <a:buAutoNum type="arabicPeriod"/>
            </a:pPr>
            <a:endParaRPr lang="en-IN" sz="2000" dirty="0"/>
          </a:p>
          <a:p>
            <a:r>
              <a:rPr lang="en-IN" sz="2400" dirty="0"/>
              <a:t> The statement “</a:t>
            </a:r>
            <a:r>
              <a:rPr lang="en-IN" sz="2400" b="1" dirty="0"/>
              <a:t>counter--</a:t>
            </a:r>
            <a:r>
              <a:rPr lang="en-IN" sz="2400" dirty="0"/>
              <a:t>” may be implemented as:</a:t>
            </a:r>
          </a:p>
          <a:p>
            <a:endParaRPr lang="en-IN" sz="2400" dirty="0"/>
          </a:p>
          <a:p>
            <a:pPr marL="857250" lvl="1" indent="-457200">
              <a:buFont typeface="+mj-lt"/>
              <a:buAutoNum type="arabicPeriod"/>
            </a:pPr>
            <a:r>
              <a:rPr lang="en-IN" sz="2000" dirty="0"/>
              <a:t> </a:t>
            </a:r>
            <a:r>
              <a:rPr lang="en-IN" sz="2000" b="1" dirty="0"/>
              <a:t>register2</a:t>
            </a:r>
            <a:r>
              <a:rPr lang="en-IN" sz="2000" dirty="0"/>
              <a:t> </a:t>
            </a:r>
            <a:r>
              <a:rPr lang="en-IN" sz="2000" b="1" dirty="0"/>
              <a:t>=</a:t>
            </a:r>
            <a:r>
              <a:rPr lang="en-IN" sz="2000" dirty="0"/>
              <a:t> </a:t>
            </a:r>
            <a:r>
              <a:rPr lang="en-IN" sz="2000" b="1" dirty="0"/>
              <a:t>counter</a:t>
            </a:r>
          </a:p>
          <a:p>
            <a:pPr marL="857250" lvl="1" indent="-457200">
              <a:buFont typeface="+mj-lt"/>
              <a:buAutoNum type="arabicPeriod"/>
            </a:pPr>
            <a:r>
              <a:rPr lang="en-IN" sz="2000" dirty="0"/>
              <a:t> </a:t>
            </a:r>
            <a:r>
              <a:rPr lang="en-IN" sz="2000" b="1" dirty="0"/>
              <a:t>register2</a:t>
            </a:r>
            <a:r>
              <a:rPr lang="en-IN" sz="2000" dirty="0"/>
              <a:t> </a:t>
            </a:r>
            <a:r>
              <a:rPr lang="en-IN" sz="2000" b="1" dirty="0"/>
              <a:t>=</a:t>
            </a:r>
            <a:r>
              <a:rPr lang="en-IN" sz="2000" dirty="0"/>
              <a:t> </a:t>
            </a:r>
            <a:r>
              <a:rPr lang="en-IN" sz="2000" b="1" dirty="0"/>
              <a:t>register2</a:t>
            </a:r>
            <a:r>
              <a:rPr lang="en-IN" sz="2000" dirty="0"/>
              <a:t> </a:t>
            </a:r>
            <a:r>
              <a:rPr lang="en-IN" sz="2000" b="1" dirty="0"/>
              <a:t>–</a:t>
            </a:r>
            <a:r>
              <a:rPr lang="en-IN" sz="2000" dirty="0"/>
              <a:t> </a:t>
            </a:r>
            <a:r>
              <a:rPr lang="en-IN" sz="2000" b="1" dirty="0"/>
              <a:t>1</a:t>
            </a:r>
          </a:p>
          <a:p>
            <a:pPr marL="857250" lvl="1" indent="-457200">
              <a:buFont typeface="+mj-lt"/>
              <a:buAutoNum type="arabicPeriod"/>
            </a:pPr>
            <a:r>
              <a:rPr lang="en-IN" sz="2000" dirty="0"/>
              <a:t> </a:t>
            </a:r>
            <a:r>
              <a:rPr lang="en-IN" sz="2000" b="1" dirty="0"/>
              <a:t>counter</a:t>
            </a:r>
            <a:r>
              <a:rPr lang="en-IN" sz="2000" dirty="0"/>
              <a:t> </a:t>
            </a:r>
            <a:r>
              <a:rPr lang="en-IN" sz="2000" b="1" dirty="0"/>
              <a:t>=</a:t>
            </a:r>
            <a:r>
              <a:rPr lang="en-IN" sz="2000" dirty="0"/>
              <a:t> </a:t>
            </a:r>
            <a:r>
              <a:rPr lang="en-IN" sz="2000" b="1" dirty="0"/>
              <a:t>register2</a:t>
            </a:r>
            <a:endParaRPr lang="en-IN" sz="2000" dirty="0"/>
          </a:p>
          <a:p>
            <a:endParaRPr lang="en-IN" sz="2400" dirty="0"/>
          </a:p>
          <a:p>
            <a:pPr marL="514350" indent="-514350">
              <a:buFont typeface="+mj-lt"/>
              <a:buAutoNum type="arabicPeriod"/>
            </a:pPr>
            <a:endParaRPr lang="en-IN" sz="2400" dirty="0"/>
          </a:p>
          <a:p>
            <a:pPr marL="0" indent="0">
              <a:buNone/>
            </a:pPr>
            <a:endParaRPr lang="en-IN" sz="24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03232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Bounded Buffer</a:t>
            </a:r>
          </a:p>
        </p:txBody>
      </p:sp>
      <p:sp>
        <p:nvSpPr>
          <p:cNvPr id="3" name="Content Placeholder 2"/>
          <p:cNvSpPr>
            <a:spLocks noGrp="1"/>
          </p:cNvSpPr>
          <p:nvPr>
            <p:ph idx="1"/>
          </p:nvPr>
        </p:nvSpPr>
        <p:spPr>
          <a:xfrm>
            <a:off x="475135" y="1295400"/>
            <a:ext cx="8229600" cy="4525963"/>
          </a:xfrm>
        </p:spPr>
        <p:txBody>
          <a:bodyPr>
            <a:normAutofit fontScale="85000" lnSpcReduction="20000"/>
          </a:bodyPr>
          <a:lstStyle/>
          <a:p>
            <a:r>
              <a:rPr lang="en-IN" sz="2000" dirty="0"/>
              <a:t>If both the producer and consumer attempt to update the buffer concurrently, the assembly language statements may get interleaved.</a:t>
            </a:r>
          </a:p>
          <a:p>
            <a:r>
              <a:rPr lang="en-IN" sz="2000" dirty="0"/>
              <a:t> Interleaving depends upon how the producer and consumer processes are scheduled.</a:t>
            </a:r>
          </a:p>
          <a:p>
            <a:endParaRPr lang="en-IN" sz="2000" dirty="0"/>
          </a:p>
          <a:p>
            <a:r>
              <a:rPr lang="en-IN" sz="2000" dirty="0"/>
              <a:t>Assume </a:t>
            </a:r>
            <a:r>
              <a:rPr lang="en-IN" sz="2000" b="1" dirty="0"/>
              <a:t>counter</a:t>
            </a:r>
            <a:r>
              <a:rPr lang="en-IN" sz="2000" dirty="0"/>
              <a:t> is initially 5. </a:t>
            </a:r>
          </a:p>
          <a:p>
            <a:r>
              <a:rPr lang="en-IN" sz="2000" dirty="0"/>
              <a:t>One interleaving of statements is:</a:t>
            </a:r>
          </a:p>
          <a:p>
            <a:endParaRPr lang="en-IN" sz="2400" dirty="0"/>
          </a:p>
          <a:p>
            <a:pPr lvl="1"/>
            <a:r>
              <a:rPr lang="en-IN" sz="2400" dirty="0"/>
              <a:t> </a:t>
            </a:r>
            <a:r>
              <a:rPr lang="en-IN" sz="2400" dirty="0">
                <a:solidFill>
                  <a:srgbClr val="FF0000"/>
                </a:solidFill>
              </a:rPr>
              <a:t>producer: </a:t>
            </a:r>
            <a:r>
              <a:rPr lang="en-IN" sz="2400" b="1" dirty="0">
                <a:solidFill>
                  <a:srgbClr val="FF0000"/>
                </a:solidFill>
              </a:rPr>
              <a:t>register1</a:t>
            </a:r>
            <a:r>
              <a:rPr lang="en-IN" sz="2400" dirty="0">
                <a:solidFill>
                  <a:srgbClr val="FF0000"/>
                </a:solidFill>
              </a:rPr>
              <a:t> </a:t>
            </a:r>
            <a:r>
              <a:rPr lang="en-IN" sz="2400" b="1" dirty="0">
                <a:solidFill>
                  <a:srgbClr val="FF0000"/>
                </a:solidFill>
              </a:rPr>
              <a:t>=</a:t>
            </a:r>
            <a:r>
              <a:rPr lang="en-IN" sz="2400" dirty="0">
                <a:solidFill>
                  <a:srgbClr val="FF0000"/>
                </a:solidFill>
              </a:rPr>
              <a:t> </a:t>
            </a:r>
            <a:r>
              <a:rPr lang="en-IN" sz="2400" b="1" dirty="0">
                <a:solidFill>
                  <a:srgbClr val="FF0000"/>
                </a:solidFill>
              </a:rPr>
              <a:t>counter</a:t>
            </a:r>
            <a:r>
              <a:rPr lang="en-IN" sz="2400" dirty="0">
                <a:solidFill>
                  <a:srgbClr val="FF0000"/>
                </a:solidFill>
              </a:rPr>
              <a:t> (</a:t>
            </a:r>
            <a:r>
              <a:rPr lang="en-IN" sz="2400" i="1" dirty="0">
                <a:solidFill>
                  <a:srgbClr val="FF0000"/>
                </a:solidFill>
              </a:rPr>
              <a:t>register1</a:t>
            </a:r>
            <a:r>
              <a:rPr lang="en-IN" sz="2400" dirty="0">
                <a:solidFill>
                  <a:srgbClr val="FF0000"/>
                </a:solidFill>
              </a:rPr>
              <a:t> </a:t>
            </a:r>
            <a:r>
              <a:rPr lang="en-IN" sz="2400" i="1" dirty="0">
                <a:solidFill>
                  <a:srgbClr val="FF0000"/>
                </a:solidFill>
              </a:rPr>
              <a:t>=</a:t>
            </a:r>
            <a:r>
              <a:rPr lang="en-IN" sz="2400" dirty="0">
                <a:solidFill>
                  <a:srgbClr val="FF0000"/>
                </a:solidFill>
              </a:rPr>
              <a:t> </a:t>
            </a:r>
            <a:r>
              <a:rPr lang="en-IN" sz="2400" i="1" dirty="0">
                <a:solidFill>
                  <a:srgbClr val="FF0000"/>
                </a:solidFill>
              </a:rPr>
              <a:t>5</a:t>
            </a:r>
            <a:r>
              <a:rPr lang="en-IN" sz="2400" dirty="0">
                <a:solidFill>
                  <a:srgbClr val="FF0000"/>
                </a:solidFill>
              </a:rPr>
              <a:t>) </a:t>
            </a:r>
          </a:p>
          <a:p>
            <a:pPr lvl="1"/>
            <a:r>
              <a:rPr lang="en-IN" sz="2400" dirty="0"/>
              <a:t> producer: </a:t>
            </a:r>
            <a:r>
              <a:rPr lang="en-IN" sz="2400" b="1" dirty="0"/>
              <a:t>register1</a:t>
            </a:r>
            <a:r>
              <a:rPr lang="en-IN" sz="2400" dirty="0"/>
              <a:t> </a:t>
            </a:r>
            <a:r>
              <a:rPr lang="en-IN" sz="2400" b="1" dirty="0"/>
              <a:t>=</a:t>
            </a:r>
            <a:r>
              <a:rPr lang="en-IN" sz="2400" dirty="0"/>
              <a:t> </a:t>
            </a:r>
            <a:r>
              <a:rPr lang="en-IN" sz="2400" b="1" dirty="0"/>
              <a:t>register1</a:t>
            </a:r>
            <a:r>
              <a:rPr lang="en-IN" sz="2400" dirty="0"/>
              <a:t> </a:t>
            </a:r>
            <a:r>
              <a:rPr lang="en-IN" sz="2400" b="1" dirty="0"/>
              <a:t>+</a:t>
            </a:r>
            <a:r>
              <a:rPr lang="en-IN" sz="2400" dirty="0"/>
              <a:t> </a:t>
            </a:r>
            <a:r>
              <a:rPr lang="en-IN" sz="2400" b="1" dirty="0"/>
              <a:t>1</a:t>
            </a:r>
            <a:r>
              <a:rPr lang="en-IN" sz="2400" dirty="0"/>
              <a:t> (</a:t>
            </a:r>
            <a:r>
              <a:rPr lang="en-IN" sz="2400" i="1" dirty="0"/>
              <a:t>register1</a:t>
            </a:r>
            <a:r>
              <a:rPr lang="en-IN" sz="2400" dirty="0"/>
              <a:t> </a:t>
            </a:r>
            <a:r>
              <a:rPr lang="en-IN" sz="2400" i="1" dirty="0"/>
              <a:t>=</a:t>
            </a:r>
            <a:r>
              <a:rPr lang="en-IN" sz="2400" dirty="0"/>
              <a:t> </a:t>
            </a:r>
            <a:r>
              <a:rPr lang="en-IN" sz="2400" i="1" dirty="0"/>
              <a:t>6</a:t>
            </a:r>
            <a:r>
              <a:rPr lang="en-IN" sz="2400" dirty="0"/>
              <a:t>) </a:t>
            </a:r>
          </a:p>
          <a:p>
            <a:pPr lvl="1"/>
            <a:r>
              <a:rPr lang="en-IN" sz="2400" dirty="0">
                <a:solidFill>
                  <a:srgbClr val="FF0000"/>
                </a:solidFill>
              </a:rPr>
              <a:t> consumer: </a:t>
            </a:r>
            <a:r>
              <a:rPr lang="en-IN" sz="2400" b="1" dirty="0">
                <a:solidFill>
                  <a:srgbClr val="FF0000"/>
                </a:solidFill>
              </a:rPr>
              <a:t>register2</a:t>
            </a:r>
            <a:r>
              <a:rPr lang="en-IN" sz="2400" dirty="0">
                <a:solidFill>
                  <a:srgbClr val="FF0000"/>
                </a:solidFill>
              </a:rPr>
              <a:t> </a:t>
            </a:r>
            <a:r>
              <a:rPr lang="en-IN" sz="2400" b="1" dirty="0">
                <a:solidFill>
                  <a:srgbClr val="FF0000"/>
                </a:solidFill>
              </a:rPr>
              <a:t>=</a:t>
            </a:r>
            <a:r>
              <a:rPr lang="en-IN" sz="2400" dirty="0">
                <a:solidFill>
                  <a:srgbClr val="FF0000"/>
                </a:solidFill>
              </a:rPr>
              <a:t> </a:t>
            </a:r>
            <a:r>
              <a:rPr lang="en-IN" sz="2400" b="1" dirty="0">
                <a:solidFill>
                  <a:srgbClr val="FF0000"/>
                </a:solidFill>
              </a:rPr>
              <a:t>counter</a:t>
            </a:r>
            <a:r>
              <a:rPr lang="en-IN" sz="2400" dirty="0">
                <a:solidFill>
                  <a:srgbClr val="FF0000"/>
                </a:solidFill>
              </a:rPr>
              <a:t> (</a:t>
            </a:r>
            <a:r>
              <a:rPr lang="en-IN" sz="2400" i="1" dirty="0">
                <a:solidFill>
                  <a:srgbClr val="FF0000"/>
                </a:solidFill>
              </a:rPr>
              <a:t>register2</a:t>
            </a:r>
            <a:r>
              <a:rPr lang="en-IN" sz="2400" dirty="0">
                <a:solidFill>
                  <a:srgbClr val="FF0000"/>
                </a:solidFill>
              </a:rPr>
              <a:t> </a:t>
            </a:r>
            <a:r>
              <a:rPr lang="en-IN" sz="2400" i="1" dirty="0">
                <a:solidFill>
                  <a:srgbClr val="FF0000"/>
                </a:solidFill>
              </a:rPr>
              <a:t>=</a:t>
            </a:r>
            <a:r>
              <a:rPr lang="en-IN" sz="2400" dirty="0">
                <a:solidFill>
                  <a:srgbClr val="FF0000"/>
                </a:solidFill>
              </a:rPr>
              <a:t> </a:t>
            </a:r>
            <a:r>
              <a:rPr lang="en-IN" sz="2400" i="1" dirty="0">
                <a:solidFill>
                  <a:srgbClr val="FF0000"/>
                </a:solidFill>
              </a:rPr>
              <a:t>5</a:t>
            </a:r>
            <a:r>
              <a:rPr lang="en-IN" sz="2400" dirty="0">
                <a:solidFill>
                  <a:srgbClr val="FF0000"/>
                </a:solidFill>
              </a:rPr>
              <a:t>) </a:t>
            </a:r>
          </a:p>
          <a:p>
            <a:pPr lvl="1"/>
            <a:r>
              <a:rPr lang="en-IN" sz="2400" dirty="0"/>
              <a:t> consumer: </a:t>
            </a:r>
            <a:r>
              <a:rPr lang="en-IN" sz="2400" b="1" dirty="0"/>
              <a:t>register2</a:t>
            </a:r>
            <a:r>
              <a:rPr lang="en-IN" sz="2400" dirty="0"/>
              <a:t> </a:t>
            </a:r>
            <a:r>
              <a:rPr lang="en-IN" sz="2400" b="1" dirty="0"/>
              <a:t>=</a:t>
            </a:r>
            <a:r>
              <a:rPr lang="en-IN" sz="2400" dirty="0"/>
              <a:t> </a:t>
            </a:r>
            <a:r>
              <a:rPr lang="en-IN" sz="2400" b="1" dirty="0"/>
              <a:t>register2</a:t>
            </a:r>
            <a:r>
              <a:rPr lang="en-IN" sz="2400" dirty="0"/>
              <a:t> </a:t>
            </a:r>
            <a:r>
              <a:rPr lang="en-IN" sz="2400" b="1" dirty="0"/>
              <a:t>–</a:t>
            </a:r>
            <a:r>
              <a:rPr lang="en-IN" sz="2400" dirty="0"/>
              <a:t> </a:t>
            </a:r>
            <a:r>
              <a:rPr lang="en-IN" sz="2400" b="1" dirty="0"/>
              <a:t>1</a:t>
            </a:r>
            <a:r>
              <a:rPr lang="en-IN" sz="2400" dirty="0"/>
              <a:t> (</a:t>
            </a:r>
            <a:r>
              <a:rPr lang="en-IN" sz="2400" i="1" dirty="0"/>
              <a:t>register2</a:t>
            </a:r>
            <a:r>
              <a:rPr lang="en-IN" sz="2400" dirty="0"/>
              <a:t> </a:t>
            </a:r>
            <a:r>
              <a:rPr lang="en-IN" sz="2400" i="1" dirty="0"/>
              <a:t>=</a:t>
            </a:r>
            <a:r>
              <a:rPr lang="en-IN" sz="2400" dirty="0"/>
              <a:t> </a:t>
            </a:r>
            <a:r>
              <a:rPr lang="en-IN" sz="2400" i="1" dirty="0"/>
              <a:t>4</a:t>
            </a:r>
            <a:r>
              <a:rPr lang="en-IN" sz="2400" dirty="0"/>
              <a:t>) </a:t>
            </a:r>
          </a:p>
          <a:p>
            <a:pPr lvl="1"/>
            <a:r>
              <a:rPr lang="en-IN" sz="2400" dirty="0"/>
              <a:t> producer: </a:t>
            </a:r>
            <a:r>
              <a:rPr lang="en-IN" sz="2400" b="1" dirty="0"/>
              <a:t>counter</a:t>
            </a:r>
            <a:r>
              <a:rPr lang="en-IN" sz="2400" dirty="0"/>
              <a:t> </a:t>
            </a:r>
            <a:r>
              <a:rPr lang="en-IN" sz="2400" b="1" dirty="0"/>
              <a:t>=</a:t>
            </a:r>
            <a:r>
              <a:rPr lang="en-IN" sz="2400" dirty="0"/>
              <a:t> </a:t>
            </a:r>
            <a:r>
              <a:rPr lang="en-IN" sz="2400" b="1" dirty="0"/>
              <a:t>register1</a:t>
            </a:r>
            <a:r>
              <a:rPr lang="en-IN" sz="2400" dirty="0"/>
              <a:t> (</a:t>
            </a:r>
            <a:r>
              <a:rPr lang="en-IN" sz="2400" i="1" dirty="0"/>
              <a:t>counter</a:t>
            </a:r>
            <a:r>
              <a:rPr lang="en-IN" sz="2400" dirty="0"/>
              <a:t> </a:t>
            </a:r>
            <a:r>
              <a:rPr lang="en-IN" sz="2400" i="1" dirty="0"/>
              <a:t>=</a:t>
            </a:r>
            <a:r>
              <a:rPr lang="en-IN" sz="2400" dirty="0"/>
              <a:t> </a:t>
            </a:r>
            <a:r>
              <a:rPr lang="en-IN" sz="2400" i="1" dirty="0"/>
              <a:t>6</a:t>
            </a:r>
            <a:r>
              <a:rPr lang="en-IN" sz="2400" dirty="0"/>
              <a:t>) </a:t>
            </a:r>
          </a:p>
          <a:p>
            <a:pPr lvl="1"/>
            <a:r>
              <a:rPr lang="en-IN" sz="2400" dirty="0"/>
              <a:t> consumer: </a:t>
            </a:r>
            <a:r>
              <a:rPr lang="en-IN" sz="2400" b="1" dirty="0"/>
              <a:t>counter</a:t>
            </a:r>
            <a:r>
              <a:rPr lang="en-IN" sz="2400" dirty="0"/>
              <a:t> </a:t>
            </a:r>
            <a:r>
              <a:rPr lang="en-IN" sz="2400" b="1" dirty="0"/>
              <a:t>=</a:t>
            </a:r>
            <a:r>
              <a:rPr lang="en-IN" sz="2400" dirty="0"/>
              <a:t> </a:t>
            </a:r>
            <a:r>
              <a:rPr lang="en-IN" sz="2400" b="1" dirty="0"/>
              <a:t>register2</a:t>
            </a:r>
            <a:r>
              <a:rPr lang="en-IN" sz="2400" dirty="0"/>
              <a:t> (</a:t>
            </a:r>
            <a:r>
              <a:rPr lang="en-IN" sz="2400" i="1" dirty="0"/>
              <a:t>counter</a:t>
            </a:r>
            <a:r>
              <a:rPr lang="en-IN" sz="2400" dirty="0"/>
              <a:t> </a:t>
            </a:r>
            <a:r>
              <a:rPr lang="en-IN" sz="2400" i="1" dirty="0"/>
              <a:t>=</a:t>
            </a:r>
            <a:r>
              <a:rPr lang="en-IN" sz="2400" dirty="0"/>
              <a:t> </a:t>
            </a:r>
            <a:r>
              <a:rPr lang="en-IN" sz="2400" i="1" dirty="0"/>
              <a:t>4</a:t>
            </a:r>
            <a:r>
              <a:rPr lang="en-IN" sz="2400" dirty="0"/>
              <a:t>)</a:t>
            </a:r>
          </a:p>
          <a:p>
            <a:endParaRPr lang="en-IN" sz="2000" dirty="0"/>
          </a:p>
          <a:p>
            <a:r>
              <a:rPr lang="en-IN" sz="2000" dirty="0"/>
              <a:t> The value of </a:t>
            </a:r>
            <a:r>
              <a:rPr lang="en-IN" sz="2000" b="1" dirty="0"/>
              <a:t>counter </a:t>
            </a:r>
            <a:r>
              <a:rPr lang="en-IN" sz="2000" dirty="0"/>
              <a:t> may be either 4 or 6, where the correct result should be </a:t>
            </a:r>
            <a:r>
              <a:rPr lang="en-IN" sz="2000" dirty="0">
                <a:solidFill>
                  <a:srgbClr val="FF0000"/>
                </a:solidFill>
              </a:rPr>
              <a:t>5</a:t>
            </a:r>
            <a:r>
              <a:rPr lang="en-IN" sz="2000" dirty="0"/>
              <a:t>.</a:t>
            </a:r>
          </a:p>
          <a:p>
            <a:endParaRPr lang="en-IN" sz="2000" dirty="0"/>
          </a:p>
          <a:p>
            <a:pPr marL="0" indent="0">
              <a:buNone/>
            </a:pPr>
            <a:endParaRPr lang="en-IN" sz="24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75265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135" y="1752600"/>
            <a:ext cx="8229600" cy="4525963"/>
          </a:xfrm>
        </p:spPr>
        <p:txBody>
          <a:bodyPr>
            <a:normAutofit/>
          </a:bodyPr>
          <a:lstStyle/>
          <a:p>
            <a:r>
              <a:rPr lang="en-IN" sz="1800" b="1" dirty="0"/>
              <a:t>Race</a:t>
            </a:r>
            <a:r>
              <a:rPr lang="en-IN" sz="1800" dirty="0"/>
              <a:t> </a:t>
            </a:r>
            <a:r>
              <a:rPr lang="en-IN" sz="1800" b="1" dirty="0"/>
              <a:t>condition</a:t>
            </a:r>
            <a:r>
              <a:rPr lang="en-IN" sz="1800" dirty="0"/>
              <a:t>: </a:t>
            </a:r>
            <a:r>
              <a:rPr lang="en-IN" sz="1800" dirty="0">
                <a:solidFill>
                  <a:srgbClr val="FF0000"/>
                </a:solidFill>
              </a:rPr>
              <a:t>The situation where several processes access – and manipulate shared data concurrently. </a:t>
            </a:r>
            <a:r>
              <a:rPr lang="en-IN" sz="1800" dirty="0"/>
              <a:t>The final value of the shared data depends upon which process finishes last. </a:t>
            </a:r>
          </a:p>
          <a:p>
            <a:r>
              <a:rPr lang="en-IN" sz="1800" dirty="0"/>
              <a:t>To prevent race conditions, concurrent processes must be </a:t>
            </a:r>
            <a:r>
              <a:rPr lang="en-IN" sz="1800" b="1" dirty="0"/>
              <a:t>synchronized</a:t>
            </a:r>
            <a:r>
              <a:rPr lang="en-IN" sz="1800" dirty="0"/>
              <a:t>.</a:t>
            </a:r>
          </a:p>
          <a:p>
            <a:pPr marL="0" indent="0">
              <a:buNone/>
            </a:pPr>
            <a:r>
              <a:rPr lang="en-IN" sz="1800" dirty="0"/>
              <a:t> </a:t>
            </a:r>
          </a:p>
          <a:p>
            <a:pPr lvl="1"/>
            <a:endParaRPr lang="en-IN" sz="2000" dirty="0"/>
          </a:p>
          <a:p>
            <a:pPr lvl="1"/>
            <a:endParaRPr lang="en-IN" sz="1800" dirty="0"/>
          </a:p>
          <a:p>
            <a:pPr marL="0" indent="0">
              <a:buNone/>
            </a:pPr>
            <a:endParaRPr lang="en-IN" sz="20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extBox 6"/>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34301" y="977645"/>
            <a:ext cx="3076483" cy="646331"/>
          </a:xfrm>
          <a:prstGeom prst="rect">
            <a:avLst/>
          </a:prstGeom>
        </p:spPr>
        <p:txBody>
          <a:bodyPr wrap="none">
            <a:spAutoFit/>
          </a:bodyPr>
          <a:lstStyle/>
          <a:p>
            <a:pPr algn="ctr"/>
            <a:r>
              <a:rPr lang="en-IN" sz="3600" b="1" dirty="0"/>
              <a:t>Race Condition</a:t>
            </a:r>
          </a:p>
        </p:txBody>
      </p:sp>
    </p:spTree>
    <p:extLst>
      <p:ext uri="{BB962C8B-B14F-4D97-AF65-F5344CB8AC3E}">
        <p14:creationId xmlns:p14="http://schemas.microsoft.com/office/powerpoint/2010/main" val="240866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3" y="1600200"/>
            <a:ext cx="8229600" cy="1143000"/>
          </a:xfrm>
        </p:spPr>
        <p:txBody>
          <a:bodyPr>
            <a:normAutofit fontScale="90000"/>
          </a:bodyPr>
          <a:lstStyle/>
          <a:p>
            <a:r>
              <a:rPr lang="en-IN" sz="3600" b="1" dirty="0"/>
              <a:t>The Critical-Section Problem</a:t>
            </a:r>
            <a:br>
              <a:rPr lang="en-IN" sz="3200" dirty="0"/>
            </a:br>
            <a:br>
              <a:rPr lang="en-IN" sz="3200" dirty="0"/>
            </a:br>
            <a:br>
              <a:rPr lang="en-IN" dirty="0"/>
            </a:br>
            <a:endParaRPr lang="en-IN" dirty="0"/>
          </a:p>
        </p:txBody>
      </p:sp>
      <p:sp>
        <p:nvSpPr>
          <p:cNvPr id="3" name="Content Placeholder 2"/>
          <p:cNvSpPr>
            <a:spLocks noGrp="1"/>
          </p:cNvSpPr>
          <p:nvPr>
            <p:ph idx="1"/>
          </p:nvPr>
        </p:nvSpPr>
        <p:spPr>
          <a:xfrm>
            <a:off x="475135" y="1905000"/>
            <a:ext cx="8229600" cy="4525963"/>
          </a:xfrm>
        </p:spPr>
        <p:txBody>
          <a:bodyPr>
            <a:noAutofit/>
          </a:bodyPr>
          <a:lstStyle/>
          <a:p>
            <a:r>
              <a:rPr lang="en-IN" sz="1800" dirty="0"/>
              <a:t>Critical section problem is to design a protocol that the </a:t>
            </a:r>
            <a:r>
              <a:rPr lang="en-IN" sz="1800" dirty="0">
                <a:solidFill>
                  <a:srgbClr val="FF0000"/>
                </a:solidFill>
              </a:rPr>
              <a:t>processes can use to cooperate.</a:t>
            </a:r>
          </a:p>
          <a:p>
            <a:r>
              <a:rPr lang="en-IN" sz="1800" i="1" dirty="0"/>
              <a:t>Consider a system consists of n</a:t>
            </a:r>
            <a:r>
              <a:rPr lang="en-IN" sz="1800" dirty="0"/>
              <a:t> processes all competing to use some shared data.</a:t>
            </a:r>
          </a:p>
          <a:p>
            <a:r>
              <a:rPr lang="en-IN" sz="1800" dirty="0"/>
              <a:t>Each process has a code segment, called </a:t>
            </a:r>
            <a:r>
              <a:rPr lang="en-IN" sz="1800" b="1" i="1" dirty="0"/>
              <a:t>critical</a:t>
            </a:r>
            <a:r>
              <a:rPr lang="en-IN" sz="1800" b="1" dirty="0"/>
              <a:t> </a:t>
            </a:r>
            <a:r>
              <a:rPr lang="en-IN" sz="1800" b="1" i="1" dirty="0"/>
              <a:t>section</a:t>
            </a:r>
            <a:r>
              <a:rPr lang="en-IN" sz="1800" dirty="0"/>
              <a:t>, in which the shared data is accessed.</a:t>
            </a:r>
          </a:p>
          <a:p>
            <a:r>
              <a:rPr lang="en-IN" sz="1800" dirty="0">
                <a:solidFill>
                  <a:srgbClr val="FF0000"/>
                </a:solidFill>
              </a:rPr>
              <a:t>One important feature of the system is that, when one process is executing in its critical section, no other process is allowed to execute in its critical section.</a:t>
            </a:r>
          </a:p>
          <a:p>
            <a:r>
              <a:rPr lang="en-IN" sz="1800" dirty="0"/>
              <a:t>Each process must request permission to enter its critical section.</a:t>
            </a:r>
          </a:p>
          <a:p>
            <a:r>
              <a:rPr lang="en-IN" sz="1800" dirty="0"/>
              <a:t>The section of code implementing this request is known as </a:t>
            </a:r>
            <a:r>
              <a:rPr lang="en-IN" sz="1800" b="1" dirty="0"/>
              <a:t>entry section</a:t>
            </a:r>
            <a:r>
              <a:rPr lang="en-IN" sz="1800" dirty="0"/>
              <a:t>.</a:t>
            </a:r>
          </a:p>
          <a:p>
            <a:r>
              <a:rPr lang="en-IN" sz="1800" dirty="0"/>
              <a:t>The </a:t>
            </a:r>
            <a:r>
              <a:rPr lang="en-IN" sz="1800" b="1" dirty="0"/>
              <a:t>critical section </a:t>
            </a:r>
            <a:r>
              <a:rPr lang="en-IN" sz="1800" dirty="0"/>
              <a:t>may be followed by </a:t>
            </a:r>
            <a:r>
              <a:rPr lang="en-IN" sz="1800" b="1" dirty="0"/>
              <a:t>exit section.</a:t>
            </a:r>
          </a:p>
          <a:p>
            <a:r>
              <a:rPr lang="en-IN" sz="1800" dirty="0"/>
              <a:t>The remaining code is in </a:t>
            </a:r>
            <a:r>
              <a:rPr lang="en-IN" sz="1800" b="1" dirty="0"/>
              <a:t>remainder section.</a:t>
            </a:r>
          </a:p>
          <a:p>
            <a:endParaRPr lang="en-US" sz="1800" b="1" dirty="0"/>
          </a:p>
        </p:txBody>
      </p:sp>
      <p:sp>
        <p:nvSpPr>
          <p:cNvPr id="4" name="Date Placeholder 3"/>
          <p:cNvSpPr>
            <a:spLocks noGrp="1"/>
          </p:cNvSpPr>
          <p:nvPr>
            <p:ph type="dt" sz="half" idx="10"/>
          </p:nvPr>
        </p:nvSpPr>
        <p:spPr/>
        <p:txBody>
          <a:bodyPr/>
          <a:lstStyle/>
          <a:p>
            <a:fld id="{C13D445F-5E3B-429B-9ACB-144EF3609406}"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91" y="730377"/>
            <a:ext cx="8229600" cy="1143000"/>
          </a:xfrm>
        </p:spPr>
        <p:txBody>
          <a:bodyPr>
            <a:normAutofit/>
          </a:bodyPr>
          <a:lstStyle/>
          <a:p>
            <a:r>
              <a:rPr lang="en-IN" sz="3200" b="1" dirty="0"/>
              <a:t>General structure of process p</a:t>
            </a:r>
            <a:r>
              <a:rPr lang="en-IN" sz="3200" b="1" baseline="-25000" dirty="0"/>
              <a:t>i</a:t>
            </a:r>
            <a:endParaRPr lang="en-IN" sz="3200" b="1"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3074" name="Picture 2" descr="Critical Section Probl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65532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4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71" y="754301"/>
            <a:ext cx="8229600" cy="1143000"/>
          </a:xfrm>
        </p:spPr>
        <p:txBody>
          <a:bodyPr>
            <a:normAutofit/>
          </a:bodyPr>
          <a:lstStyle/>
          <a:p>
            <a:r>
              <a:rPr lang="en-IN" sz="3200" b="1" dirty="0"/>
              <a:t>Solution to Critical-Section Problem</a:t>
            </a:r>
          </a:p>
        </p:txBody>
      </p:sp>
      <p:sp>
        <p:nvSpPr>
          <p:cNvPr id="3" name="Content Placeholder 2"/>
          <p:cNvSpPr>
            <a:spLocks noGrp="1"/>
          </p:cNvSpPr>
          <p:nvPr>
            <p:ph idx="1"/>
          </p:nvPr>
        </p:nvSpPr>
        <p:spPr>
          <a:xfrm>
            <a:off x="475135" y="1905000"/>
            <a:ext cx="8229600" cy="4525963"/>
          </a:xfrm>
        </p:spPr>
        <p:txBody>
          <a:bodyPr>
            <a:normAutofit fontScale="92500" lnSpcReduction="10000"/>
          </a:bodyPr>
          <a:lstStyle/>
          <a:p>
            <a:pPr algn="just" fontAlgn="base"/>
            <a:r>
              <a:rPr lang="en-US" sz="2000" b="1" dirty="0">
                <a:solidFill>
                  <a:srgbClr val="FF0000"/>
                </a:solidFill>
              </a:rPr>
              <a:t>Mutual Exclusion</a:t>
            </a:r>
            <a:r>
              <a:rPr lang="en-US" sz="2000" dirty="0"/>
              <a:t> : If a process is executing in its critical section, then no other process is allowed to execute in their critical section.</a:t>
            </a:r>
          </a:p>
          <a:p>
            <a:pPr algn="just" fontAlgn="base"/>
            <a:r>
              <a:rPr lang="en-US" sz="2000" b="1" dirty="0">
                <a:solidFill>
                  <a:srgbClr val="FF0000"/>
                </a:solidFill>
              </a:rPr>
              <a:t>Progress</a:t>
            </a:r>
            <a:r>
              <a:rPr lang="en-US" sz="2000" dirty="0">
                <a:solidFill>
                  <a:srgbClr val="FF0000"/>
                </a:solidFill>
              </a:rPr>
              <a:t> :</a:t>
            </a:r>
            <a:r>
              <a:rPr lang="en-US" sz="2000" dirty="0"/>
              <a:t> If no process is executing in the critical section and other processes are waiting outside the critical section, then only those processes that are not executing in their remainder section can participate in deciding which will enter in the critical section next, and the selection can not be postponed indefinitely.</a:t>
            </a:r>
          </a:p>
          <a:p>
            <a:pPr algn="just" fontAlgn="base"/>
            <a:r>
              <a:rPr lang="en-US" sz="2000" b="1" dirty="0">
                <a:solidFill>
                  <a:srgbClr val="FF0000"/>
                </a:solidFill>
              </a:rPr>
              <a:t>Bounded Waiting</a:t>
            </a:r>
            <a:r>
              <a:rPr lang="en-US" sz="2000" dirty="0">
                <a:solidFill>
                  <a:srgbClr val="FF0000"/>
                </a:solidFill>
              </a:rPr>
              <a:t> : </a:t>
            </a:r>
            <a:r>
              <a:rPr lang="en-US" sz="2000" dirty="0"/>
              <a:t>A bound must exist on the number of times that other processes are allowed to enter their critical sections after a process has made a request to enter its critical section and before that request is granted.</a:t>
            </a:r>
          </a:p>
          <a:p>
            <a:pPr marL="0" indent="0" algn="just">
              <a:buNone/>
            </a:pPr>
            <a:r>
              <a:rPr lang="en-IN" sz="2000" dirty="0"/>
              <a:t> </a:t>
            </a:r>
          </a:p>
          <a:p>
            <a:pPr marL="0" indent="0">
              <a:buNone/>
            </a:pPr>
            <a:r>
              <a:rPr lang="en-IN" sz="2000" dirty="0"/>
              <a:t> </a:t>
            </a:r>
          </a:p>
          <a:p>
            <a:pPr marL="0" indent="0">
              <a:buNone/>
            </a:pPr>
            <a:r>
              <a:rPr lang="en-IN" sz="2000" dirty="0"/>
              <a:t> </a:t>
            </a:r>
          </a:p>
          <a:p>
            <a:pPr marL="0" indent="0">
              <a:buNone/>
            </a:pPr>
            <a:r>
              <a:rPr lang="en-IN" sz="2000" dirty="0"/>
              <a:t> </a:t>
            </a:r>
          </a:p>
          <a:p>
            <a:pPr marL="0" indent="0">
              <a:buNone/>
            </a:pPr>
            <a:r>
              <a:rPr lang="en-IN" sz="2000" dirty="0"/>
              <a:t> </a:t>
            </a:r>
          </a:p>
          <a:p>
            <a:pPr marL="0" indent="0">
              <a:buNone/>
            </a:pPr>
            <a:endParaRPr lang="en-IN" sz="20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extBox 6"/>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39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IN" sz="3200" b="1" dirty="0"/>
              <a:t>Peterson’s Solution to critical Section Problem</a:t>
            </a:r>
            <a:endParaRPr lang="en-IN" sz="32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extBox 6"/>
          <p:cNvSpPr txBox="1"/>
          <p:nvPr/>
        </p:nvSpPr>
        <p:spPr>
          <a:xfrm>
            <a:off x="588264" y="1990344"/>
            <a:ext cx="4450001" cy="4524315"/>
          </a:xfrm>
          <a:prstGeom prst="rect">
            <a:avLst/>
          </a:prstGeom>
          <a:noFill/>
        </p:spPr>
        <p:txBody>
          <a:bodyPr wrap="none" rtlCol="0">
            <a:spAutoFit/>
          </a:bodyPr>
          <a:lstStyle/>
          <a:p>
            <a:r>
              <a:rPr lang="en-IN" sz="1600" b="1" dirty="0"/>
              <a:t>Process p1</a:t>
            </a:r>
          </a:p>
          <a:p>
            <a:r>
              <a:rPr lang="en-IN" sz="1600" dirty="0"/>
              <a:t>{</a:t>
            </a:r>
          </a:p>
          <a:p>
            <a:r>
              <a:rPr lang="en-IN" sz="1600" dirty="0"/>
              <a:t>    do</a:t>
            </a:r>
          </a:p>
          <a:p>
            <a:r>
              <a:rPr lang="en-IN" sz="1600" dirty="0"/>
              <a:t>    {</a:t>
            </a:r>
          </a:p>
          <a:p>
            <a:endParaRPr lang="en-IN" sz="1600" dirty="0"/>
          </a:p>
          <a:p>
            <a:pPr lvl="1"/>
            <a:r>
              <a:rPr lang="en-IN" sz="1600" dirty="0" err="1"/>
              <a:t>Process_flag</a:t>
            </a:r>
            <a:r>
              <a:rPr lang="en-IN" sz="1600" dirty="0"/>
              <a:t>[0]=true;</a:t>
            </a:r>
          </a:p>
          <a:p>
            <a:pPr lvl="1"/>
            <a:endParaRPr lang="en-IN" sz="1600" dirty="0"/>
          </a:p>
          <a:p>
            <a:pPr lvl="1"/>
            <a:r>
              <a:rPr lang="en-IN" sz="1600" dirty="0" err="1"/>
              <a:t>Process_turn</a:t>
            </a:r>
            <a:r>
              <a:rPr lang="en-IN" sz="1600" dirty="0"/>
              <a:t>=1;</a:t>
            </a:r>
          </a:p>
          <a:p>
            <a:pPr lvl="1"/>
            <a:endParaRPr lang="en-IN" sz="1600" dirty="0"/>
          </a:p>
          <a:p>
            <a:pPr lvl="1"/>
            <a:r>
              <a:rPr lang="en-IN" sz="1600" dirty="0"/>
              <a:t>While( </a:t>
            </a:r>
            <a:r>
              <a:rPr lang="en-IN" sz="1600" dirty="0" err="1">
                <a:solidFill>
                  <a:srgbClr val="FF0000"/>
                </a:solidFill>
              </a:rPr>
              <a:t>process_flag</a:t>
            </a:r>
            <a:r>
              <a:rPr lang="en-IN" sz="1600" dirty="0">
                <a:solidFill>
                  <a:srgbClr val="FF0000"/>
                </a:solidFill>
              </a:rPr>
              <a:t>[1] </a:t>
            </a:r>
            <a:r>
              <a:rPr lang="en-IN" sz="1600" dirty="0"/>
              <a:t>&amp;&amp; </a:t>
            </a:r>
            <a:r>
              <a:rPr lang="en-IN" sz="1600" dirty="0" err="1">
                <a:solidFill>
                  <a:srgbClr val="FF0000"/>
                </a:solidFill>
              </a:rPr>
              <a:t>process_turn</a:t>
            </a:r>
            <a:r>
              <a:rPr lang="en-IN" sz="1600" dirty="0">
                <a:solidFill>
                  <a:srgbClr val="FF0000"/>
                </a:solidFill>
              </a:rPr>
              <a:t>==1</a:t>
            </a:r>
            <a:r>
              <a:rPr lang="en-IN" sz="1600" dirty="0"/>
              <a:t>)</a:t>
            </a:r>
          </a:p>
          <a:p>
            <a:pPr lvl="1"/>
            <a:endParaRPr lang="en-IN" sz="1600" dirty="0"/>
          </a:p>
          <a:p>
            <a:pPr lvl="1"/>
            <a:r>
              <a:rPr lang="en-IN" sz="1600" dirty="0"/>
              <a:t>;      // do nothing</a:t>
            </a:r>
          </a:p>
          <a:p>
            <a:pPr lvl="1"/>
            <a:endParaRPr lang="en-IN" sz="1600" dirty="0"/>
          </a:p>
          <a:p>
            <a:pPr lvl="2"/>
            <a:r>
              <a:rPr lang="en-IN" sz="1600" dirty="0">
                <a:solidFill>
                  <a:srgbClr val="FF0000"/>
                </a:solidFill>
              </a:rPr>
              <a:t>Critical section</a:t>
            </a:r>
          </a:p>
          <a:p>
            <a:pPr lvl="2"/>
            <a:endParaRPr lang="en-IN" sz="1600" dirty="0"/>
          </a:p>
          <a:p>
            <a:pPr lvl="1"/>
            <a:r>
              <a:rPr lang="en-IN" sz="1600" dirty="0" err="1"/>
              <a:t>Process_flag</a:t>
            </a:r>
            <a:r>
              <a:rPr lang="en-IN" sz="1600" dirty="0"/>
              <a:t>[0]=false;</a:t>
            </a:r>
          </a:p>
          <a:p>
            <a:pPr lvl="1"/>
            <a:endParaRPr lang="en-IN" sz="1600" dirty="0"/>
          </a:p>
          <a:p>
            <a:r>
              <a:rPr lang="en-IN" sz="1600" dirty="0"/>
              <a:t>}while(true);</a:t>
            </a:r>
          </a:p>
        </p:txBody>
      </p:sp>
      <p:sp>
        <p:nvSpPr>
          <p:cNvPr id="8" name="TextBox 7"/>
          <p:cNvSpPr txBox="1"/>
          <p:nvPr/>
        </p:nvSpPr>
        <p:spPr>
          <a:xfrm>
            <a:off x="4745736" y="2233970"/>
            <a:ext cx="4440383" cy="4801314"/>
          </a:xfrm>
          <a:prstGeom prst="rect">
            <a:avLst/>
          </a:prstGeom>
          <a:noFill/>
        </p:spPr>
        <p:txBody>
          <a:bodyPr wrap="none" rtlCol="0">
            <a:spAutoFit/>
          </a:bodyPr>
          <a:lstStyle/>
          <a:p>
            <a:r>
              <a:rPr lang="en-IN" sz="1600" b="1" dirty="0"/>
              <a:t>Process p2</a:t>
            </a:r>
          </a:p>
          <a:p>
            <a:r>
              <a:rPr lang="en-IN" sz="1600" dirty="0"/>
              <a:t>{</a:t>
            </a:r>
          </a:p>
          <a:p>
            <a:r>
              <a:rPr lang="en-IN" sz="1600" dirty="0"/>
              <a:t>    do</a:t>
            </a:r>
          </a:p>
          <a:p>
            <a:r>
              <a:rPr lang="en-IN" sz="1600" dirty="0"/>
              <a:t>    {</a:t>
            </a:r>
          </a:p>
          <a:p>
            <a:endParaRPr lang="en-IN" sz="1600" dirty="0"/>
          </a:p>
          <a:p>
            <a:pPr lvl="1"/>
            <a:r>
              <a:rPr lang="en-IN" sz="1600" dirty="0" err="1"/>
              <a:t>Process_flag</a:t>
            </a:r>
            <a:r>
              <a:rPr lang="en-IN" sz="1600" dirty="0"/>
              <a:t>[1]=true;</a:t>
            </a:r>
          </a:p>
          <a:p>
            <a:pPr lvl="1"/>
            <a:endParaRPr lang="en-IN" sz="1600" dirty="0"/>
          </a:p>
          <a:p>
            <a:pPr lvl="1"/>
            <a:r>
              <a:rPr lang="en-IN" sz="1600" dirty="0" err="1"/>
              <a:t>Process_turn</a:t>
            </a:r>
            <a:r>
              <a:rPr lang="en-IN" sz="1600" dirty="0"/>
              <a:t>=0;</a:t>
            </a:r>
          </a:p>
          <a:p>
            <a:pPr lvl="1"/>
            <a:endParaRPr lang="en-IN" sz="1600" dirty="0"/>
          </a:p>
          <a:p>
            <a:pPr lvl="1"/>
            <a:r>
              <a:rPr lang="en-IN" sz="1600" dirty="0"/>
              <a:t>While(  </a:t>
            </a:r>
            <a:r>
              <a:rPr lang="en-IN" sz="1600" dirty="0" err="1">
                <a:solidFill>
                  <a:srgbClr val="FF0000"/>
                </a:solidFill>
              </a:rPr>
              <a:t>process_flag</a:t>
            </a:r>
            <a:r>
              <a:rPr lang="en-IN" sz="1600" dirty="0">
                <a:solidFill>
                  <a:srgbClr val="FF0000"/>
                </a:solidFill>
              </a:rPr>
              <a:t>[0] </a:t>
            </a:r>
            <a:r>
              <a:rPr lang="en-IN" sz="1600" dirty="0"/>
              <a:t>&amp;&amp; </a:t>
            </a:r>
            <a:r>
              <a:rPr lang="en-IN" sz="1600" dirty="0" err="1">
                <a:solidFill>
                  <a:srgbClr val="FF0000"/>
                </a:solidFill>
              </a:rPr>
              <a:t>process_turn</a:t>
            </a:r>
            <a:r>
              <a:rPr lang="en-IN" sz="1600" dirty="0">
                <a:solidFill>
                  <a:srgbClr val="FF0000"/>
                </a:solidFill>
              </a:rPr>
              <a:t>==0 </a:t>
            </a:r>
            <a:r>
              <a:rPr lang="en-IN" sz="1600" dirty="0"/>
              <a:t>)</a:t>
            </a:r>
          </a:p>
          <a:p>
            <a:pPr lvl="1"/>
            <a:endParaRPr lang="en-IN" sz="1600" dirty="0"/>
          </a:p>
          <a:p>
            <a:pPr lvl="1"/>
            <a:r>
              <a:rPr lang="en-IN" sz="1600" dirty="0"/>
              <a:t>; // do nothing</a:t>
            </a:r>
          </a:p>
          <a:p>
            <a:pPr lvl="1"/>
            <a:endParaRPr lang="en-IN" sz="1600" dirty="0"/>
          </a:p>
          <a:p>
            <a:pPr lvl="2"/>
            <a:r>
              <a:rPr lang="en-IN" sz="1600" dirty="0">
                <a:solidFill>
                  <a:srgbClr val="FF0000"/>
                </a:solidFill>
              </a:rPr>
              <a:t>Critical section</a:t>
            </a:r>
          </a:p>
          <a:p>
            <a:pPr lvl="2"/>
            <a:endParaRPr lang="en-IN" sz="1600" dirty="0"/>
          </a:p>
          <a:p>
            <a:pPr lvl="1"/>
            <a:r>
              <a:rPr lang="en-IN" sz="1600" dirty="0" err="1"/>
              <a:t>Process_flag</a:t>
            </a:r>
            <a:r>
              <a:rPr lang="en-IN" sz="1600" dirty="0"/>
              <a:t>[1]=false;</a:t>
            </a:r>
          </a:p>
          <a:p>
            <a:pPr lvl="1"/>
            <a:endParaRPr lang="en-IN" sz="1600" dirty="0"/>
          </a:p>
          <a:p>
            <a:r>
              <a:rPr lang="en-IN" sz="1600" dirty="0"/>
              <a:t>}while(true);</a:t>
            </a:r>
          </a:p>
          <a:p>
            <a:endParaRPr lang="en-IN"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
        <p:nvSpPr>
          <p:cNvPr id="11" name="TextBox 10"/>
          <p:cNvSpPr txBox="1"/>
          <p:nvPr/>
        </p:nvSpPr>
        <p:spPr>
          <a:xfrm>
            <a:off x="2175552" y="1310640"/>
            <a:ext cx="5770234" cy="923330"/>
          </a:xfrm>
          <a:prstGeom prst="rect">
            <a:avLst/>
          </a:prstGeom>
          <a:noFill/>
        </p:spPr>
        <p:txBody>
          <a:bodyPr wrap="none" rtlCol="0">
            <a:spAutoFit/>
          </a:bodyPr>
          <a:lstStyle/>
          <a:p>
            <a:r>
              <a:rPr lang="en-IN" b="1" dirty="0">
                <a:solidFill>
                  <a:srgbClr val="FF0000"/>
                </a:solidFill>
              </a:rPr>
              <a:t>Shared data:</a:t>
            </a:r>
          </a:p>
          <a:p>
            <a:r>
              <a:rPr lang="en-IN" b="1" dirty="0" err="1">
                <a:solidFill>
                  <a:srgbClr val="7030A0"/>
                </a:solidFill>
              </a:rPr>
              <a:t>int</a:t>
            </a:r>
            <a:r>
              <a:rPr lang="en-IN" b="1" dirty="0">
                <a:solidFill>
                  <a:srgbClr val="7030A0"/>
                </a:solidFill>
              </a:rPr>
              <a:t> </a:t>
            </a:r>
            <a:r>
              <a:rPr lang="en-IN" b="1" dirty="0" err="1">
                <a:solidFill>
                  <a:srgbClr val="7030A0"/>
                </a:solidFill>
              </a:rPr>
              <a:t>Process_turn</a:t>
            </a:r>
            <a:r>
              <a:rPr lang="en-IN" b="1" dirty="0">
                <a:solidFill>
                  <a:srgbClr val="7030A0"/>
                </a:solidFill>
              </a:rPr>
              <a:t>;--------------mutual exclusion</a:t>
            </a:r>
          </a:p>
          <a:p>
            <a:r>
              <a:rPr lang="en-IN" b="1" dirty="0" err="1">
                <a:solidFill>
                  <a:srgbClr val="7030A0"/>
                </a:solidFill>
              </a:rPr>
              <a:t>boolean</a:t>
            </a:r>
            <a:r>
              <a:rPr lang="en-IN" b="1" dirty="0">
                <a:solidFill>
                  <a:srgbClr val="7030A0"/>
                </a:solidFill>
              </a:rPr>
              <a:t> </a:t>
            </a:r>
            <a:r>
              <a:rPr lang="en-IN" b="1" dirty="0" err="1">
                <a:solidFill>
                  <a:srgbClr val="7030A0"/>
                </a:solidFill>
              </a:rPr>
              <a:t>Process_flag</a:t>
            </a:r>
            <a:r>
              <a:rPr lang="en-IN" b="1" dirty="0">
                <a:solidFill>
                  <a:srgbClr val="7030A0"/>
                </a:solidFill>
              </a:rPr>
              <a:t>[2];-----------------maintaining the state</a:t>
            </a:r>
          </a:p>
        </p:txBody>
      </p:sp>
    </p:spTree>
    <p:extLst>
      <p:ext uri="{BB962C8B-B14F-4D97-AF65-F5344CB8AC3E}">
        <p14:creationId xmlns:p14="http://schemas.microsoft.com/office/powerpoint/2010/main" val="218501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35" y="1043020"/>
            <a:ext cx="8229600" cy="1143000"/>
          </a:xfrm>
        </p:spPr>
        <p:txBody>
          <a:bodyPr>
            <a:noAutofit/>
          </a:bodyPr>
          <a:lstStyle/>
          <a:p>
            <a:r>
              <a:rPr lang="en-US" sz="3200" b="1" dirty="0"/>
              <a:t>Disadvantages of Peterson’s Solution</a:t>
            </a:r>
            <a:br>
              <a:rPr lang="en-US" sz="3200" b="1" dirty="0"/>
            </a:br>
            <a:endParaRPr lang="en-IN" sz="3200" b="1" dirty="0"/>
          </a:p>
        </p:txBody>
      </p:sp>
      <p:sp>
        <p:nvSpPr>
          <p:cNvPr id="3" name="Content Placeholder 2"/>
          <p:cNvSpPr>
            <a:spLocks noGrp="1"/>
          </p:cNvSpPr>
          <p:nvPr>
            <p:ph idx="1"/>
          </p:nvPr>
        </p:nvSpPr>
        <p:spPr>
          <a:xfrm>
            <a:off x="609600" y="1981200"/>
            <a:ext cx="8229600" cy="4525963"/>
          </a:xfrm>
        </p:spPr>
        <p:txBody>
          <a:bodyPr/>
          <a:lstStyle/>
          <a:p>
            <a:pPr lvl="1" fontAlgn="base"/>
            <a:r>
              <a:rPr lang="en-US" sz="2400" dirty="0"/>
              <a:t>It involves Busy waiting</a:t>
            </a:r>
          </a:p>
          <a:p>
            <a:pPr lvl="1" fontAlgn="base"/>
            <a:r>
              <a:rPr lang="en-US" sz="2400" dirty="0"/>
              <a:t>It is limited to 2 processes.</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29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52311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83" y="1143000"/>
            <a:ext cx="8229600" cy="1143000"/>
          </a:xfrm>
        </p:spPr>
        <p:txBody>
          <a:bodyPr>
            <a:normAutofit fontScale="90000"/>
          </a:bodyPr>
          <a:lstStyle/>
          <a:p>
            <a:r>
              <a:rPr lang="en-IN" sz="3600" b="1" dirty="0"/>
              <a:t>Semaphores</a:t>
            </a:r>
            <a:br>
              <a:rPr lang="en-IN" sz="3600" b="1" dirty="0"/>
            </a:br>
            <a:br>
              <a:rPr lang="en-IN" dirty="0"/>
            </a:br>
            <a:endParaRPr lang="en-IN" dirty="0"/>
          </a:p>
        </p:txBody>
      </p:sp>
      <p:sp>
        <p:nvSpPr>
          <p:cNvPr id="3" name="Content Placeholder 2"/>
          <p:cNvSpPr>
            <a:spLocks noGrp="1"/>
          </p:cNvSpPr>
          <p:nvPr>
            <p:ph idx="1"/>
          </p:nvPr>
        </p:nvSpPr>
        <p:spPr/>
        <p:txBody>
          <a:bodyPr>
            <a:normAutofit/>
          </a:bodyPr>
          <a:lstStyle/>
          <a:p>
            <a:pPr fontAlgn="base"/>
            <a:r>
              <a:rPr lang="en-US" sz="2000" dirty="0"/>
              <a:t>Semaphore was proposed by </a:t>
            </a:r>
            <a:r>
              <a:rPr lang="en-US" sz="2000" dirty="0" err="1"/>
              <a:t>Dijkstra</a:t>
            </a:r>
            <a:r>
              <a:rPr lang="en-US" sz="2000" dirty="0"/>
              <a:t> in 1965 which is a very significant technique to manage concurrent processes by using a simple integer value, which is known as a </a:t>
            </a:r>
            <a:r>
              <a:rPr lang="en-US" sz="2000" b="1" dirty="0"/>
              <a:t>semaphore.</a:t>
            </a:r>
          </a:p>
          <a:p>
            <a:pPr fontAlgn="base"/>
            <a:r>
              <a:rPr lang="en-US" sz="2000" dirty="0">
                <a:solidFill>
                  <a:srgbClr val="FF0000"/>
                </a:solidFill>
              </a:rPr>
              <a:t>Semaphore is simply a variable which is non-negative and shared between threads</a:t>
            </a:r>
            <a:r>
              <a:rPr lang="en-US" sz="2000" dirty="0"/>
              <a:t>. </a:t>
            </a:r>
          </a:p>
          <a:p>
            <a:pPr fontAlgn="base"/>
            <a:r>
              <a:rPr lang="en-US" sz="2000" dirty="0"/>
              <a:t>This variable is used to solve the critical section problem and to achieve process synchronization in the multiprocessing environment.</a:t>
            </a:r>
          </a:p>
          <a:p>
            <a:pPr fontAlgn="base"/>
            <a:r>
              <a:rPr lang="en-US" sz="2000" dirty="0">
                <a:solidFill>
                  <a:srgbClr val="FF0000"/>
                </a:solidFill>
              </a:rPr>
              <a:t>It is a process synchronization tool </a:t>
            </a:r>
            <a:r>
              <a:rPr lang="en-IN" sz="2000" dirty="0">
                <a:solidFill>
                  <a:srgbClr val="FF0000"/>
                </a:solidFill>
              </a:rPr>
              <a:t>that does not require </a:t>
            </a:r>
            <a:r>
              <a:rPr lang="en-IN" sz="2000" b="1" dirty="0">
                <a:solidFill>
                  <a:srgbClr val="FF0000"/>
                </a:solidFill>
              </a:rPr>
              <a:t>busy waiting</a:t>
            </a:r>
            <a:r>
              <a:rPr lang="en-US" sz="2000" b="1" dirty="0">
                <a:solidFill>
                  <a:srgbClr val="FF0000"/>
                </a:solidFill>
              </a:rPr>
              <a:t>.</a:t>
            </a:r>
          </a:p>
          <a:p>
            <a:pPr fontAlgn="base"/>
            <a:endParaRPr lang="en-US" sz="2000" b="1"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29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
        <p:nvSpPr>
          <p:cNvPr id="9" name="AutoShape 2" descr="Semaphore | Semaphore in OS | Binary Semaphore | Gate Vidyal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Semaphore | Semaphore in OS | Binary Semaphore | Gate Vidyala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1373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3200" b="1" dirty="0"/>
              <a:t>Semaphore Implementation</a:t>
            </a:r>
          </a:p>
        </p:txBody>
      </p:sp>
      <p:sp>
        <p:nvSpPr>
          <p:cNvPr id="3" name="Content Placeholder 2"/>
          <p:cNvSpPr>
            <a:spLocks noGrp="1"/>
          </p:cNvSpPr>
          <p:nvPr>
            <p:ph idx="1"/>
          </p:nvPr>
        </p:nvSpPr>
        <p:spPr/>
        <p:txBody>
          <a:bodyPr>
            <a:normAutofit fontScale="92500" lnSpcReduction="10000"/>
          </a:bodyPr>
          <a:lstStyle/>
          <a:p>
            <a:r>
              <a:rPr lang="en-IN" sz="2200" dirty="0"/>
              <a:t>It can only be accessed via two indivisible (atomic) operations (wait and signal).</a:t>
            </a:r>
          </a:p>
          <a:p>
            <a:pPr marL="800100" lvl="2" indent="0">
              <a:buNone/>
            </a:pPr>
            <a:r>
              <a:rPr lang="en-IN" sz="1900" i="1" dirty="0">
                <a:solidFill>
                  <a:srgbClr val="FF0000"/>
                </a:solidFill>
              </a:rPr>
              <a:t>wait</a:t>
            </a:r>
            <a:r>
              <a:rPr lang="en-IN" sz="1900" dirty="0">
                <a:solidFill>
                  <a:srgbClr val="FF0000"/>
                </a:solidFill>
              </a:rPr>
              <a:t> (</a:t>
            </a:r>
            <a:r>
              <a:rPr lang="en-IN" sz="1900" i="1" dirty="0">
                <a:solidFill>
                  <a:srgbClr val="FF0000"/>
                </a:solidFill>
              </a:rPr>
              <a:t>S</a:t>
            </a:r>
            <a:r>
              <a:rPr lang="en-IN" sz="1900" dirty="0">
                <a:solidFill>
                  <a:srgbClr val="FF0000"/>
                </a:solidFill>
              </a:rPr>
              <a:t>):</a:t>
            </a:r>
          </a:p>
          <a:p>
            <a:pPr marL="800100" lvl="2" indent="0">
              <a:buNone/>
            </a:pPr>
            <a:r>
              <a:rPr lang="en-IN" sz="1900" dirty="0"/>
              <a:t>P(S)</a:t>
            </a:r>
          </a:p>
          <a:p>
            <a:pPr marL="800100" lvl="2" indent="0">
              <a:buNone/>
            </a:pPr>
            <a:r>
              <a:rPr lang="en-IN" sz="1900" dirty="0"/>
              <a:t>{</a:t>
            </a:r>
          </a:p>
          <a:p>
            <a:pPr marL="800100" lvl="2" indent="0">
              <a:buNone/>
            </a:pPr>
            <a:r>
              <a:rPr lang="en-IN" sz="1900" b="1" dirty="0"/>
              <a:t>while</a:t>
            </a:r>
            <a:r>
              <a:rPr lang="en-IN" sz="1900" dirty="0"/>
              <a:t> (</a:t>
            </a:r>
            <a:r>
              <a:rPr lang="en-IN" sz="1900" b="1" i="1" dirty="0"/>
              <a:t>S</a:t>
            </a:r>
            <a:r>
              <a:rPr lang="en-IN" sz="1900" b="1" dirty="0"/>
              <a:t>&lt;=</a:t>
            </a:r>
            <a:r>
              <a:rPr lang="en-IN" sz="1900" dirty="0"/>
              <a:t> </a:t>
            </a:r>
            <a:r>
              <a:rPr lang="en-IN" sz="1900" b="1" dirty="0"/>
              <a:t>0)</a:t>
            </a:r>
            <a:endParaRPr lang="en-IN" sz="1900" dirty="0"/>
          </a:p>
          <a:p>
            <a:pPr marL="800100" lvl="2" indent="0">
              <a:buNone/>
            </a:pPr>
            <a:r>
              <a:rPr lang="en-IN" sz="1900" b="1" dirty="0">
                <a:solidFill>
                  <a:srgbClr val="FF0000"/>
                </a:solidFill>
              </a:rPr>
              <a:t>;</a:t>
            </a:r>
            <a:r>
              <a:rPr lang="en-IN" sz="1900" dirty="0">
                <a:solidFill>
                  <a:srgbClr val="FF0000"/>
                </a:solidFill>
              </a:rPr>
              <a:t> //no operation</a:t>
            </a:r>
          </a:p>
          <a:p>
            <a:pPr marL="800100" lvl="2" indent="0">
              <a:buNone/>
            </a:pPr>
            <a:r>
              <a:rPr lang="en-IN" sz="1900" b="1" i="1" dirty="0"/>
              <a:t>S</a:t>
            </a:r>
            <a:r>
              <a:rPr lang="en-IN" sz="1900" b="1" dirty="0"/>
              <a:t>--;</a:t>
            </a:r>
          </a:p>
          <a:p>
            <a:pPr marL="800100" lvl="2" indent="0">
              <a:buNone/>
            </a:pPr>
            <a:r>
              <a:rPr lang="en-IN" sz="1900" b="1" dirty="0"/>
              <a:t>}</a:t>
            </a:r>
            <a:endParaRPr lang="en-IN" sz="1900" dirty="0"/>
          </a:p>
          <a:p>
            <a:pPr marL="800100" lvl="2" indent="0">
              <a:buNone/>
            </a:pPr>
            <a:r>
              <a:rPr lang="en-IN" sz="1900" i="1" dirty="0">
                <a:solidFill>
                  <a:srgbClr val="FF0000"/>
                </a:solidFill>
              </a:rPr>
              <a:t>signal</a:t>
            </a:r>
            <a:r>
              <a:rPr lang="en-IN" sz="1900" dirty="0">
                <a:solidFill>
                  <a:srgbClr val="FF0000"/>
                </a:solidFill>
              </a:rPr>
              <a:t> (</a:t>
            </a:r>
            <a:r>
              <a:rPr lang="en-IN" sz="1900" i="1" dirty="0">
                <a:solidFill>
                  <a:srgbClr val="FF0000"/>
                </a:solidFill>
              </a:rPr>
              <a:t>S</a:t>
            </a:r>
            <a:r>
              <a:rPr lang="en-IN" sz="1900" dirty="0">
                <a:solidFill>
                  <a:srgbClr val="FF0000"/>
                </a:solidFill>
              </a:rPr>
              <a:t>):</a:t>
            </a:r>
          </a:p>
          <a:p>
            <a:pPr marL="800100" lvl="2" indent="0">
              <a:buNone/>
            </a:pPr>
            <a:r>
              <a:rPr lang="en-IN" sz="1900" dirty="0"/>
              <a:t>V(S)</a:t>
            </a:r>
          </a:p>
          <a:p>
            <a:pPr marL="800100" lvl="2" indent="0">
              <a:buNone/>
            </a:pPr>
            <a:r>
              <a:rPr lang="en-IN" sz="1900" dirty="0"/>
              <a:t>{ </a:t>
            </a:r>
          </a:p>
          <a:p>
            <a:pPr marL="800100" lvl="2" indent="0">
              <a:buNone/>
            </a:pPr>
            <a:r>
              <a:rPr lang="en-IN" sz="1900" b="1" i="1" dirty="0"/>
              <a:t>S++;</a:t>
            </a:r>
          </a:p>
          <a:p>
            <a:pPr marL="800100" lvl="2" indent="0">
              <a:buNone/>
            </a:pPr>
            <a:r>
              <a:rPr lang="en-IN" sz="1900" b="1" i="1" dirty="0"/>
              <a:t>}</a:t>
            </a:r>
            <a:endParaRPr lang="en-IN" sz="1900"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29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17777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IN" b="1" dirty="0"/>
              <a:t>Contents</a:t>
            </a:r>
            <a:endParaRPr lang="en-IN" dirty="0"/>
          </a:p>
        </p:txBody>
      </p:sp>
      <p:sp>
        <p:nvSpPr>
          <p:cNvPr id="3" name="Content Placeholder 2"/>
          <p:cNvSpPr>
            <a:spLocks noGrp="1"/>
          </p:cNvSpPr>
          <p:nvPr>
            <p:ph idx="1"/>
          </p:nvPr>
        </p:nvSpPr>
        <p:spPr/>
        <p:txBody>
          <a:bodyPr>
            <a:normAutofit fontScale="92500" lnSpcReduction="10000"/>
          </a:bodyPr>
          <a:lstStyle/>
          <a:p>
            <a:r>
              <a:rPr lang="en-IN" sz="2600" dirty="0"/>
              <a:t>Process Synchronization</a:t>
            </a:r>
          </a:p>
          <a:p>
            <a:pPr lvl="1"/>
            <a:r>
              <a:rPr lang="en-IN" sz="2200" dirty="0"/>
              <a:t>Producer-Consumer Problem Example</a:t>
            </a:r>
          </a:p>
          <a:p>
            <a:pPr lvl="1"/>
            <a:r>
              <a:rPr lang="en-IN" sz="2200" dirty="0"/>
              <a:t>Race Condition</a:t>
            </a:r>
          </a:p>
          <a:p>
            <a:r>
              <a:rPr lang="en-IN" sz="2600" dirty="0"/>
              <a:t>The Critical-Section Problem </a:t>
            </a:r>
          </a:p>
          <a:p>
            <a:r>
              <a:rPr lang="en-IN" sz="2600" dirty="0"/>
              <a:t>Peterson’s Solution</a:t>
            </a:r>
          </a:p>
          <a:p>
            <a:r>
              <a:rPr lang="en-IN" sz="2600" dirty="0"/>
              <a:t>Semaphores</a:t>
            </a:r>
          </a:p>
          <a:p>
            <a:r>
              <a:rPr lang="en-IN" sz="2600" dirty="0"/>
              <a:t>Classical Problems of Synchronization </a:t>
            </a:r>
          </a:p>
          <a:p>
            <a:pPr lvl="1"/>
            <a:r>
              <a:rPr lang="en-IN" sz="2200" dirty="0"/>
              <a:t>Bounded-Buffer Problem</a:t>
            </a:r>
          </a:p>
          <a:p>
            <a:pPr lvl="1"/>
            <a:r>
              <a:rPr lang="en-IN" sz="2200" dirty="0"/>
              <a:t>Readers and Writers Problem</a:t>
            </a:r>
          </a:p>
          <a:p>
            <a:pPr lvl="1"/>
            <a:r>
              <a:rPr lang="en-IN" sz="2200" dirty="0"/>
              <a:t>Dining-Philosophers Problem</a:t>
            </a:r>
          </a:p>
          <a:p>
            <a:r>
              <a:rPr lang="en-IN" sz="2600" dirty="0"/>
              <a:t>Monitors</a:t>
            </a:r>
          </a:p>
          <a:p>
            <a:r>
              <a:rPr lang="en-IN" sz="2600" dirty="0"/>
              <a:t>Synchronization Hardware</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extBox 6"/>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2286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46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marL="0" indent="0" fontAlgn="base">
              <a:buNone/>
            </a:pPr>
            <a:endParaRPr lang="en-US" sz="2400" b="1" dirty="0"/>
          </a:p>
          <a:p>
            <a:pPr fontAlgn="base"/>
            <a:r>
              <a:rPr lang="en-US" sz="2400" b="1" dirty="0"/>
              <a:t>Binary Semaphore( Resource with single instance) –</a:t>
            </a:r>
            <a:r>
              <a:rPr lang="en-US" sz="2400" dirty="0"/>
              <a:t> </a:t>
            </a:r>
          </a:p>
          <a:p>
            <a:pPr lvl="1" fontAlgn="base"/>
            <a:r>
              <a:rPr lang="en-US" sz="2000" dirty="0"/>
              <a:t>This is also known as </a:t>
            </a:r>
            <a:r>
              <a:rPr lang="en-US" sz="2000" dirty="0" err="1"/>
              <a:t>mutex</a:t>
            </a:r>
            <a:r>
              <a:rPr lang="en-US" sz="2000" dirty="0"/>
              <a:t> lock. </a:t>
            </a:r>
          </a:p>
          <a:p>
            <a:pPr lvl="1" fontAlgn="base"/>
            <a:r>
              <a:rPr lang="en-US" sz="2000" dirty="0"/>
              <a:t>It can have only two values – 0 and 1. </a:t>
            </a:r>
          </a:p>
          <a:p>
            <a:pPr lvl="1" fontAlgn="base"/>
            <a:r>
              <a:rPr lang="en-US" sz="2000" dirty="0"/>
              <a:t>Its value is initialized to 1. </a:t>
            </a:r>
          </a:p>
          <a:p>
            <a:pPr lvl="1" fontAlgn="base"/>
            <a:r>
              <a:rPr lang="en-US" sz="2000" dirty="0"/>
              <a:t>It is used to implement the solution of critical section problem with multiple processes.</a:t>
            </a:r>
          </a:p>
          <a:p>
            <a:pPr fontAlgn="base"/>
            <a:r>
              <a:rPr lang="en-US" sz="2400" b="1" dirty="0"/>
              <a:t>Counting Semaphore (Resource with multiple instances)–</a:t>
            </a:r>
          </a:p>
          <a:p>
            <a:pPr lvl="1" fontAlgn="base"/>
            <a:r>
              <a:rPr lang="en-US" sz="2000" dirty="0"/>
              <a:t>Its value can range over an unrestricted domain. </a:t>
            </a:r>
          </a:p>
          <a:p>
            <a:pPr lvl="1" fontAlgn="base"/>
            <a:r>
              <a:rPr lang="en-US" sz="2000" dirty="0"/>
              <a:t>It is used to control access to a resource that has multiple instances.</a:t>
            </a:r>
          </a:p>
          <a:p>
            <a:endParaRPr lang="en-IN" sz="2400" b="1" dirty="0"/>
          </a:p>
          <a:p>
            <a:endParaRPr lang="en-IN" sz="2400" b="1"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2" name="TextBox 1"/>
          <p:cNvSpPr txBox="1"/>
          <p:nvPr/>
        </p:nvSpPr>
        <p:spPr>
          <a:xfrm>
            <a:off x="2133600" y="609600"/>
            <a:ext cx="3804439" cy="584775"/>
          </a:xfrm>
          <a:prstGeom prst="rect">
            <a:avLst/>
          </a:prstGeom>
          <a:noFill/>
        </p:spPr>
        <p:txBody>
          <a:bodyPr wrap="none" rtlCol="0">
            <a:spAutoFit/>
          </a:bodyPr>
          <a:lstStyle/>
          <a:p>
            <a:pPr algn="ctr"/>
            <a:r>
              <a:rPr lang="en-IN" sz="3200" b="1" dirty="0"/>
              <a:t>Types of Semaphores</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29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99102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Autofit/>
          </a:bodyPr>
          <a:lstStyle/>
          <a:p>
            <a:r>
              <a:rPr lang="en-IN" sz="3200" b="1" dirty="0"/>
              <a:t>Critical Section of </a:t>
            </a:r>
            <a:r>
              <a:rPr lang="en-IN" sz="3200" b="1" i="1" dirty="0"/>
              <a:t>n</a:t>
            </a:r>
            <a:r>
              <a:rPr lang="en-IN" sz="3200" b="1" dirty="0"/>
              <a:t> Processes</a:t>
            </a:r>
          </a:p>
        </p:txBody>
      </p:sp>
      <p:sp>
        <p:nvSpPr>
          <p:cNvPr id="3" name="Content Placeholder 2"/>
          <p:cNvSpPr>
            <a:spLocks noGrp="1"/>
          </p:cNvSpPr>
          <p:nvPr>
            <p:ph idx="1"/>
          </p:nvPr>
        </p:nvSpPr>
        <p:spPr>
          <a:xfrm>
            <a:off x="490375" y="1752600"/>
            <a:ext cx="8229600" cy="4525963"/>
          </a:xfrm>
        </p:spPr>
        <p:txBody>
          <a:bodyPr>
            <a:normAutofit fontScale="70000" lnSpcReduction="20000"/>
          </a:bodyPr>
          <a:lstStyle/>
          <a:p>
            <a:pPr marL="0" indent="0">
              <a:buNone/>
            </a:pPr>
            <a:r>
              <a:rPr lang="en-IN" dirty="0"/>
              <a:t>Shared data:</a:t>
            </a:r>
          </a:p>
          <a:p>
            <a:pPr marL="0" indent="0">
              <a:buNone/>
            </a:pPr>
            <a:r>
              <a:rPr lang="en-IN" dirty="0"/>
              <a:t> </a:t>
            </a:r>
            <a:r>
              <a:rPr lang="en-IN" b="1" dirty="0"/>
              <a:t>semaphore</a:t>
            </a:r>
            <a:r>
              <a:rPr lang="en-IN" dirty="0"/>
              <a:t> </a:t>
            </a:r>
            <a:r>
              <a:rPr lang="en-IN" b="1" dirty="0" err="1"/>
              <a:t>mutex</a:t>
            </a:r>
            <a:r>
              <a:rPr lang="en-IN" b="1" dirty="0"/>
              <a:t>;</a:t>
            </a:r>
            <a:r>
              <a:rPr lang="en-IN" dirty="0"/>
              <a:t> </a:t>
            </a:r>
            <a:r>
              <a:rPr lang="en-IN" b="1" dirty="0"/>
              <a:t>//</a:t>
            </a:r>
            <a:r>
              <a:rPr lang="en-IN" dirty="0"/>
              <a:t>initially </a:t>
            </a:r>
            <a:r>
              <a:rPr lang="en-IN" i="1" dirty="0" err="1"/>
              <a:t>mutex</a:t>
            </a:r>
            <a:r>
              <a:rPr lang="en-IN" dirty="0"/>
              <a:t> = 1</a:t>
            </a:r>
          </a:p>
          <a:p>
            <a:pPr marL="0" indent="0">
              <a:buNone/>
            </a:pPr>
            <a:endParaRPr lang="en-IN" dirty="0"/>
          </a:p>
          <a:p>
            <a:pPr marL="0" indent="0">
              <a:buNone/>
            </a:pPr>
            <a:r>
              <a:rPr lang="en-IN" dirty="0"/>
              <a:t>  Process </a:t>
            </a:r>
            <a:r>
              <a:rPr lang="en-IN" i="1" dirty="0"/>
              <a:t>Pi:</a:t>
            </a:r>
          </a:p>
          <a:p>
            <a:pPr marL="0" indent="0">
              <a:buNone/>
            </a:pPr>
            <a:endParaRPr lang="en-IN" dirty="0"/>
          </a:p>
          <a:p>
            <a:pPr marL="0" indent="0">
              <a:buNone/>
            </a:pPr>
            <a:r>
              <a:rPr lang="en-IN" dirty="0"/>
              <a:t>  </a:t>
            </a:r>
            <a:r>
              <a:rPr lang="en-IN" b="1" dirty="0"/>
              <a:t>do</a:t>
            </a:r>
            <a:r>
              <a:rPr lang="en-IN" dirty="0"/>
              <a:t> </a:t>
            </a:r>
          </a:p>
          <a:p>
            <a:pPr marL="0" indent="0">
              <a:buNone/>
            </a:pPr>
            <a:r>
              <a:rPr lang="en-IN" b="1" dirty="0"/>
              <a:t>   {</a:t>
            </a:r>
            <a:r>
              <a:rPr lang="en-IN" dirty="0"/>
              <a:t> </a:t>
            </a:r>
          </a:p>
          <a:p>
            <a:pPr marL="0" indent="0">
              <a:buNone/>
            </a:pPr>
            <a:r>
              <a:rPr lang="en-IN" b="1" dirty="0"/>
              <a:t>     wait(</a:t>
            </a:r>
            <a:r>
              <a:rPr lang="en-IN" b="1" dirty="0" err="1"/>
              <a:t>mutex</a:t>
            </a:r>
            <a:r>
              <a:rPr lang="en-IN" b="1" dirty="0"/>
              <a:t>)  ;</a:t>
            </a:r>
            <a:endParaRPr lang="en-IN" dirty="0"/>
          </a:p>
          <a:p>
            <a:pPr marL="0" indent="0">
              <a:buNone/>
            </a:pPr>
            <a:r>
              <a:rPr lang="en-IN" dirty="0"/>
              <a:t>         critical section</a:t>
            </a:r>
          </a:p>
          <a:p>
            <a:pPr marL="0" indent="0">
              <a:buNone/>
            </a:pPr>
            <a:r>
              <a:rPr lang="en-IN" dirty="0"/>
              <a:t>     </a:t>
            </a:r>
            <a:r>
              <a:rPr lang="en-IN" b="1" dirty="0"/>
              <a:t>signal(</a:t>
            </a:r>
            <a:r>
              <a:rPr lang="en-IN" b="1" dirty="0" err="1"/>
              <a:t>mutex</a:t>
            </a:r>
            <a:r>
              <a:rPr lang="en-IN" b="1" dirty="0"/>
              <a:t>);</a:t>
            </a:r>
            <a:r>
              <a:rPr lang="en-IN" dirty="0"/>
              <a:t> </a:t>
            </a:r>
          </a:p>
          <a:p>
            <a:pPr marL="0" indent="0">
              <a:buNone/>
            </a:pPr>
            <a:r>
              <a:rPr lang="en-IN" dirty="0"/>
              <a:t>        remainder section</a:t>
            </a:r>
          </a:p>
          <a:p>
            <a:pPr marL="0" indent="0">
              <a:buNone/>
            </a:pPr>
            <a:r>
              <a:rPr lang="en-IN" b="1" dirty="0"/>
              <a:t>   }</a:t>
            </a:r>
            <a:r>
              <a:rPr lang="en-IN" dirty="0"/>
              <a:t> </a:t>
            </a:r>
            <a:r>
              <a:rPr lang="en-IN" b="1" dirty="0"/>
              <a:t>while</a:t>
            </a:r>
            <a:r>
              <a:rPr lang="en-IN" dirty="0"/>
              <a:t> </a:t>
            </a:r>
            <a:r>
              <a:rPr lang="en-IN" b="1" dirty="0"/>
              <a:t>(1);</a:t>
            </a:r>
            <a:endParaRPr lang="en-IN"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29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00432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a:bodyPr>
          <a:lstStyle/>
          <a:p>
            <a:r>
              <a:rPr lang="en-IN" sz="3200" b="1" dirty="0"/>
              <a:t>Semaphore Implementation</a:t>
            </a:r>
          </a:p>
        </p:txBody>
      </p:sp>
      <p:sp>
        <p:nvSpPr>
          <p:cNvPr id="3" name="Content Placeholder 2"/>
          <p:cNvSpPr>
            <a:spLocks noGrp="1"/>
          </p:cNvSpPr>
          <p:nvPr>
            <p:ph idx="1"/>
          </p:nvPr>
        </p:nvSpPr>
        <p:spPr/>
        <p:txBody>
          <a:bodyPr>
            <a:normAutofit fontScale="62500" lnSpcReduction="20000"/>
          </a:bodyPr>
          <a:lstStyle/>
          <a:p>
            <a:pPr marL="0" indent="0">
              <a:buNone/>
            </a:pPr>
            <a:r>
              <a:rPr lang="en-IN" sz="2400" dirty="0" err="1"/>
              <a:t>Struct</a:t>
            </a:r>
            <a:r>
              <a:rPr lang="en-IN" sz="2400" dirty="0"/>
              <a:t> Semaphore</a:t>
            </a:r>
          </a:p>
          <a:p>
            <a:pPr marL="0" indent="0">
              <a:buNone/>
            </a:pPr>
            <a:r>
              <a:rPr lang="en-IN" sz="2400" dirty="0"/>
              <a:t>{</a:t>
            </a:r>
          </a:p>
          <a:p>
            <a:pPr marL="0" indent="0">
              <a:buNone/>
            </a:pPr>
            <a:r>
              <a:rPr lang="en-IN" sz="2400" dirty="0"/>
              <a:t>    </a:t>
            </a:r>
            <a:r>
              <a:rPr lang="en-IN" sz="2400" dirty="0" err="1"/>
              <a:t>int</a:t>
            </a:r>
            <a:r>
              <a:rPr lang="en-IN" sz="2400" dirty="0"/>
              <a:t> </a:t>
            </a:r>
            <a:r>
              <a:rPr lang="en-IN" sz="2400" dirty="0" err="1"/>
              <a:t>sem_value</a:t>
            </a:r>
            <a:r>
              <a:rPr lang="en-IN" sz="2400" dirty="0"/>
              <a:t>;</a:t>
            </a:r>
          </a:p>
          <a:p>
            <a:pPr marL="0" indent="0">
              <a:buNone/>
            </a:pPr>
            <a:r>
              <a:rPr lang="en-IN" sz="2400" dirty="0"/>
              <a:t>    queue </a:t>
            </a:r>
            <a:r>
              <a:rPr lang="en-IN" sz="2400" dirty="0" err="1"/>
              <a:t>sem_q</a:t>
            </a:r>
            <a:r>
              <a:rPr lang="en-IN" sz="2400" dirty="0"/>
              <a:t>;</a:t>
            </a:r>
          </a:p>
          <a:p>
            <a:pPr marL="0" indent="0">
              <a:buNone/>
            </a:pPr>
            <a:r>
              <a:rPr lang="en-IN" sz="2400" dirty="0"/>
              <a:t>     </a:t>
            </a:r>
          </a:p>
          <a:p>
            <a:pPr marL="0" indent="0">
              <a:buNone/>
            </a:pPr>
            <a:r>
              <a:rPr lang="en-IN" sz="2400" dirty="0"/>
              <a:t>};</a:t>
            </a:r>
          </a:p>
          <a:p>
            <a:pPr marL="0" indent="0">
              <a:buNone/>
            </a:pPr>
            <a:r>
              <a:rPr lang="en-IN" sz="2400" dirty="0"/>
              <a:t>Semaphore S;</a:t>
            </a:r>
          </a:p>
          <a:p>
            <a:pPr marL="0" indent="0">
              <a:buNone/>
            </a:pPr>
            <a:endParaRPr lang="en-IN" sz="2400" dirty="0"/>
          </a:p>
          <a:p>
            <a:pPr marL="0" indent="0">
              <a:buNone/>
            </a:pPr>
            <a:r>
              <a:rPr lang="en-IN" sz="2400" b="1" dirty="0"/>
              <a:t>Operation wait</a:t>
            </a:r>
          </a:p>
          <a:p>
            <a:pPr marL="0" indent="0">
              <a:buNone/>
            </a:pPr>
            <a:r>
              <a:rPr lang="en-IN" sz="2400" dirty="0"/>
              <a:t>P(S)</a:t>
            </a:r>
          </a:p>
          <a:p>
            <a:pPr marL="0" indent="0">
              <a:buNone/>
            </a:pPr>
            <a:r>
              <a:rPr lang="en-IN" sz="2400" dirty="0"/>
              <a:t> {</a:t>
            </a:r>
          </a:p>
          <a:p>
            <a:pPr marL="0" indent="0">
              <a:buNone/>
            </a:pPr>
            <a:r>
              <a:rPr lang="en-IN" sz="2400" dirty="0"/>
              <a:t>     </a:t>
            </a:r>
            <a:r>
              <a:rPr lang="en-IN" sz="2400" dirty="0" err="1"/>
              <a:t>S.sem_value</a:t>
            </a:r>
            <a:r>
              <a:rPr lang="en-IN" sz="2400" dirty="0"/>
              <a:t>=S.sem_value-1</a:t>
            </a:r>
          </a:p>
          <a:p>
            <a:pPr marL="0" indent="0">
              <a:buNone/>
            </a:pPr>
            <a:r>
              <a:rPr lang="en-IN" sz="2400" dirty="0"/>
              <a:t>        If(</a:t>
            </a:r>
            <a:r>
              <a:rPr lang="en-IN" sz="2400" dirty="0" err="1"/>
              <a:t>S.sem_value</a:t>
            </a:r>
            <a:r>
              <a:rPr lang="en-IN" sz="2400" dirty="0"/>
              <a:t>&lt;0)</a:t>
            </a:r>
          </a:p>
          <a:p>
            <a:pPr marL="0" indent="0">
              <a:buNone/>
            </a:pPr>
            <a:r>
              <a:rPr lang="en-IN" sz="2400" dirty="0"/>
              <a:t>        {</a:t>
            </a:r>
          </a:p>
          <a:p>
            <a:pPr marL="0" indent="0">
              <a:buNone/>
            </a:pPr>
            <a:r>
              <a:rPr lang="en-IN" sz="2400" dirty="0"/>
              <a:t>             Add the Process to </a:t>
            </a:r>
            <a:r>
              <a:rPr lang="en-IN" sz="2400" dirty="0" err="1"/>
              <a:t>S.sem_queue</a:t>
            </a:r>
            <a:r>
              <a:rPr lang="en-IN" sz="2400" dirty="0"/>
              <a:t>;</a:t>
            </a:r>
          </a:p>
          <a:p>
            <a:pPr marL="0" indent="0">
              <a:buNone/>
            </a:pPr>
            <a:r>
              <a:rPr lang="en-IN" sz="2400" dirty="0"/>
              <a:t>             Block the process;</a:t>
            </a:r>
          </a:p>
          <a:p>
            <a:pPr marL="0" indent="0">
              <a:buNone/>
            </a:pPr>
            <a:r>
              <a:rPr lang="en-IN" sz="2400" dirty="0"/>
              <a:t>         }</a:t>
            </a:r>
          </a:p>
          <a:p>
            <a:pPr marL="0" indent="0">
              <a:buNone/>
            </a:pPr>
            <a:r>
              <a:rPr lang="en-IN" sz="2400" dirty="0"/>
              <a:t> }</a:t>
            </a:r>
            <a:endParaRPr lang="en-IN" sz="2000"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2295"/>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
        <p:nvSpPr>
          <p:cNvPr id="9" name="TextBox 8"/>
          <p:cNvSpPr txBox="1"/>
          <p:nvPr/>
        </p:nvSpPr>
        <p:spPr>
          <a:xfrm>
            <a:off x="4343400" y="1627632"/>
            <a:ext cx="4594206" cy="2862322"/>
          </a:xfrm>
          <a:prstGeom prst="rect">
            <a:avLst/>
          </a:prstGeom>
          <a:noFill/>
        </p:spPr>
        <p:txBody>
          <a:bodyPr wrap="none" rtlCol="0">
            <a:spAutoFit/>
          </a:bodyPr>
          <a:lstStyle/>
          <a:p>
            <a:r>
              <a:rPr lang="en-IN" b="1" dirty="0"/>
              <a:t>Operation signal</a:t>
            </a:r>
          </a:p>
          <a:p>
            <a:r>
              <a:rPr lang="en-IN" dirty="0"/>
              <a:t>V(S)</a:t>
            </a:r>
          </a:p>
          <a:p>
            <a:r>
              <a:rPr lang="en-IN" dirty="0"/>
              <a:t>{</a:t>
            </a:r>
          </a:p>
          <a:p>
            <a:r>
              <a:rPr lang="en-IN" dirty="0"/>
              <a:t>       </a:t>
            </a:r>
            <a:r>
              <a:rPr lang="en-IN" dirty="0" err="1"/>
              <a:t>S.sem_value</a:t>
            </a:r>
            <a:r>
              <a:rPr lang="en-IN" dirty="0"/>
              <a:t>=S.sem_value+1;</a:t>
            </a:r>
          </a:p>
          <a:p>
            <a:r>
              <a:rPr lang="en-IN" dirty="0"/>
              <a:t>       If(</a:t>
            </a:r>
            <a:r>
              <a:rPr lang="en-IN" dirty="0" err="1"/>
              <a:t>S.Sem_value</a:t>
            </a:r>
            <a:r>
              <a:rPr lang="en-IN" dirty="0"/>
              <a:t>&lt;=0)</a:t>
            </a:r>
          </a:p>
          <a:p>
            <a:r>
              <a:rPr lang="en-IN" dirty="0"/>
              <a:t>        {</a:t>
            </a:r>
          </a:p>
          <a:p>
            <a:r>
              <a:rPr lang="en-IN" dirty="0"/>
              <a:t>            Remove the Process from </a:t>
            </a:r>
            <a:r>
              <a:rPr lang="en-IN" dirty="0" err="1"/>
              <a:t>S.sem_queue</a:t>
            </a:r>
            <a:r>
              <a:rPr lang="en-IN" dirty="0"/>
              <a:t>;</a:t>
            </a:r>
          </a:p>
          <a:p>
            <a:r>
              <a:rPr lang="en-IN" dirty="0"/>
              <a:t>            Wakeup the process;</a:t>
            </a:r>
          </a:p>
          <a:p>
            <a:r>
              <a:rPr lang="en-IN" dirty="0"/>
              <a:t>         }</a:t>
            </a:r>
          </a:p>
          <a:p>
            <a:r>
              <a:rPr lang="en-IN" dirty="0"/>
              <a:t>}</a:t>
            </a:r>
          </a:p>
        </p:txBody>
      </p:sp>
    </p:spTree>
    <p:extLst>
      <p:ext uri="{BB962C8B-B14F-4D97-AF65-F5344CB8AC3E}">
        <p14:creationId xmlns:p14="http://schemas.microsoft.com/office/powerpoint/2010/main" val="2663626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a:bodyPr>
          <a:lstStyle/>
          <a:p>
            <a:r>
              <a:rPr lang="en-IN" sz="3200" b="1" dirty="0"/>
              <a:t>Classical Problems of Synchronization </a:t>
            </a:r>
          </a:p>
        </p:txBody>
      </p:sp>
      <p:sp>
        <p:nvSpPr>
          <p:cNvPr id="3" name="Content Placeholder 2"/>
          <p:cNvSpPr>
            <a:spLocks noGrp="1"/>
          </p:cNvSpPr>
          <p:nvPr>
            <p:ph idx="1"/>
          </p:nvPr>
        </p:nvSpPr>
        <p:spPr>
          <a:xfrm>
            <a:off x="457200" y="1981200"/>
            <a:ext cx="8229600" cy="4525963"/>
          </a:xfrm>
        </p:spPr>
        <p:txBody>
          <a:bodyPr>
            <a:normAutofit/>
          </a:bodyPr>
          <a:lstStyle/>
          <a:p>
            <a:r>
              <a:rPr lang="en-IN" sz="2400" dirty="0"/>
              <a:t>Bounded-Buffer Problem(Producer-consumer Problem)</a:t>
            </a:r>
          </a:p>
          <a:p>
            <a:r>
              <a:rPr lang="en-IN" sz="2400" dirty="0"/>
              <a:t>Readers and Writers Problem</a:t>
            </a:r>
          </a:p>
          <a:p>
            <a:r>
              <a:rPr lang="en-IN" sz="2400" dirty="0"/>
              <a:t>Dining-Philosophers Problem</a:t>
            </a:r>
          </a:p>
          <a:p>
            <a:pPr marL="0" indent="0">
              <a:buNone/>
            </a:pPr>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136570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IN" sz="3200" b="1" dirty="0"/>
              <a:t>Bounded-Buffer Problem</a:t>
            </a:r>
            <a:endParaRPr lang="en-IN" sz="3200" dirty="0"/>
          </a:p>
        </p:txBody>
      </p:sp>
      <p:sp>
        <p:nvSpPr>
          <p:cNvPr id="3" name="Content Placeholder 2"/>
          <p:cNvSpPr>
            <a:spLocks noGrp="1"/>
          </p:cNvSpPr>
          <p:nvPr>
            <p:ph idx="1"/>
          </p:nvPr>
        </p:nvSpPr>
        <p:spPr/>
        <p:txBody>
          <a:bodyPr>
            <a:normAutofit/>
          </a:bodyPr>
          <a:lstStyle/>
          <a:p>
            <a:r>
              <a:rPr lang="en-US" sz="2000" dirty="0"/>
              <a:t>Bounded buffer problem, which is also called </a:t>
            </a:r>
            <a:r>
              <a:rPr lang="en-US" sz="2000" b="1" dirty="0"/>
              <a:t>producer consumer problem</a:t>
            </a:r>
            <a:r>
              <a:rPr lang="en-US" sz="2000" dirty="0"/>
              <a:t>, is one of the classic problems of synchronization.</a:t>
            </a:r>
          </a:p>
          <a:p>
            <a:r>
              <a:rPr lang="en-US" sz="2000" dirty="0"/>
              <a:t>There is a buffer of n slots and each slot is capable of storing one unit of data. </a:t>
            </a:r>
          </a:p>
          <a:p>
            <a:r>
              <a:rPr lang="en-US" sz="2000" dirty="0"/>
              <a:t>There are two processes running, namely, </a:t>
            </a:r>
            <a:r>
              <a:rPr lang="en-US" sz="2000" b="1" dirty="0"/>
              <a:t>producer</a:t>
            </a:r>
            <a:r>
              <a:rPr lang="en-US" sz="2000" dirty="0"/>
              <a:t> and </a:t>
            </a:r>
            <a:r>
              <a:rPr lang="en-US" sz="2000" b="1" dirty="0"/>
              <a:t>consumer</a:t>
            </a:r>
            <a:r>
              <a:rPr lang="en-US" sz="2000" dirty="0"/>
              <a:t>, which are operating on the buffer.</a:t>
            </a:r>
            <a:endParaRPr lang="en-IN" sz="20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2050" name="Picture 2" descr="Bounded Buffer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128" y="3657600"/>
            <a:ext cx="60198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843871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IN" sz="3600" b="1" dirty="0"/>
              <a:t>Solution</a:t>
            </a:r>
            <a:br>
              <a:rPr lang="en-IN" dirty="0"/>
            </a:br>
            <a:endParaRPr lang="en-IN" dirty="0"/>
          </a:p>
        </p:txBody>
      </p:sp>
      <p:sp>
        <p:nvSpPr>
          <p:cNvPr id="3" name="Content Placeholder 2"/>
          <p:cNvSpPr>
            <a:spLocks noGrp="1"/>
          </p:cNvSpPr>
          <p:nvPr>
            <p:ph idx="1"/>
          </p:nvPr>
        </p:nvSpPr>
        <p:spPr/>
        <p:txBody>
          <a:bodyPr>
            <a:normAutofit/>
          </a:bodyPr>
          <a:lstStyle/>
          <a:p>
            <a:r>
              <a:rPr lang="en-US" sz="2000" dirty="0"/>
              <a:t>A producer tries to insert data into an empty slot of the buffer. A consumer tries to remove data from a filled slot in the buffer.</a:t>
            </a:r>
            <a:endParaRPr lang="en-IN" sz="2000" dirty="0"/>
          </a:p>
          <a:p>
            <a:r>
              <a:rPr lang="en-US" sz="2000" dirty="0">
                <a:solidFill>
                  <a:srgbClr val="FF0000"/>
                </a:solidFill>
              </a:rPr>
              <a:t>One solution of this problem is to use semaphores. </a:t>
            </a:r>
          </a:p>
          <a:p>
            <a:r>
              <a:rPr lang="en-US" sz="2000" dirty="0"/>
              <a:t>The semaphores which will be used here are:</a:t>
            </a:r>
          </a:p>
          <a:p>
            <a:pPr lvl="1"/>
            <a:r>
              <a:rPr lang="en-US" sz="1800" b="1" dirty="0" err="1"/>
              <a:t>mutex</a:t>
            </a:r>
            <a:r>
              <a:rPr lang="en-US" sz="1800" dirty="0"/>
              <a:t>, a </a:t>
            </a:r>
            <a:r>
              <a:rPr lang="en-US" sz="1800" b="1" dirty="0"/>
              <a:t>binary semaphore</a:t>
            </a:r>
            <a:r>
              <a:rPr lang="en-US" sz="1800" dirty="0"/>
              <a:t> which is used to acquire and release the lock.</a:t>
            </a:r>
          </a:p>
          <a:p>
            <a:pPr lvl="1"/>
            <a:r>
              <a:rPr lang="en-US" sz="1800" b="1" dirty="0"/>
              <a:t>empty</a:t>
            </a:r>
            <a:r>
              <a:rPr lang="en-US" sz="1800" dirty="0"/>
              <a:t>, a </a:t>
            </a:r>
            <a:r>
              <a:rPr lang="en-US" sz="1800" b="1" dirty="0"/>
              <a:t>counting semaphore</a:t>
            </a:r>
            <a:r>
              <a:rPr lang="en-US" sz="1800" dirty="0"/>
              <a:t> whose initial value is the number of slots in the buffer, since, initially all slots are empty.</a:t>
            </a:r>
          </a:p>
          <a:p>
            <a:pPr lvl="1"/>
            <a:r>
              <a:rPr lang="en-US" sz="1800" b="1" dirty="0"/>
              <a:t>full</a:t>
            </a:r>
            <a:r>
              <a:rPr lang="en-US" sz="1800" dirty="0"/>
              <a:t>, a </a:t>
            </a:r>
            <a:r>
              <a:rPr lang="en-US" sz="1800" b="1" dirty="0"/>
              <a:t>counting semaphore</a:t>
            </a:r>
            <a:r>
              <a:rPr lang="en-US" sz="1800" dirty="0"/>
              <a:t> whose initial value is 0.</a:t>
            </a:r>
          </a:p>
          <a:p>
            <a:pPr lvl="1"/>
            <a:endParaRPr lang="en-US" sz="1800" dirty="0"/>
          </a:p>
          <a:p>
            <a:r>
              <a:rPr lang="en-IN" sz="2000" dirty="0"/>
              <a:t>Shared data</a:t>
            </a:r>
          </a:p>
          <a:p>
            <a:r>
              <a:rPr lang="en-IN" sz="2000" b="1" dirty="0"/>
              <a:t> semaphore full, empty, </a:t>
            </a:r>
            <a:r>
              <a:rPr lang="en-IN" sz="2000" b="1" dirty="0" err="1"/>
              <a:t>mutex</a:t>
            </a:r>
            <a:r>
              <a:rPr lang="en-IN" sz="2000" b="1" dirty="0"/>
              <a:t>;</a:t>
            </a:r>
          </a:p>
          <a:p>
            <a:r>
              <a:rPr lang="en-IN" sz="2000" dirty="0"/>
              <a:t> Initially:</a:t>
            </a:r>
          </a:p>
          <a:p>
            <a:r>
              <a:rPr lang="en-IN" sz="2000" b="1" dirty="0"/>
              <a:t>full</a:t>
            </a:r>
            <a:r>
              <a:rPr lang="en-IN" sz="2000" dirty="0"/>
              <a:t> </a:t>
            </a:r>
            <a:r>
              <a:rPr lang="en-IN" sz="2000" b="1" dirty="0"/>
              <a:t>=</a:t>
            </a:r>
            <a:r>
              <a:rPr lang="en-IN" sz="2000" dirty="0"/>
              <a:t> </a:t>
            </a:r>
            <a:r>
              <a:rPr lang="en-IN" sz="2000" b="1" dirty="0"/>
              <a:t>0,</a:t>
            </a:r>
            <a:r>
              <a:rPr lang="en-IN" sz="2000" dirty="0"/>
              <a:t> </a:t>
            </a:r>
            <a:r>
              <a:rPr lang="en-IN" sz="2000" b="1" dirty="0"/>
              <a:t>empty</a:t>
            </a:r>
            <a:r>
              <a:rPr lang="en-IN" sz="2000" dirty="0"/>
              <a:t> </a:t>
            </a:r>
            <a:r>
              <a:rPr lang="en-IN" sz="2000" b="1" dirty="0"/>
              <a:t>=</a:t>
            </a:r>
            <a:r>
              <a:rPr lang="en-IN" sz="2000" dirty="0"/>
              <a:t> </a:t>
            </a:r>
            <a:r>
              <a:rPr lang="en-IN" sz="2000" b="1" dirty="0"/>
              <a:t>n,</a:t>
            </a:r>
            <a:r>
              <a:rPr lang="en-IN" sz="2000" dirty="0"/>
              <a:t> </a:t>
            </a:r>
            <a:r>
              <a:rPr lang="en-IN" sz="2000" b="1" dirty="0" err="1"/>
              <a:t>mutex</a:t>
            </a:r>
            <a:r>
              <a:rPr lang="en-IN" sz="2000" dirty="0"/>
              <a:t> </a:t>
            </a:r>
            <a:r>
              <a:rPr lang="en-IN" sz="2000" b="1" dirty="0"/>
              <a:t>=</a:t>
            </a:r>
            <a:r>
              <a:rPr lang="en-IN" sz="2000" dirty="0"/>
              <a:t> </a:t>
            </a:r>
            <a:r>
              <a:rPr lang="en-IN" sz="2000" b="1" dirty="0"/>
              <a:t>1</a:t>
            </a:r>
            <a:endParaRPr lang="en-IN" sz="2000" dirty="0"/>
          </a:p>
          <a:p>
            <a:pPr lvl="1"/>
            <a:endParaRPr lang="en-US" sz="1800"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90569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35" y="957218"/>
            <a:ext cx="8229600" cy="1143000"/>
          </a:xfrm>
        </p:spPr>
        <p:txBody>
          <a:bodyPr>
            <a:normAutofit fontScale="90000"/>
          </a:bodyPr>
          <a:lstStyle/>
          <a:p>
            <a:r>
              <a:rPr lang="en-IN" sz="3600" b="1" dirty="0"/>
              <a:t>Bounded-Buffer Problem </a:t>
            </a:r>
            <a:r>
              <a:rPr lang="en-IN" sz="3600" b="1" dirty="0">
                <a:solidFill>
                  <a:srgbClr val="FF0000"/>
                </a:solidFill>
              </a:rPr>
              <a:t>Producer Process</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400050" lvl="1" indent="0">
              <a:buNone/>
            </a:pPr>
            <a:r>
              <a:rPr lang="en-IN" b="1" dirty="0"/>
              <a:t>  </a:t>
            </a:r>
            <a:r>
              <a:rPr lang="en-IN" sz="2400" b="1" dirty="0"/>
              <a:t>do</a:t>
            </a:r>
            <a:r>
              <a:rPr lang="en-IN" sz="2400" dirty="0"/>
              <a:t> </a:t>
            </a:r>
            <a:r>
              <a:rPr lang="en-IN" sz="2400" b="1" dirty="0"/>
              <a:t>{</a:t>
            </a:r>
            <a:endParaRPr lang="en-IN" sz="2400" dirty="0"/>
          </a:p>
          <a:p>
            <a:pPr marL="400050" lvl="1" indent="0">
              <a:buNone/>
            </a:pPr>
            <a:r>
              <a:rPr lang="en-IN" sz="2400" b="1" dirty="0"/>
              <a:t>          …</a:t>
            </a:r>
            <a:endParaRPr lang="en-IN" sz="2400" dirty="0"/>
          </a:p>
          <a:p>
            <a:pPr marL="400050" lvl="1" indent="0">
              <a:buNone/>
            </a:pPr>
            <a:r>
              <a:rPr lang="en-IN" sz="2400" dirty="0"/>
              <a:t>         produce an item in </a:t>
            </a:r>
            <a:r>
              <a:rPr lang="en-IN" sz="2400" b="1" dirty="0" err="1"/>
              <a:t>nextp</a:t>
            </a:r>
            <a:r>
              <a:rPr lang="en-IN" sz="2400" dirty="0"/>
              <a:t> </a:t>
            </a:r>
          </a:p>
          <a:p>
            <a:pPr marL="400050" lvl="1" indent="0">
              <a:buNone/>
            </a:pPr>
            <a:r>
              <a:rPr lang="en-IN" sz="2400" b="1" dirty="0"/>
              <a:t>          …</a:t>
            </a:r>
            <a:endParaRPr lang="en-IN" sz="2400" dirty="0"/>
          </a:p>
          <a:p>
            <a:pPr marL="400050" lvl="1" indent="0">
              <a:buNone/>
            </a:pPr>
            <a:r>
              <a:rPr lang="en-IN" sz="2400" b="1" dirty="0"/>
              <a:t>         wait(empty)</a:t>
            </a:r>
          </a:p>
          <a:p>
            <a:pPr marL="400050" lvl="1" indent="0">
              <a:buNone/>
            </a:pPr>
            <a:r>
              <a:rPr lang="en-IN" sz="2400" b="1" dirty="0"/>
              <a:t>         ;</a:t>
            </a:r>
            <a:r>
              <a:rPr lang="en-IN" sz="2400" dirty="0"/>
              <a:t>   //wait on empty semaphore</a:t>
            </a:r>
          </a:p>
          <a:p>
            <a:pPr marL="400050" lvl="1" indent="0">
              <a:buNone/>
            </a:pPr>
            <a:r>
              <a:rPr lang="en-IN" sz="2400" b="1" dirty="0"/>
              <a:t>         wait(</a:t>
            </a:r>
            <a:r>
              <a:rPr lang="en-IN" sz="2400" b="1" dirty="0" err="1"/>
              <a:t>mutex</a:t>
            </a:r>
            <a:r>
              <a:rPr lang="en-IN" sz="2400" b="1" dirty="0"/>
              <a:t>)</a:t>
            </a:r>
          </a:p>
          <a:p>
            <a:pPr marL="400050" lvl="1" indent="0">
              <a:buNone/>
            </a:pPr>
            <a:r>
              <a:rPr lang="en-IN" sz="2400" b="1" dirty="0"/>
              <a:t>         ;  </a:t>
            </a:r>
            <a:r>
              <a:rPr lang="en-IN" sz="2400" dirty="0"/>
              <a:t>//wait on buffer access semaphore</a:t>
            </a:r>
          </a:p>
          <a:p>
            <a:pPr marL="400050" lvl="1" indent="0">
              <a:buNone/>
            </a:pPr>
            <a:r>
              <a:rPr lang="en-IN" sz="2400" b="1" dirty="0"/>
              <a:t>         …</a:t>
            </a:r>
            <a:endParaRPr lang="en-IN" sz="2400" dirty="0"/>
          </a:p>
          <a:p>
            <a:pPr marL="400050" lvl="1" indent="0">
              <a:buNone/>
            </a:pPr>
            <a:r>
              <a:rPr lang="en-IN" sz="2400" dirty="0"/>
              <a:t>         </a:t>
            </a:r>
            <a:r>
              <a:rPr lang="en-IN" sz="2400" dirty="0">
                <a:solidFill>
                  <a:srgbClr val="FF0000"/>
                </a:solidFill>
              </a:rPr>
              <a:t>add </a:t>
            </a:r>
            <a:r>
              <a:rPr lang="en-IN" sz="2400" b="1" dirty="0" err="1">
                <a:solidFill>
                  <a:srgbClr val="FF0000"/>
                </a:solidFill>
              </a:rPr>
              <a:t>nextp</a:t>
            </a:r>
            <a:r>
              <a:rPr lang="en-IN" sz="2400" dirty="0">
                <a:solidFill>
                  <a:srgbClr val="FF0000"/>
                </a:solidFill>
              </a:rPr>
              <a:t> to buffer </a:t>
            </a:r>
          </a:p>
          <a:p>
            <a:pPr marL="400050" lvl="1" indent="0">
              <a:buNone/>
            </a:pPr>
            <a:r>
              <a:rPr lang="en-IN" sz="2400" b="1" dirty="0"/>
              <a:t>         …</a:t>
            </a:r>
            <a:endParaRPr lang="en-IN" sz="2400" dirty="0"/>
          </a:p>
          <a:p>
            <a:pPr marL="400050" lvl="1" indent="0">
              <a:buNone/>
            </a:pPr>
            <a:r>
              <a:rPr lang="en-IN" sz="2400" b="1" dirty="0"/>
              <a:t>         signal(</a:t>
            </a:r>
            <a:r>
              <a:rPr lang="en-IN" sz="2400" b="1" dirty="0" err="1"/>
              <a:t>mutex</a:t>
            </a:r>
            <a:r>
              <a:rPr lang="en-IN" sz="2400" b="1" dirty="0"/>
              <a:t>);</a:t>
            </a:r>
            <a:r>
              <a:rPr lang="en-IN" sz="2400" dirty="0"/>
              <a:t> </a:t>
            </a:r>
          </a:p>
          <a:p>
            <a:pPr marL="400050" lvl="1" indent="0">
              <a:buNone/>
            </a:pPr>
            <a:r>
              <a:rPr lang="en-IN" sz="2400" b="1" dirty="0"/>
              <a:t>         signal(full);</a:t>
            </a:r>
            <a:endParaRPr lang="en-IN" sz="2400" dirty="0"/>
          </a:p>
          <a:p>
            <a:pPr marL="400050" lvl="1" indent="0">
              <a:buNone/>
            </a:pPr>
            <a:r>
              <a:rPr lang="en-IN" sz="2400" b="1" dirty="0"/>
              <a:t>        }</a:t>
            </a:r>
            <a:r>
              <a:rPr lang="en-IN" sz="2400" dirty="0"/>
              <a:t> </a:t>
            </a:r>
            <a:r>
              <a:rPr lang="en-IN" sz="2400" b="1" dirty="0"/>
              <a:t>while</a:t>
            </a:r>
            <a:r>
              <a:rPr lang="en-IN" sz="2400" dirty="0"/>
              <a:t> </a:t>
            </a:r>
            <a:r>
              <a:rPr lang="en-IN" sz="2400" b="1" dirty="0"/>
              <a:t>(1);</a:t>
            </a:r>
            <a:endParaRPr lang="en-IN" sz="2400" dirty="0"/>
          </a:p>
          <a:p>
            <a:pPr marL="0" indent="0">
              <a:buNone/>
            </a:pPr>
            <a:r>
              <a:rPr lang="en-IN" dirty="0"/>
              <a:t> </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1868"/>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163830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IN" sz="3200" b="1" dirty="0"/>
              <a:t>Producer Process</a:t>
            </a:r>
            <a:endParaRPr lang="en-IN" sz="3200" dirty="0"/>
          </a:p>
        </p:txBody>
      </p:sp>
      <p:sp>
        <p:nvSpPr>
          <p:cNvPr id="3" name="Content Placeholder 2"/>
          <p:cNvSpPr>
            <a:spLocks noGrp="1"/>
          </p:cNvSpPr>
          <p:nvPr>
            <p:ph idx="1"/>
          </p:nvPr>
        </p:nvSpPr>
        <p:spPr/>
        <p:txBody>
          <a:bodyPr>
            <a:normAutofit/>
          </a:bodyPr>
          <a:lstStyle/>
          <a:p>
            <a:r>
              <a:rPr lang="en-US" sz="2000" dirty="0"/>
              <a:t>Looking at the above code for a producer, we can see that </a:t>
            </a:r>
            <a:r>
              <a:rPr lang="en-US" sz="2000" dirty="0">
                <a:solidFill>
                  <a:srgbClr val="FF0000"/>
                </a:solidFill>
              </a:rPr>
              <a:t>a producer first waits until there is </a:t>
            </a:r>
            <a:r>
              <a:rPr lang="en-US" sz="2000" dirty="0" err="1">
                <a:solidFill>
                  <a:srgbClr val="FF0000"/>
                </a:solidFill>
              </a:rPr>
              <a:t>atleast</a:t>
            </a:r>
            <a:r>
              <a:rPr lang="en-US" sz="2000" dirty="0">
                <a:solidFill>
                  <a:srgbClr val="FF0000"/>
                </a:solidFill>
              </a:rPr>
              <a:t> one empty slot.</a:t>
            </a:r>
          </a:p>
          <a:p>
            <a:r>
              <a:rPr lang="en-US" sz="2000" dirty="0">
                <a:solidFill>
                  <a:srgbClr val="FF0000"/>
                </a:solidFill>
              </a:rPr>
              <a:t>Then it decrements the </a:t>
            </a:r>
            <a:r>
              <a:rPr lang="en-US" sz="2000" b="1" dirty="0">
                <a:solidFill>
                  <a:srgbClr val="FF0000"/>
                </a:solidFill>
              </a:rPr>
              <a:t>empty</a:t>
            </a:r>
            <a:r>
              <a:rPr lang="en-US" sz="2000" dirty="0">
                <a:solidFill>
                  <a:srgbClr val="FF0000"/>
                </a:solidFill>
              </a:rPr>
              <a:t> semaphore</a:t>
            </a:r>
            <a:r>
              <a:rPr lang="en-US" sz="2000" dirty="0"/>
              <a:t> because, there will now be one less empty slot, since the producer is going to insert data in one of those slots.</a:t>
            </a:r>
          </a:p>
          <a:p>
            <a:r>
              <a:rPr lang="en-US" sz="2000" dirty="0">
                <a:solidFill>
                  <a:srgbClr val="FF0000"/>
                </a:solidFill>
              </a:rPr>
              <a:t>Then, it acquires lock on the buffer, so that the consumer cannot access the buffer until producer completes its operation.</a:t>
            </a:r>
          </a:p>
          <a:p>
            <a:r>
              <a:rPr lang="en-US" sz="2000" dirty="0"/>
              <a:t>After performing the insert operation, the lock is released and the value of </a:t>
            </a:r>
            <a:r>
              <a:rPr lang="en-US" sz="2000" b="1" dirty="0"/>
              <a:t>full</a:t>
            </a:r>
            <a:r>
              <a:rPr lang="en-US" sz="2000" dirty="0"/>
              <a:t> is incremented because the producer has just filled a slot in the buffer.</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932835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35" y="1032499"/>
            <a:ext cx="8229600" cy="1143000"/>
          </a:xfrm>
        </p:spPr>
        <p:txBody>
          <a:bodyPr>
            <a:normAutofit fontScale="90000"/>
          </a:bodyPr>
          <a:lstStyle/>
          <a:p>
            <a:r>
              <a:rPr lang="en-IN" sz="3600" b="1" dirty="0"/>
              <a:t>Bounded-Buffer Problem </a:t>
            </a:r>
            <a:r>
              <a:rPr lang="en-IN" sz="3600" b="1" dirty="0">
                <a:solidFill>
                  <a:srgbClr val="FF0000"/>
                </a:solidFill>
              </a:rPr>
              <a:t>Consumer Process</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rmAutofit/>
          </a:bodyPr>
          <a:lstStyle/>
          <a:p>
            <a:pPr marL="400050" lvl="1" indent="0">
              <a:buNone/>
            </a:pPr>
            <a:r>
              <a:rPr lang="en-IN" sz="2000" b="1" dirty="0"/>
              <a:t>do</a:t>
            </a:r>
            <a:r>
              <a:rPr lang="en-IN" sz="2000" dirty="0"/>
              <a:t> </a:t>
            </a:r>
            <a:r>
              <a:rPr lang="en-IN" sz="2000" b="1" dirty="0"/>
              <a:t>{</a:t>
            </a:r>
            <a:r>
              <a:rPr lang="en-IN" sz="2000" dirty="0"/>
              <a:t> </a:t>
            </a:r>
          </a:p>
          <a:p>
            <a:pPr marL="800100" lvl="2" indent="0">
              <a:buNone/>
            </a:pPr>
            <a:r>
              <a:rPr lang="en-IN" sz="2000" b="1" dirty="0"/>
              <a:t>wait(full);    </a:t>
            </a:r>
            <a:r>
              <a:rPr lang="en-IN" sz="2000" dirty="0"/>
              <a:t>//wait on full semaphore</a:t>
            </a:r>
          </a:p>
          <a:p>
            <a:pPr marL="800100" lvl="2" indent="0">
              <a:buNone/>
            </a:pPr>
            <a:r>
              <a:rPr lang="en-IN" sz="2000" b="1" dirty="0"/>
              <a:t>wait(</a:t>
            </a:r>
            <a:r>
              <a:rPr lang="en-IN" sz="2000" b="1" dirty="0" err="1"/>
              <a:t>mutex</a:t>
            </a:r>
            <a:r>
              <a:rPr lang="en-IN" sz="2000" b="1" dirty="0"/>
              <a:t>);</a:t>
            </a:r>
            <a:r>
              <a:rPr lang="en-IN" sz="2000" dirty="0"/>
              <a:t> //wait on buffer access semaphore</a:t>
            </a:r>
          </a:p>
          <a:p>
            <a:pPr marL="800100" lvl="2" indent="0">
              <a:buNone/>
            </a:pPr>
            <a:r>
              <a:rPr lang="en-IN" sz="2000" b="1" dirty="0"/>
              <a:t>      …</a:t>
            </a:r>
            <a:endParaRPr lang="en-IN" sz="2000" dirty="0"/>
          </a:p>
          <a:p>
            <a:pPr marL="800100" lvl="2" indent="0">
              <a:buNone/>
            </a:pPr>
            <a:r>
              <a:rPr lang="en-IN" sz="2000" dirty="0"/>
              <a:t>remove an item from buffer to </a:t>
            </a:r>
            <a:r>
              <a:rPr lang="en-IN" sz="2000" b="1" dirty="0" err="1"/>
              <a:t>nextc</a:t>
            </a:r>
            <a:endParaRPr lang="en-IN" sz="2000" b="1" dirty="0"/>
          </a:p>
          <a:p>
            <a:pPr marL="800100" lvl="2" indent="0">
              <a:buNone/>
            </a:pPr>
            <a:r>
              <a:rPr lang="en-IN" sz="2000" b="1" dirty="0"/>
              <a:t>      …</a:t>
            </a:r>
            <a:endParaRPr lang="en-IN" sz="2000" dirty="0"/>
          </a:p>
          <a:p>
            <a:pPr marL="800100" lvl="2" indent="0">
              <a:buNone/>
            </a:pPr>
            <a:r>
              <a:rPr lang="en-IN" sz="2000" b="1" dirty="0"/>
              <a:t>signal(</a:t>
            </a:r>
            <a:r>
              <a:rPr lang="en-IN" sz="2000" b="1" dirty="0" err="1"/>
              <a:t>mutex</a:t>
            </a:r>
            <a:r>
              <a:rPr lang="en-IN" sz="2000" b="1" dirty="0"/>
              <a:t>);</a:t>
            </a:r>
            <a:r>
              <a:rPr lang="en-IN" sz="2000" dirty="0"/>
              <a:t> </a:t>
            </a:r>
          </a:p>
          <a:p>
            <a:pPr marL="800100" lvl="2" indent="0">
              <a:buNone/>
            </a:pPr>
            <a:r>
              <a:rPr lang="en-IN" sz="2000" b="1" dirty="0"/>
              <a:t>signal(empty); </a:t>
            </a:r>
            <a:endParaRPr lang="en-IN" sz="2000" dirty="0"/>
          </a:p>
          <a:p>
            <a:pPr marL="1257300" lvl="3" indent="0">
              <a:buNone/>
            </a:pPr>
            <a:r>
              <a:rPr lang="en-IN" b="1" dirty="0"/>
              <a:t>…</a:t>
            </a:r>
            <a:endParaRPr lang="en-IN" dirty="0"/>
          </a:p>
          <a:p>
            <a:pPr marL="800100" lvl="2" indent="0">
              <a:buNone/>
            </a:pPr>
            <a:r>
              <a:rPr lang="en-IN" sz="2000" dirty="0"/>
              <a:t>consume the item in </a:t>
            </a:r>
            <a:r>
              <a:rPr lang="en-IN" sz="2000" b="1" dirty="0" err="1"/>
              <a:t>nextc</a:t>
            </a:r>
            <a:r>
              <a:rPr lang="en-IN" sz="2000" dirty="0"/>
              <a:t> </a:t>
            </a:r>
          </a:p>
          <a:p>
            <a:pPr marL="1257300" lvl="3" indent="0">
              <a:buNone/>
            </a:pPr>
            <a:r>
              <a:rPr lang="en-IN" b="1" dirty="0"/>
              <a:t>…</a:t>
            </a:r>
            <a:endParaRPr lang="en-IN" dirty="0"/>
          </a:p>
          <a:p>
            <a:pPr marL="400050" lvl="1" indent="0">
              <a:buNone/>
            </a:pPr>
            <a:r>
              <a:rPr lang="en-IN" sz="2000" b="1" dirty="0"/>
              <a:t>}</a:t>
            </a:r>
            <a:r>
              <a:rPr lang="en-IN" sz="2000" dirty="0"/>
              <a:t> </a:t>
            </a:r>
            <a:r>
              <a:rPr lang="en-IN" sz="2000" b="1" dirty="0"/>
              <a:t>while</a:t>
            </a:r>
            <a:r>
              <a:rPr lang="en-IN" sz="2000" dirty="0"/>
              <a:t> </a:t>
            </a:r>
            <a:r>
              <a:rPr lang="en-IN" sz="2000" b="1" dirty="0"/>
              <a:t>(1);</a:t>
            </a:r>
            <a:endParaRPr lang="en-IN" sz="2000"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332464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IN" sz="3200" b="1" dirty="0"/>
              <a:t>Consumer Process</a:t>
            </a:r>
            <a:endParaRPr lang="en-IN" sz="3200" dirty="0"/>
          </a:p>
        </p:txBody>
      </p:sp>
      <p:sp>
        <p:nvSpPr>
          <p:cNvPr id="3" name="Content Placeholder 2"/>
          <p:cNvSpPr>
            <a:spLocks noGrp="1"/>
          </p:cNvSpPr>
          <p:nvPr>
            <p:ph idx="1"/>
          </p:nvPr>
        </p:nvSpPr>
        <p:spPr/>
        <p:txBody>
          <a:bodyPr>
            <a:normAutofit/>
          </a:bodyPr>
          <a:lstStyle/>
          <a:p>
            <a:r>
              <a:rPr lang="en-US" sz="2000" dirty="0">
                <a:solidFill>
                  <a:srgbClr val="FF0000"/>
                </a:solidFill>
              </a:rPr>
              <a:t>The consumer waits until there is </a:t>
            </a:r>
            <a:r>
              <a:rPr lang="en-US" sz="2000" dirty="0" err="1">
                <a:solidFill>
                  <a:srgbClr val="FF0000"/>
                </a:solidFill>
              </a:rPr>
              <a:t>atleast</a:t>
            </a:r>
            <a:r>
              <a:rPr lang="en-US" sz="2000" dirty="0">
                <a:solidFill>
                  <a:srgbClr val="FF0000"/>
                </a:solidFill>
              </a:rPr>
              <a:t> one full slot in the buffer.</a:t>
            </a:r>
          </a:p>
          <a:p>
            <a:r>
              <a:rPr lang="en-US" sz="2000" dirty="0">
                <a:solidFill>
                  <a:srgbClr val="FF0000"/>
                </a:solidFill>
              </a:rPr>
              <a:t>Then it decrements the </a:t>
            </a:r>
            <a:r>
              <a:rPr lang="en-US" sz="2000" b="1" dirty="0">
                <a:solidFill>
                  <a:srgbClr val="FF0000"/>
                </a:solidFill>
              </a:rPr>
              <a:t>full</a:t>
            </a:r>
            <a:r>
              <a:rPr lang="en-US" sz="2000" dirty="0">
                <a:solidFill>
                  <a:srgbClr val="FF0000"/>
                </a:solidFill>
              </a:rPr>
              <a:t> semaphore</a:t>
            </a:r>
            <a:r>
              <a:rPr lang="en-US" sz="2000" dirty="0"/>
              <a:t> because the number of occupied slots will be decreased by one, after the consumer completes its operation.</a:t>
            </a:r>
          </a:p>
          <a:p>
            <a:r>
              <a:rPr lang="en-US" sz="2000" dirty="0">
                <a:solidFill>
                  <a:srgbClr val="FF0000"/>
                </a:solidFill>
              </a:rPr>
              <a:t>After that, the consumer acquires lock on the buffer.</a:t>
            </a:r>
          </a:p>
          <a:p>
            <a:r>
              <a:rPr lang="en-US" sz="2000" dirty="0"/>
              <a:t>Following that, the consumer completes the removal operation so that the data from one of the full slots is removed.</a:t>
            </a:r>
          </a:p>
          <a:p>
            <a:r>
              <a:rPr lang="en-US" sz="2000" dirty="0"/>
              <a:t>Then, the consumer releases the lock.</a:t>
            </a:r>
          </a:p>
          <a:p>
            <a:r>
              <a:rPr lang="en-US" sz="2000" dirty="0"/>
              <a:t>Finally, the </a:t>
            </a:r>
            <a:r>
              <a:rPr lang="en-US" sz="2000" b="1" dirty="0"/>
              <a:t>empty</a:t>
            </a:r>
            <a:r>
              <a:rPr lang="en-US" sz="2000" dirty="0"/>
              <a:t> semaphore is incremented by 1, because the consumer has just removed data from an occupied slot, thus making it empty.</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5785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1C5AE1-532D-4709-8873-87C54D693BF7}"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extBox 6"/>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idx="1"/>
          </p:nvPr>
        </p:nvSpPr>
        <p:spPr>
          <a:xfrm>
            <a:off x="505615" y="1600200"/>
            <a:ext cx="8229600" cy="4525963"/>
          </a:xfrm>
        </p:spPr>
        <p:txBody>
          <a:bodyPr>
            <a:normAutofit fontScale="25000" lnSpcReduction="20000"/>
          </a:bodyPr>
          <a:lstStyle/>
          <a:p>
            <a:r>
              <a:rPr lang="en-US" sz="7200" dirty="0"/>
              <a:t>When two or more processes cooperates with each other, </a:t>
            </a:r>
            <a:r>
              <a:rPr lang="en-US" sz="7200" dirty="0">
                <a:solidFill>
                  <a:srgbClr val="FF0000"/>
                </a:solidFill>
              </a:rPr>
              <a:t>their order of execution must be preserved</a:t>
            </a:r>
            <a:r>
              <a:rPr lang="en-US" sz="7200" dirty="0"/>
              <a:t> otherwise there can be conflicts in their execution and inappropriate outputs can be produced.</a:t>
            </a:r>
          </a:p>
          <a:p>
            <a:endParaRPr lang="en-US" sz="7200" dirty="0"/>
          </a:p>
          <a:p>
            <a:r>
              <a:rPr lang="en-US" sz="7200" dirty="0"/>
              <a:t>A </a:t>
            </a:r>
            <a:r>
              <a:rPr lang="en-US" sz="7200" dirty="0">
                <a:solidFill>
                  <a:srgbClr val="FF0000"/>
                </a:solidFill>
              </a:rPr>
              <a:t>cooperative process </a:t>
            </a:r>
            <a:r>
              <a:rPr lang="en-US" sz="7200" dirty="0"/>
              <a:t>is the one which can affect the execution of other process or can be affected by the execution of other process. </a:t>
            </a:r>
          </a:p>
          <a:p>
            <a:endParaRPr lang="en-US" sz="7200" dirty="0"/>
          </a:p>
          <a:p>
            <a:r>
              <a:rPr lang="en-US" sz="7200" dirty="0"/>
              <a:t>Such processes </a:t>
            </a:r>
            <a:r>
              <a:rPr lang="en-US" sz="7200" b="1" dirty="0"/>
              <a:t>need to be synchronized </a:t>
            </a:r>
            <a:r>
              <a:rPr lang="en-US" sz="7200" dirty="0"/>
              <a:t>so that their order of execution can be guaranteed.</a:t>
            </a:r>
          </a:p>
          <a:p>
            <a:endParaRPr lang="en-US" sz="7200" dirty="0"/>
          </a:p>
          <a:p>
            <a:r>
              <a:rPr lang="en-US" sz="7200" dirty="0"/>
              <a:t>The </a:t>
            </a:r>
            <a:r>
              <a:rPr lang="en-US" sz="7200" dirty="0">
                <a:solidFill>
                  <a:srgbClr val="FF0000"/>
                </a:solidFill>
              </a:rPr>
              <a:t>procedure involved in preserving the appropriate order of execution of cooperative processes </a:t>
            </a:r>
            <a:r>
              <a:rPr lang="en-US" sz="7200" dirty="0"/>
              <a:t>is known as </a:t>
            </a:r>
            <a:r>
              <a:rPr lang="en-US" sz="7200" b="1" dirty="0"/>
              <a:t>Process Synchronization. </a:t>
            </a:r>
          </a:p>
          <a:p>
            <a:endParaRPr lang="en-US" sz="7200" b="1" dirty="0"/>
          </a:p>
          <a:p>
            <a:r>
              <a:rPr lang="en-US" sz="7200" dirty="0"/>
              <a:t>Process Synchronization means sharing system resources by processes in a such a way that, Concurrent access to shared data is handled thereby minimizing the chance of inconsistent data. </a:t>
            </a:r>
          </a:p>
          <a:p>
            <a:endParaRPr lang="en-US" sz="7200" dirty="0"/>
          </a:p>
          <a:p>
            <a:r>
              <a:rPr lang="en-US" sz="7200" dirty="0"/>
              <a:t>Maintaining </a:t>
            </a:r>
            <a:r>
              <a:rPr lang="en-US" sz="7200" dirty="0">
                <a:solidFill>
                  <a:srgbClr val="FF0000"/>
                </a:solidFill>
              </a:rPr>
              <a:t>data consistency </a:t>
            </a:r>
            <a:r>
              <a:rPr lang="en-US" sz="7200" dirty="0"/>
              <a:t>demands mechanisms to ensure synchronized execution of cooperating processes.</a:t>
            </a:r>
            <a:r>
              <a:rPr lang="en-IN" sz="7200" dirty="0"/>
              <a:t> </a:t>
            </a:r>
          </a:p>
          <a:p>
            <a:endParaRPr lang="en-IN" dirty="0"/>
          </a:p>
        </p:txBody>
      </p:sp>
      <p:sp>
        <p:nvSpPr>
          <p:cNvPr id="10" name="Title 9"/>
          <p:cNvSpPr>
            <a:spLocks noGrp="1"/>
          </p:cNvSpPr>
          <p:nvPr>
            <p:ph type="title"/>
          </p:nvPr>
        </p:nvSpPr>
        <p:spPr>
          <a:xfrm>
            <a:off x="76200" y="474726"/>
            <a:ext cx="8229600" cy="1143000"/>
          </a:xfrm>
        </p:spPr>
        <p:txBody>
          <a:bodyPr>
            <a:normAutofit/>
          </a:bodyPr>
          <a:lstStyle/>
          <a:p>
            <a:r>
              <a:rPr lang="en-US" sz="3200" b="1" dirty="0"/>
              <a:t>Process Synchronization</a:t>
            </a:r>
            <a:endParaRPr lang="en-IN" sz="3200" b="1" dirty="0"/>
          </a:p>
        </p:txBody>
      </p:sp>
    </p:spTree>
    <p:extLst>
      <p:ext uri="{BB962C8B-B14F-4D97-AF65-F5344CB8AC3E}">
        <p14:creationId xmlns:p14="http://schemas.microsoft.com/office/powerpoint/2010/main" val="1329050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IN" sz="3200" b="1" dirty="0"/>
              <a:t>Readers-Writers Problem </a:t>
            </a:r>
            <a:endParaRPr lang="en-IN" sz="3200" dirty="0"/>
          </a:p>
        </p:txBody>
      </p:sp>
      <p:sp>
        <p:nvSpPr>
          <p:cNvPr id="3" name="Content Placeholder 2"/>
          <p:cNvSpPr>
            <a:spLocks noGrp="1"/>
          </p:cNvSpPr>
          <p:nvPr>
            <p:ph idx="1"/>
          </p:nvPr>
        </p:nvSpPr>
        <p:spPr/>
        <p:txBody>
          <a:bodyPr>
            <a:normAutofit lnSpcReduction="10000"/>
          </a:bodyPr>
          <a:lstStyle/>
          <a:p>
            <a:r>
              <a:rPr lang="en-US" sz="2000" dirty="0"/>
              <a:t>Readers writer problem is another example of a classic synchronization problem.</a:t>
            </a:r>
          </a:p>
          <a:p>
            <a:endParaRPr lang="en-US" sz="2000" b="1" dirty="0"/>
          </a:p>
          <a:p>
            <a:r>
              <a:rPr lang="en-US" sz="2000" b="1" dirty="0"/>
              <a:t>Problem Statement</a:t>
            </a:r>
          </a:p>
          <a:p>
            <a:pPr lvl="1"/>
            <a:r>
              <a:rPr lang="en-US" sz="2000" dirty="0"/>
              <a:t>There is a shared resource which should be accessed by multiple processes. </a:t>
            </a:r>
          </a:p>
          <a:p>
            <a:pPr lvl="1"/>
            <a:r>
              <a:rPr lang="en-US" sz="2000" dirty="0"/>
              <a:t>There are </a:t>
            </a:r>
            <a:r>
              <a:rPr lang="en-US" sz="2000" dirty="0">
                <a:solidFill>
                  <a:srgbClr val="FF0000"/>
                </a:solidFill>
              </a:rPr>
              <a:t>two types of processes</a:t>
            </a:r>
            <a:r>
              <a:rPr lang="en-US" sz="2000" dirty="0"/>
              <a:t> in this context. They are </a:t>
            </a:r>
            <a:r>
              <a:rPr lang="en-US" sz="2000" b="1" dirty="0"/>
              <a:t>reader</a:t>
            </a:r>
            <a:r>
              <a:rPr lang="en-US" sz="2000" dirty="0"/>
              <a:t> and </a:t>
            </a:r>
            <a:r>
              <a:rPr lang="en-US" sz="2000" b="1" dirty="0"/>
              <a:t>writer</a:t>
            </a:r>
            <a:r>
              <a:rPr lang="en-US" sz="2000" dirty="0"/>
              <a:t>. </a:t>
            </a:r>
          </a:p>
          <a:p>
            <a:pPr lvl="1"/>
            <a:r>
              <a:rPr lang="en-US" sz="2000" dirty="0">
                <a:solidFill>
                  <a:srgbClr val="FF0000"/>
                </a:solidFill>
              </a:rPr>
              <a:t>Any number of </a:t>
            </a:r>
            <a:r>
              <a:rPr lang="en-US" sz="2000" b="1" dirty="0">
                <a:solidFill>
                  <a:srgbClr val="FF0000"/>
                </a:solidFill>
              </a:rPr>
              <a:t>readers</a:t>
            </a:r>
            <a:r>
              <a:rPr lang="en-US" sz="2000" dirty="0">
                <a:solidFill>
                  <a:srgbClr val="FF0000"/>
                </a:solidFill>
              </a:rPr>
              <a:t> can read from the shared resource simultaneously, but only one </a:t>
            </a:r>
            <a:r>
              <a:rPr lang="en-US" sz="2000" b="1" dirty="0">
                <a:solidFill>
                  <a:srgbClr val="FF0000"/>
                </a:solidFill>
              </a:rPr>
              <a:t>writer</a:t>
            </a:r>
            <a:r>
              <a:rPr lang="en-US" sz="2000" dirty="0">
                <a:solidFill>
                  <a:srgbClr val="FF0000"/>
                </a:solidFill>
              </a:rPr>
              <a:t> can write to the shared resource.</a:t>
            </a:r>
          </a:p>
          <a:p>
            <a:pPr lvl="1"/>
            <a:r>
              <a:rPr lang="en-US" sz="2000" dirty="0"/>
              <a:t>When a </a:t>
            </a:r>
            <a:r>
              <a:rPr lang="en-US" sz="2000" b="1" dirty="0"/>
              <a:t>writer</a:t>
            </a:r>
            <a:r>
              <a:rPr lang="en-US" sz="2000" dirty="0"/>
              <a:t> is writing data to the resource, no other process can access the resource.</a:t>
            </a:r>
          </a:p>
          <a:p>
            <a:pPr lvl="1"/>
            <a:r>
              <a:rPr lang="en-US" sz="2000" dirty="0"/>
              <a:t> A </a:t>
            </a:r>
            <a:r>
              <a:rPr lang="en-US" sz="2000" b="1" dirty="0"/>
              <a:t>writer</a:t>
            </a:r>
            <a:r>
              <a:rPr lang="en-US" sz="2000" dirty="0"/>
              <a:t> cannot write to the resource if there are non zero number of readers accessing the resource at that time.</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074079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a:bodyPr>
          <a:lstStyle/>
          <a:p>
            <a:r>
              <a:rPr lang="en-IN" sz="3200" b="1" dirty="0"/>
              <a:t>Readers-Writers Problem Solution</a:t>
            </a:r>
          </a:p>
        </p:txBody>
      </p:sp>
      <p:sp>
        <p:nvSpPr>
          <p:cNvPr id="3" name="Content Placeholder 2"/>
          <p:cNvSpPr>
            <a:spLocks noGrp="1"/>
          </p:cNvSpPr>
          <p:nvPr>
            <p:ph idx="1"/>
          </p:nvPr>
        </p:nvSpPr>
        <p:spPr>
          <a:xfrm>
            <a:off x="533400" y="1828800"/>
            <a:ext cx="8229600" cy="4525963"/>
          </a:xfrm>
        </p:spPr>
        <p:txBody>
          <a:bodyPr>
            <a:normAutofit/>
          </a:bodyPr>
          <a:lstStyle/>
          <a:p>
            <a:r>
              <a:rPr lang="en-US" sz="2000" dirty="0"/>
              <a:t>From the above problem statement, it is evident that readers have higher priority than writer. </a:t>
            </a:r>
          </a:p>
          <a:p>
            <a:r>
              <a:rPr lang="en-US" sz="2000" dirty="0"/>
              <a:t>If a writer wants to write to the resource, it must wait until there are no readers currently accessing that resource.</a:t>
            </a:r>
            <a:endParaRPr lang="en-IN" sz="2000" dirty="0"/>
          </a:p>
          <a:p>
            <a:endParaRPr lang="en-IN" sz="2000" dirty="0"/>
          </a:p>
          <a:p>
            <a:endParaRPr lang="en-IN" sz="2000" dirty="0"/>
          </a:p>
          <a:p>
            <a:r>
              <a:rPr lang="en-IN" sz="2000" b="1" dirty="0">
                <a:solidFill>
                  <a:srgbClr val="FF0000"/>
                </a:solidFill>
              </a:rPr>
              <a:t>Shared data</a:t>
            </a:r>
          </a:p>
          <a:p>
            <a:r>
              <a:rPr lang="en-IN" sz="2000" dirty="0"/>
              <a:t> </a:t>
            </a:r>
            <a:r>
              <a:rPr lang="en-IN" sz="2000" b="1" dirty="0"/>
              <a:t>semaphore</a:t>
            </a:r>
            <a:r>
              <a:rPr lang="en-IN" sz="2000" dirty="0"/>
              <a:t> </a:t>
            </a:r>
            <a:r>
              <a:rPr lang="en-IN" sz="2000" b="1" dirty="0" err="1"/>
              <a:t>mutex</a:t>
            </a:r>
            <a:r>
              <a:rPr lang="en-IN" sz="2000" b="1" dirty="0"/>
              <a:t>,</a:t>
            </a:r>
            <a:r>
              <a:rPr lang="en-IN" sz="2000" dirty="0"/>
              <a:t> </a:t>
            </a:r>
            <a:r>
              <a:rPr lang="en-IN" sz="2000" b="1" dirty="0" err="1"/>
              <a:t>wrt</a:t>
            </a:r>
            <a:r>
              <a:rPr lang="en-IN" sz="2000" b="1" dirty="0"/>
              <a:t>;</a:t>
            </a:r>
            <a:endParaRPr lang="en-IN" sz="2000" dirty="0"/>
          </a:p>
          <a:p>
            <a:r>
              <a:rPr lang="en-IN" sz="2000" dirty="0"/>
              <a:t> Initially</a:t>
            </a:r>
          </a:p>
          <a:p>
            <a:r>
              <a:rPr lang="en-IN" sz="2000" dirty="0"/>
              <a:t> </a:t>
            </a:r>
            <a:r>
              <a:rPr lang="en-IN" sz="2000" b="1" dirty="0" err="1"/>
              <a:t>mutex</a:t>
            </a:r>
            <a:r>
              <a:rPr lang="en-IN" sz="2000" dirty="0"/>
              <a:t> </a:t>
            </a:r>
            <a:r>
              <a:rPr lang="en-IN" sz="2000" b="1" dirty="0"/>
              <a:t>=</a:t>
            </a:r>
            <a:r>
              <a:rPr lang="en-IN" sz="2000" dirty="0"/>
              <a:t> </a:t>
            </a:r>
            <a:r>
              <a:rPr lang="en-IN" sz="2000" b="1" dirty="0"/>
              <a:t>1,</a:t>
            </a:r>
            <a:r>
              <a:rPr lang="en-IN" sz="2000" dirty="0"/>
              <a:t> </a:t>
            </a:r>
            <a:r>
              <a:rPr lang="en-IN" sz="2000" b="1" dirty="0" err="1"/>
              <a:t>wrt</a:t>
            </a:r>
            <a:r>
              <a:rPr lang="en-IN" sz="2000" dirty="0"/>
              <a:t> </a:t>
            </a:r>
            <a:r>
              <a:rPr lang="en-IN" sz="2000" b="1" dirty="0"/>
              <a:t>=</a:t>
            </a:r>
            <a:r>
              <a:rPr lang="en-IN" sz="2000" dirty="0"/>
              <a:t> </a:t>
            </a:r>
            <a:r>
              <a:rPr lang="en-IN" sz="2000" b="1" dirty="0"/>
              <a:t>1,</a:t>
            </a:r>
            <a:r>
              <a:rPr lang="en-IN" sz="2000" dirty="0"/>
              <a:t> </a:t>
            </a:r>
            <a:r>
              <a:rPr lang="en-IN" sz="2000" b="1" dirty="0" err="1"/>
              <a:t>readcount</a:t>
            </a:r>
            <a:r>
              <a:rPr lang="en-IN" sz="2000" dirty="0"/>
              <a:t> </a:t>
            </a:r>
            <a:r>
              <a:rPr lang="en-IN" sz="2000" b="1" dirty="0"/>
              <a:t>=</a:t>
            </a:r>
            <a:r>
              <a:rPr lang="en-IN" sz="2000" dirty="0"/>
              <a:t> </a:t>
            </a:r>
            <a:r>
              <a:rPr lang="en-IN" sz="2000" b="1" dirty="0"/>
              <a:t>0</a:t>
            </a:r>
            <a:endParaRPr lang="en-IN" sz="2000" dirty="0"/>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91181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IN" sz="3200" b="1" dirty="0"/>
              <a:t>Writer Process</a:t>
            </a:r>
          </a:p>
        </p:txBody>
      </p:sp>
      <p:sp>
        <p:nvSpPr>
          <p:cNvPr id="3" name="Content Placeholder 2"/>
          <p:cNvSpPr>
            <a:spLocks noGrp="1"/>
          </p:cNvSpPr>
          <p:nvPr>
            <p:ph idx="1"/>
          </p:nvPr>
        </p:nvSpPr>
        <p:spPr/>
        <p:txBody>
          <a:bodyPr/>
          <a:lstStyle/>
          <a:p>
            <a:pPr marL="400050" lvl="1" indent="0">
              <a:buNone/>
            </a:pPr>
            <a:endParaRPr lang="en-IN" sz="2000" b="1" dirty="0"/>
          </a:p>
          <a:p>
            <a:pPr marL="400050" lvl="1" indent="0">
              <a:buNone/>
            </a:pPr>
            <a:r>
              <a:rPr lang="en-IN" sz="2000" b="1" dirty="0"/>
              <a:t>do</a:t>
            </a:r>
          </a:p>
          <a:p>
            <a:pPr marL="400050" lvl="1" indent="0">
              <a:buNone/>
            </a:pPr>
            <a:r>
              <a:rPr lang="en-IN" sz="2000" b="1" dirty="0"/>
              <a:t>{</a:t>
            </a:r>
          </a:p>
          <a:p>
            <a:pPr marL="400050" lvl="1" indent="0">
              <a:buNone/>
            </a:pPr>
            <a:r>
              <a:rPr lang="en-IN" sz="2000" b="1" dirty="0"/>
              <a:t>       wait(</a:t>
            </a:r>
            <a:r>
              <a:rPr lang="en-IN" sz="2000" b="1" dirty="0" err="1"/>
              <a:t>wrt</a:t>
            </a:r>
            <a:r>
              <a:rPr lang="en-IN" sz="2000" b="1" dirty="0"/>
              <a:t>); 0</a:t>
            </a:r>
            <a:endParaRPr lang="en-IN" sz="2000" dirty="0"/>
          </a:p>
          <a:p>
            <a:pPr marL="400050" lvl="1" indent="0">
              <a:buNone/>
            </a:pPr>
            <a:r>
              <a:rPr lang="en-IN" sz="2000" b="1" dirty="0"/>
              <a:t>            …</a:t>
            </a:r>
            <a:endParaRPr lang="en-IN" sz="2000" dirty="0"/>
          </a:p>
          <a:p>
            <a:pPr marL="400050" lvl="1" indent="0">
              <a:buNone/>
            </a:pPr>
            <a:r>
              <a:rPr lang="en-IN" sz="2000" dirty="0"/>
              <a:t>           writing is performed </a:t>
            </a:r>
          </a:p>
          <a:p>
            <a:pPr marL="400050" lvl="1" indent="0">
              <a:buNone/>
            </a:pPr>
            <a:r>
              <a:rPr lang="en-IN" sz="2000" b="1" dirty="0"/>
              <a:t>            …</a:t>
            </a:r>
            <a:endParaRPr lang="en-IN" sz="2000" dirty="0"/>
          </a:p>
          <a:p>
            <a:pPr marL="400050" lvl="1" indent="0">
              <a:buNone/>
            </a:pPr>
            <a:r>
              <a:rPr lang="en-IN" sz="2000" b="1" dirty="0"/>
              <a:t>        signal(</a:t>
            </a:r>
            <a:r>
              <a:rPr lang="en-IN" sz="2000" b="1" dirty="0" err="1"/>
              <a:t>wrt</a:t>
            </a:r>
            <a:r>
              <a:rPr lang="en-IN" sz="2000" b="1" dirty="0"/>
              <a:t>); </a:t>
            </a:r>
          </a:p>
          <a:p>
            <a:pPr marL="400050" lvl="1" indent="0">
              <a:buNone/>
            </a:pPr>
            <a:endParaRPr lang="en-IN" sz="2000" b="1" dirty="0"/>
          </a:p>
          <a:p>
            <a:pPr marL="400050" lvl="1" indent="0">
              <a:buNone/>
            </a:pPr>
            <a:r>
              <a:rPr lang="en-IN" sz="2000" b="1" dirty="0"/>
              <a:t>}while(TRUE);</a:t>
            </a:r>
            <a:endParaRPr lang="en-IN" sz="2000"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523338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168" y="762000"/>
            <a:ext cx="8229600" cy="1143000"/>
          </a:xfrm>
        </p:spPr>
        <p:txBody>
          <a:bodyPr>
            <a:normAutofit fontScale="90000"/>
          </a:bodyPr>
          <a:lstStyle/>
          <a:p>
            <a:r>
              <a:rPr lang="en-IN" sz="3600" b="1" dirty="0"/>
              <a:t>Reader Process</a:t>
            </a:r>
            <a:br>
              <a:rPr lang="en-IN" dirty="0"/>
            </a:br>
            <a:endParaRPr lang="en-IN" dirty="0"/>
          </a:p>
        </p:txBody>
      </p:sp>
      <p:sp>
        <p:nvSpPr>
          <p:cNvPr id="3" name="Content Placeholder 2"/>
          <p:cNvSpPr>
            <a:spLocks noGrp="1"/>
          </p:cNvSpPr>
          <p:nvPr>
            <p:ph idx="1"/>
          </p:nvPr>
        </p:nvSpPr>
        <p:spPr>
          <a:xfrm>
            <a:off x="457200" y="1371600"/>
            <a:ext cx="8229600" cy="4906963"/>
          </a:xfrm>
        </p:spPr>
        <p:txBody>
          <a:bodyPr>
            <a:noAutofit/>
          </a:bodyPr>
          <a:lstStyle/>
          <a:p>
            <a:pPr marL="800100" lvl="2" indent="0">
              <a:buNone/>
            </a:pPr>
            <a:r>
              <a:rPr lang="en-IN" sz="1800" dirty="0"/>
              <a:t>do</a:t>
            </a:r>
          </a:p>
          <a:p>
            <a:pPr marL="800100" lvl="2" indent="0">
              <a:buNone/>
            </a:pPr>
            <a:r>
              <a:rPr lang="en-IN" sz="1800" dirty="0"/>
              <a:t>{</a:t>
            </a:r>
          </a:p>
          <a:p>
            <a:pPr marL="1257300" lvl="3" indent="0">
              <a:buNone/>
            </a:pPr>
            <a:r>
              <a:rPr lang="en-IN" sz="1600" dirty="0"/>
              <a:t>wait(</a:t>
            </a:r>
            <a:r>
              <a:rPr lang="en-IN" sz="1600" dirty="0" err="1"/>
              <a:t>mutex</a:t>
            </a:r>
            <a:r>
              <a:rPr lang="en-IN" sz="1600" dirty="0"/>
              <a:t>);   </a:t>
            </a:r>
          </a:p>
          <a:p>
            <a:pPr marL="1257300" lvl="3" indent="0">
              <a:buNone/>
            </a:pPr>
            <a:r>
              <a:rPr lang="en-IN" sz="1600" dirty="0" err="1"/>
              <a:t>readcount</a:t>
            </a:r>
            <a:r>
              <a:rPr lang="en-IN" sz="1600" dirty="0"/>
              <a:t>++;   </a:t>
            </a:r>
          </a:p>
          <a:p>
            <a:pPr marL="1257300" lvl="3" indent="0">
              <a:buNone/>
            </a:pPr>
            <a:r>
              <a:rPr lang="en-IN" sz="1600" dirty="0"/>
              <a:t>if (</a:t>
            </a:r>
            <a:r>
              <a:rPr lang="en-IN" sz="1600" dirty="0" err="1"/>
              <a:t>readcount</a:t>
            </a:r>
            <a:r>
              <a:rPr lang="en-IN" sz="1600" dirty="0"/>
              <a:t> == 1) </a:t>
            </a:r>
          </a:p>
          <a:p>
            <a:pPr marL="1714500" lvl="4" indent="0">
              <a:buNone/>
            </a:pPr>
            <a:r>
              <a:rPr lang="en-IN" sz="1800" dirty="0"/>
              <a:t>wait(</a:t>
            </a:r>
            <a:r>
              <a:rPr lang="en-IN" sz="1800" dirty="0" err="1"/>
              <a:t>wrt</a:t>
            </a:r>
            <a:r>
              <a:rPr lang="en-IN" sz="1800" dirty="0"/>
              <a:t>);   </a:t>
            </a:r>
          </a:p>
          <a:p>
            <a:pPr marL="1257300" lvl="3" indent="0">
              <a:buNone/>
            </a:pPr>
            <a:r>
              <a:rPr lang="en-IN" sz="1600" dirty="0"/>
              <a:t>signal(</a:t>
            </a:r>
            <a:r>
              <a:rPr lang="en-IN" sz="1600" dirty="0" err="1"/>
              <a:t>mutex</a:t>
            </a:r>
            <a:r>
              <a:rPr lang="en-IN" sz="1600" dirty="0"/>
              <a:t>);              </a:t>
            </a:r>
          </a:p>
          <a:p>
            <a:pPr marL="2171700" lvl="5" indent="0">
              <a:buNone/>
            </a:pPr>
            <a:r>
              <a:rPr lang="en-IN" sz="1800" dirty="0"/>
              <a:t>…</a:t>
            </a:r>
          </a:p>
          <a:p>
            <a:pPr marL="1257300" lvl="3" indent="0">
              <a:buNone/>
            </a:pPr>
            <a:r>
              <a:rPr lang="en-IN" sz="1600" b="1" dirty="0"/>
              <a:t>reading is performed </a:t>
            </a:r>
          </a:p>
          <a:p>
            <a:pPr marL="2171700" lvl="5" indent="0">
              <a:buNone/>
            </a:pPr>
            <a:r>
              <a:rPr lang="en-IN" sz="1800" dirty="0"/>
              <a:t>…</a:t>
            </a:r>
          </a:p>
          <a:p>
            <a:pPr marL="1257300" lvl="3" indent="0">
              <a:buNone/>
            </a:pPr>
            <a:r>
              <a:rPr lang="en-IN" sz="1600" dirty="0"/>
              <a:t>wait(</a:t>
            </a:r>
            <a:r>
              <a:rPr lang="en-IN" sz="1600" dirty="0" err="1"/>
              <a:t>mutex</a:t>
            </a:r>
            <a:r>
              <a:rPr lang="en-IN" sz="1600" dirty="0"/>
              <a:t>); </a:t>
            </a:r>
          </a:p>
          <a:p>
            <a:pPr marL="1257300" lvl="3" indent="0">
              <a:buNone/>
            </a:pPr>
            <a:r>
              <a:rPr lang="en-IN" sz="1600" dirty="0" err="1"/>
              <a:t>readcount</a:t>
            </a:r>
            <a:r>
              <a:rPr lang="en-IN" sz="1600" dirty="0"/>
              <a:t>--;</a:t>
            </a:r>
          </a:p>
          <a:p>
            <a:pPr marL="1257300" lvl="3" indent="0">
              <a:buNone/>
            </a:pPr>
            <a:r>
              <a:rPr lang="en-IN" sz="1600" dirty="0"/>
              <a:t>if (</a:t>
            </a:r>
            <a:r>
              <a:rPr lang="en-IN" sz="1600" dirty="0" err="1"/>
              <a:t>readcount</a:t>
            </a:r>
            <a:r>
              <a:rPr lang="en-IN" sz="1600" dirty="0"/>
              <a:t> == 0) </a:t>
            </a:r>
          </a:p>
          <a:p>
            <a:pPr marL="1714500" lvl="4" indent="0">
              <a:buNone/>
            </a:pPr>
            <a:r>
              <a:rPr lang="en-IN" sz="1800" dirty="0"/>
              <a:t>signal(</a:t>
            </a:r>
            <a:r>
              <a:rPr lang="en-IN" sz="1800" dirty="0" err="1"/>
              <a:t>wrt</a:t>
            </a:r>
            <a:r>
              <a:rPr lang="en-IN" sz="1800" dirty="0"/>
              <a:t>);</a:t>
            </a:r>
          </a:p>
          <a:p>
            <a:pPr marL="1257300" lvl="3" indent="0">
              <a:buNone/>
            </a:pPr>
            <a:r>
              <a:rPr lang="en-IN" sz="1600" dirty="0"/>
              <a:t> signal(</a:t>
            </a:r>
            <a:r>
              <a:rPr lang="en-IN" sz="1600" dirty="0" err="1"/>
              <a:t>mutex</a:t>
            </a:r>
            <a:r>
              <a:rPr lang="en-IN" sz="1600" dirty="0"/>
              <a:t>);</a:t>
            </a:r>
          </a:p>
          <a:p>
            <a:pPr marL="800100" lvl="2" indent="0">
              <a:buNone/>
            </a:pPr>
            <a:r>
              <a:rPr lang="en-IN" sz="1800" dirty="0"/>
              <a:t>}while(TRUE);</a:t>
            </a:r>
          </a:p>
          <a:p>
            <a:endParaRPr lang="en-IN" sz="24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640417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normAutofit fontScale="90000"/>
          </a:bodyPr>
          <a:lstStyle/>
          <a:p>
            <a:r>
              <a:rPr lang="en-IN" sz="3600" b="1" dirty="0"/>
              <a:t>Dining Philosophers Problem</a:t>
            </a:r>
            <a:br>
              <a:rPr lang="en-IN" dirty="0"/>
            </a:br>
            <a:endParaRPr lang="en-IN" dirty="0"/>
          </a:p>
        </p:txBody>
      </p:sp>
      <p:sp>
        <p:nvSpPr>
          <p:cNvPr id="3" name="Content Placeholder 2"/>
          <p:cNvSpPr>
            <a:spLocks noGrp="1"/>
          </p:cNvSpPr>
          <p:nvPr>
            <p:ph idx="1"/>
          </p:nvPr>
        </p:nvSpPr>
        <p:spPr/>
        <p:txBody>
          <a:bodyPr>
            <a:normAutofit/>
          </a:bodyPr>
          <a:lstStyle/>
          <a:p>
            <a:r>
              <a:rPr lang="en-US" sz="2000" dirty="0"/>
              <a:t>The dining philosophers problem is another classic synchronization problem which is used to evaluate situations where there is a need of allocating multiple resources to multiple processes.</a:t>
            </a:r>
          </a:p>
          <a:p>
            <a:endParaRPr lang="en-IN" sz="2000" b="1" dirty="0"/>
          </a:p>
          <a:p>
            <a:r>
              <a:rPr lang="en-IN" sz="2000" b="1" dirty="0"/>
              <a:t>Problem Statement:</a:t>
            </a:r>
          </a:p>
          <a:p>
            <a:pPr lvl="1"/>
            <a:r>
              <a:rPr lang="en-US" sz="2000" dirty="0">
                <a:solidFill>
                  <a:srgbClr val="FF0000"/>
                </a:solidFill>
              </a:rPr>
              <a:t>Consider there are five philosophers sitting around a circular dining table. </a:t>
            </a:r>
          </a:p>
          <a:p>
            <a:pPr lvl="1"/>
            <a:r>
              <a:rPr lang="en-US" sz="2000" dirty="0">
                <a:solidFill>
                  <a:srgbClr val="FF0000"/>
                </a:solidFill>
              </a:rPr>
              <a:t>The dining table has five chopsticks and a bowl of rice in the middle as shown in the below figure.</a:t>
            </a:r>
            <a:endParaRPr lang="en-IN" sz="2000" b="1" dirty="0">
              <a:solidFill>
                <a:srgbClr val="FF0000"/>
              </a:solidFill>
            </a:endParaRPr>
          </a:p>
          <a:p>
            <a:endParaRPr lang="en-IN" sz="20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248524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IN" sz="3200" b="1" dirty="0"/>
              <a:t>Dining Philosophers Problem</a:t>
            </a:r>
            <a:endParaRPr lang="en-IN" sz="32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7" name="Picture 2" descr="Dining Philosophers Probl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411224"/>
            <a:ext cx="3962400" cy="30083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62000" y="4419600"/>
            <a:ext cx="8229600" cy="1785104"/>
          </a:xfrm>
          <a:prstGeom prst="rect">
            <a:avLst/>
          </a:prstGeom>
        </p:spPr>
        <p:txBody>
          <a:bodyPr wrap="square">
            <a:spAutoFit/>
          </a:bodyPr>
          <a:lstStyle/>
          <a:p>
            <a:br>
              <a:rPr lang="en-US" sz="2000" dirty="0"/>
            </a:br>
            <a:r>
              <a:rPr lang="en-US" dirty="0"/>
              <a:t>At any instant, a philosopher is either </a:t>
            </a:r>
            <a:r>
              <a:rPr lang="en-US" b="1" dirty="0"/>
              <a:t>eating or thinking. </a:t>
            </a:r>
          </a:p>
          <a:p>
            <a:pPr marL="285750" indent="-285750">
              <a:buFont typeface="Arial" pitchFamily="34" charset="0"/>
              <a:buChar char="•"/>
            </a:pPr>
            <a:r>
              <a:rPr lang="en-US" dirty="0"/>
              <a:t>When a philosopher wants to eat, he uses two chopsticks - one from their left and one from their right. </a:t>
            </a:r>
          </a:p>
          <a:p>
            <a:pPr marL="285750" indent="-285750">
              <a:buFont typeface="Arial" pitchFamily="34" charset="0"/>
              <a:buChar char="•"/>
            </a:pPr>
            <a:r>
              <a:rPr lang="en-US" dirty="0"/>
              <a:t>When a philosopher wants to think, he keeps down both chopsticks at their original place.</a:t>
            </a:r>
            <a:endParaRPr lang="en-IN"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
        <p:nvSpPr>
          <p:cNvPr id="3" name="TextBox 2"/>
          <p:cNvSpPr txBox="1"/>
          <p:nvPr/>
        </p:nvSpPr>
        <p:spPr>
          <a:xfrm>
            <a:off x="4114800" y="1676400"/>
            <a:ext cx="301686" cy="369332"/>
          </a:xfrm>
          <a:prstGeom prst="rect">
            <a:avLst/>
          </a:prstGeom>
          <a:noFill/>
        </p:spPr>
        <p:txBody>
          <a:bodyPr wrap="none" rtlCol="0">
            <a:spAutoFit/>
          </a:bodyPr>
          <a:lstStyle/>
          <a:p>
            <a:r>
              <a:rPr lang="en-IN" dirty="0"/>
              <a:t>2</a:t>
            </a:r>
          </a:p>
        </p:txBody>
      </p:sp>
      <p:sp>
        <p:nvSpPr>
          <p:cNvPr id="11" name="TextBox 10"/>
          <p:cNvSpPr txBox="1"/>
          <p:nvPr/>
        </p:nvSpPr>
        <p:spPr>
          <a:xfrm>
            <a:off x="5257800" y="2438400"/>
            <a:ext cx="301686" cy="369332"/>
          </a:xfrm>
          <a:prstGeom prst="rect">
            <a:avLst/>
          </a:prstGeom>
          <a:noFill/>
        </p:spPr>
        <p:txBody>
          <a:bodyPr wrap="none" rtlCol="0">
            <a:spAutoFit/>
          </a:bodyPr>
          <a:lstStyle/>
          <a:p>
            <a:r>
              <a:rPr lang="en-IN" dirty="0"/>
              <a:t>3</a:t>
            </a:r>
          </a:p>
        </p:txBody>
      </p:sp>
      <p:sp>
        <p:nvSpPr>
          <p:cNvPr id="12" name="TextBox 11"/>
          <p:cNvSpPr txBox="1"/>
          <p:nvPr/>
        </p:nvSpPr>
        <p:spPr>
          <a:xfrm>
            <a:off x="5029200" y="3733800"/>
            <a:ext cx="301686" cy="369332"/>
          </a:xfrm>
          <a:prstGeom prst="rect">
            <a:avLst/>
          </a:prstGeom>
          <a:noFill/>
        </p:spPr>
        <p:txBody>
          <a:bodyPr wrap="none" rtlCol="0">
            <a:spAutoFit/>
          </a:bodyPr>
          <a:lstStyle/>
          <a:p>
            <a:r>
              <a:rPr lang="en-IN" dirty="0"/>
              <a:t>4</a:t>
            </a:r>
          </a:p>
        </p:txBody>
      </p:sp>
      <p:sp>
        <p:nvSpPr>
          <p:cNvPr id="13" name="TextBox 12"/>
          <p:cNvSpPr txBox="1"/>
          <p:nvPr/>
        </p:nvSpPr>
        <p:spPr>
          <a:xfrm>
            <a:off x="3581400" y="3918466"/>
            <a:ext cx="301686" cy="369332"/>
          </a:xfrm>
          <a:prstGeom prst="rect">
            <a:avLst/>
          </a:prstGeom>
          <a:noFill/>
        </p:spPr>
        <p:txBody>
          <a:bodyPr wrap="none" rtlCol="0">
            <a:spAutoFit/>
          </a:bodyPr>
          <a:lstStyle/>
          <a:p>
            <a:r>
              <a:rPr lang="en-IN" dirty="0">
                <a:solidFill>
                  <a:srgbClr val="FF0000"/>
                </a:solidFill>
              </a:rPr>
              <a:t>5</a:t>
            </a:r>
          </a:p>
        </p:txBody>
      </p:sp>
      <p:sp>
        <p:nvSpPr>
          <p:cNvPr id="14" name="TextBox 13"/>
          <p:cNvSpPr txBox="1"/>
          <p:nvPr/>
        </p:nvSpPr>
        <p:spPr>
          <a:xfrm>
            <a:off x="2819400" y="2623066"/>
            <a:ext cx="301686" cy="369332"/>
          </a:xfrm>
          <a:prstGeom prst="rect">
            <a:avLst/>
          </a:prstGeom>
          <a:noFill/>
        </p:spPr>
        <p:txBody>
          <a:bodyPr wrap="none" rtlCol="0">
            <a:spAutoFit/>
          </a:bodyPr>
          <a:lstStyle/>
          <a:p>
            <a:r>
              <a:rPr lang="en-IN" dirty="0"/>
              <a:t>1</a:t>
            </a:r>
          </a:p>
        </p:txBody>
      </p:sp>
    </p:spTree>
    <p:extLst>
      <p:ext uri="{BB962C8B-B14F-4D97-AF65-F5344CB8AC3E}">
        <p14:creationId xmlns:p14="http://schemas.microsoft.com/office/powerpoint/2010/main" val="3152905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IN" sz="3600" b="1" dirty="0"/>
              <a:t> Solution</a:t>
            </a:r>
            <a:br>
              <a:rPr lang="en-IN" dirty="0"/>
            </a:br>
            <a:endParaRPr lang="en-IN" dirty="0"/>
          </a:p>
        </p:txBody>
      </p:sp>
      <p:sp>
        <p:nvSpPr>
          <p:cNvPr id="3" name="Content Placeholder 2"/>
          <p:cNvSpPr>
            <a:spLocks noGrp="1"/>
          </p:cNvSpPr>
          <p:nvPr>
            <p:ph idx="1"/>
          </p:nvPr>
        </p:nvSpPr>
        <p:spPr>
          <a:xfrm>
            <a:off x="457200" y="1150004"/>
            <a:ext cx="8229600" cy="5204759"/>
          </a:xfrm>
        </p:spPr>
        <p:txBody>
          <a:bodyPr>
            <a:normAutofit fontScale="25000" lnSpcReduction="20000"/>
          </a:bodyPr>
          <a:lstStyle/>
          <a:p>
            <a:pPr algn="just"/>
            <a:r>
              <a:rPr lang="en-US" sz="6400" dirty="0"/>
              <a:t>From the problem statement, it is clear that a philosopher can think </a:t>
            </a:r>
            <a:r>
              <a:rPr lang="en-US" sz="6400" dirty="0">
                <a:solidFill>
                  <a:srgbClr val="FF0000"/>
                </a:solidFill>
              </a:rPr>
              <a:t>for an indefinite amount of time</a:t>
            </a:r>
            <a:r>
              <a:rPr lang="en-US" sz="6400" dirty="0"/>
              <a:t>. But when a philosopher starts eating, he has to stop at some point of time. The philosopher is in an endless cycle of </a:t>
            </a:r>
            <a:r>
              <a:rPr lang="en-US" sz="6400" dirty="0">
                <a:solidFill>
                  <a:srgbClr val="FF0000"/>
                </a:solidFill>
              </a:rPr>
              <a:t>thinking and eating.</a:t>
            </a:r>
          </a:p>
          <a:p>
            <a:endParaRPr lang="en-US" sz="6400" dirty="0"/>
          </a:p>
          <a:p>
            <a:r>
              <a:rPr lang="en-US" sz="6400" dirty="0"/>
              <a:t>An array of five semaphores, stick[5], for each of the five chopsticks.</a:t>
            </a:r>
          </a:p>
          <a:p>
            <a:endParaRPr lang="en-US" sz="6400" b="1" dirty="0"/>
          </a:p>
          <a:p>
            <a:r>
              <a:rPr lang="en-US" sz="6400" b="1" dirty="0"/>
              <a:t>The code for each philosopher looks like:</a:t>
            </a:r>
          </a:p>
          <a:p>
            <a:pPr marL="800100" lvl="2" indent="0">
              <a:buNone/>
            </a:pPr>
            <a:endParaRPr lang="en-US" sz="6400" dirty="0"/>
          </a:p>
          <a:p>
            <a:pPr marL="800100" lvl="2" indent="0">
              <a:buNone/>
            </a:pPr>
            <a:r>
              <a:rPr lang="en-US" sz="6400" dirty="0"/>
              <a:t>while(TRUE) </a:t>
            </a:r>
          </a:p>
          <a:p>
            <a:pPr marL="800100" lvl="2" indent="0">
              <a:buNone/>
            </a:pPr>
            <a:r>
              <a:rPr lang="en-US" sz="6400" dirty="0"/>
              <a:t>{ </a:t>
            </a:r>
          </a:p>
          <a:p>
            <a:pPr marL="1257300" lvl="3" indent="0">
              <a:buNone/>
            </a:pPr>
            <a:r>
              <a:rPr lang="en-US" sz="6400" dirty="0"/>
              <a:t>wait(stick[i]) ;   </a:t>
            </a:r>
            <a:endParaRPr lang="en-US" sz="6400" b="1" dirty="0">
              <a:solidFill>
                <a:srgbClr val="FF0000"/>
              </a:solidFill>
            </a:endParaRPr>
          </a:p>
          <a:p>
            <a:pPr marL="1257300" lvl="3" indent="0">
              <a:buNone/>
            </a:pPr>
            <a:endParaRPr lang="en-US" sz="6400" dirty="0"/>
          </a:p>
          <a:p>
            <a:pPr marL="1257300" lvl="3" indent="0">
              <a:buNone/>
            </a:pPr>
            <a:r>
              <a:rPr lang="en-US" sz="6400" dirty="0"/>
              <a:t>/* mod is used because if i=5, next </a:t>
            </a:r>
          </a:p>
          <a:p>
            <a:pPr marL="1257300" lvl="3" indent="0">
              <a:buNone/>
            </a:pPr>
            <a:r>
              <a:rPr lang="en-US" sz="6400" dirty="0"/>
              <a:t>chopstick is 1 (dining table is circular) */ </a:t>
            </a:r>
          </a:p>
          <a:p>
            <a:pPr marL="1257300" lvl="3" indent="0">
              <a:buNone/>
            </a:pPr>
            <a:endParaRPr lang="en-US" sz="6400" dirty="0"/>
          </a:p>
          <a:p>
            <a:pPr marL="1257300" lvl="3" indent="0">
              <a:buNone/>
            </a:pPr>
            <a:r>
              <a:rPr lang="en-US" sz="6400" dirty="0"/>
              <a:t>wait(stick[(i+1) % 5]); </a:t>
            </a:r>
            <a:endParaRPr lang="en-US" sz="6400" b="1" dirty="0">
              <a:solidFill>
                <a:srgbClr val="FF0000"/>
              </a:solidFill>
            </a:endParaRPr>
          </a:p>
          <a:p>
            <a:pPr marL="1257300" lvl="3" indent="0">
              <a:buNone/>
            </a:pPr>
            <a:endParaRPr lang="en-US" sz="6400" dirty="0">
              <a:solidFill>
                <a:srgbClr val="FF0000"/>
              </a:solidFill>
            </a:endParaRPr>
          </a:p>
          <a:p>
            <a:pPr marL="1257300" lvl="3" indent="0">
              <a:buNone/>
            </a:pPr>
            <a:r>
              <a:rPr lang="en-US" sz="6400" dirty="0">
                <a:solidFill>
                  <a:srgbClr val="FF0000"/>
                </a:solidFill>
              </a:rPr>
              <a:t>/* eat */ </a:t>
            </a:r>
          </a:p>
          <a:p>
            <a:pPr marL="1257300" lvl="3" indent="0">
              <a:buNone/>
            </a:pPr>
            <a:endParaRPr lang="en-US" sz="6400" dirty="0"/>
          </a:p>
          <a:p>
            <a:pPr marL="1257300" lvl="3" indent="0">
              <a:buNone/>
            </a:pPr>
            <a:r>
              <a:rPr lang="en-US" sz="6400" dirty="0"/>
              <a:t>signal(stick[i]); </a:t>
            </a:r>
          </a:p>
          <a:p>
            <a:pPr marL="1257300" lvl="3" indent="0">
              <a:buNone/>
            </a:pPr>
            <a:r>
              <a:rPr lang="en-US" sz="6400" dirty="0"/>
              <a:t>signal(stick[(i+1) % 5]); </a:t>
            </a:r>
          </a:p>
          <a:p>
            <a:pPr marL="1257300" lvl="3" indent="0">
              <a:buNone/>
            </a:pPr>
            <a:endParaRPr lang="en-US" sz="6400" dirty="0"/>
          </a:p>
          <a:p>
            <a:pPr marL="1257300" lvl="3" indent="0">
              <a:buNone/>
            </a:pPr>
            <a:r>
              <a:rPr lang="en-US" sz="6400" dirty="0">
                <a:solidFill>
                  <a:srgbClr val="FF0000"/>
                </a:solidFill>
              </a:rPr>
              <a:t>/* think */ </a:t>
            </a:r>
          </a:p>
          <a:p>
            <a:pPr marL="800100" lvl="2" indent="0">
              <a:buNone/>
            </a:pPr>
            <a:r>
              <a:rPr lang="en-US" sz="6400" dirty="0"/>
              <a:t>}</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867137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r>
              <a:rPr lang="en-US" sz="1800" dirty="0"/>
              <a:t>When a philosopher wants to eat the rice, he will wait for the chopstick at his left and picks up that chopstick. Then he waits for the right chopstick to be available, and then picks it too. After eating, he puts both the chopsticks down.</a:t>
            </a:r>
          </a:p>
          <a:p>
            <a:r>
              <a:rPr lang="en-US" sz="1800" dirty="0">
                <a:solidFill>
                  <a:srgbClr val="FF0000"/>
                </a:solidFill>
              </a:rPr>
              <a:t>But if all five philosophers are </a:t>
            </a:r>
            <a:r>
              <a:rPr lang="en-US" sz="1800" b="1" dirty="0">
                <a:solidFill>
                  <a:srgbClr val="FF0000"/>
                </a:solidFill>
              </a:rPr>
              <a:t>hungry simultaneously</a:t>
            </a:r>
            <a:r>
              <a:rPr lang="en-US" sz="1800" dirty="0">
                <a:solidFill>
                  <a:srgbClr val="FF0000"/>
                </a:solidFill>
              </a:rPr>
              <a:t>, and each of them pickup one chopstick, then a </a:t>
            </a:r>
            <a:r>
              <a:rPr lang="en-US" sz="1800" b="1" dirty="0">
                <a:solidFill>
                  <a:srgbClr val="FF0000"/>
                </a:solidFill>
              </a:rPr>
              <a:t>deadlock situation </a:t>
            </a:r>
            <a:r>
              <a:rPr lang="en-US" sz="1800" dirty="0">
                <a:solidFill>
                  <a:srgbClr val="FF0000"/>
                </a:solidFill>
              </a:rPr>
              <a:t>occurs because they will be waiting for another chopstick forever. </a:t>
            </a:r>
          </a:p>
          <a:p>
            <a:endParaRPr lang="en-US" sz="1800" dirty="0"/>
          </a:p>
          <a:p>
            <a:r>
              <a:rPr lang="en-US" sz="1800" b="1" dirty="0"/>
              <a:t>The possible solutions for this are:</a:t>
            </a:r>
          </a:p>
          <a:p>
            <a:pPr lvl="1"/>
            <a:r>
              <a:rPr lang="en-US" sz="1800" dirty="0"/>
              <a:t>A philosopher must be allowed to pick up the chopsticks only if both the left and right chopsticks are available.</a:t>
            </a:r>
          </a:p>
          <a:p>
            <a:pPr lvl="1"/>
            <a:endParaRPr lang="en-US" sz="1800" dirty="0"/>
          </a:p>
          <a:p>
            <a:pPr lvl="1"/>
            <a:r>
              <a:rPr lang="en-US" sz="1800"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IN" sz="18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369392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IN" b="1" dirty="0"/>
              <a:t>Monitors</a:t>
            </a:r>
            <a:br>
              <a:rPr lang="en-IN" dirty="0"/>
            </a:br>
            <a:endParaRPr lang="en-IN" dirty="0"/>
          </a:p>
        </p:txBody>
      </p:sp>
      <p:sp>
        <p:nvSpPr>
          <p:cNvPr id="3" name="Content Placeholder 2"/>
          <p:cNvSpPr>
            <a:spLocks noGrp="1"/>
          </p:cNvSpPr>
          <p:nvPr>
            <p:ph idx="1"/>
          </p:nvPr>
        </p:nvSpPr>
        <p:spPr>
          <a:xfrm>
            <a:off x="533400" y="1219200"/>
            <a:ext cx="8229600" cy="4525963"/>
          </a:xfrm>
        </p:spPr>
        <p:txBody>
          <a:bodyPr>
            <a:normAutofit fontScale="25000" lnSpcReduction="20000"/>
          </a:bodyPr>
          <a:lstStyle/>
          <a:p>
            <a:r>
              <a:rPr lang="en-IN" sz="7200" dirty="0"/>
              <a:t>High-level synchronization construct that allows the safe sharing of an abstract data type among concurrent processes.</a:t>
            </a:r>
          </a:p>
          <a:p>
            <a:pPr marL="400050" lvl="1" indent="0">
              <a:buNone/>
            </a:pPr>
            <a:endParaRPr lang="en-IN" dirty="0"/>
          </a:p>
          <a:p>
            <a:pPr marL="400050" lvl="1" indent="0">
              <a:buNone/>
            </a:pPr>
            <a:endParaRPr lang="en-IN" dirty="0"/>
          </a:p>
          <a:p>
            <a:pPr marL="400050" lvl="1" indent="0">
              <a:buNone/>
            </a:pPr>
            <a:r>
              <a:rPr lang="en-IN" sz="3200" dirty="0"/>
              <a:t> </a:t>
            </a:r>
            <a:r>
              <a:rPr lang="en-IN" sz="8000" b="1" dirty="0"/>
              <a:t>monitor</a:t>
            </a:r>
            <a:r>
              <a:rPr lang="en-IN" sz="8000" dirty="0"/>
              <a:t> </a:t>
            </a:r>
            <a:r>
              <a:rPr lang="en-IN" sz="8000" b="1" i="1" dirty="0"/>
              <a:t>monitor-name</a:t>
            </a:r>
            <a:r>
              <a:rPr lang="en-IN" sz="8000" dirty="0"/>
              <a:t> </a:t>
            </a:r>
          </a:p>
          <a:p>
            <a:pPr marL="400050" lvl="1" indent="0">
              <a:buNone/>
            </a:pPr>
            <a:r>
              <a:rPr lang="en-IN" sz="8000" b="1" dirty="0"/>
              <a:t>{</a:t>
            </a:r>
            <a:endParaRPr lang="en-IN" sz="8000" dirty="0"/>
          </a:p>
          <a:p>
            <a:pPr marL="400050" lvl="1" indent="0">
              <a:buNone/>
            </a:pPr>
            <a:r>
              <a:rPr lang="en-IN" sz="8000" dirty="0"/>
              <a:t>         shared variable declarations </a:t>
            </a:r>
          </a:p>
          <a:p>
            <a:pPr marL="800100" lvl="2" indent="0">
              <a:buNone/>
            </a:pPr>
            <a:r>
              <a:rPr lang="en-IN" sz="7200" b="1" dirty="0"/>
              <a:t>procedure</a:t>
            </a:r>
            <a:r>
              <a:rPr lang="en-IN" sz="7200" dirty="0"/>
              <a:t> </a:t>
            </a:r>
            <a:r>
              <a:rPr lang="en-IN" sz="7200" b="1" dirty="0"/>
              <a:t>body</a:t>
            </a:r>
            <a:r>
              <a:rPr lang="en-IN" sz="7200" dirty="0"/>
              <a:t> </a:t>
            </a:r>
            <a:r>
              <a:rPr lang="en-IN" sz="7200" i="1" dirty="0"/>
              <a:t>P1</a:t>
            </a:r>
            <a:r>
              <a:rPr lang="en-IN" sz="7200" dirty="0"/>
              <a:t> </a:t>
            </a:r>
            <a:r>
              <a:rPr lang="en-IN" sz="7200" b="1" dirty="0"/>
              <a:t>(…)</a:t>
            </a:r>
            <a:r>
              <a:rPr lang="en-IN" sz="7200" dirty="0"/>
              <a:t> </a:t>
            </a:r>
            <a:r>
              <a:rPr lang="en-IN" sz="7200" b="1" dirty="0"/>
              <a:t>{</a:t>
            </a:r>
            <a:endParaRPr lang="en-IN" sz="7200" dirty="0"/>
          </a:p>
          <a:p>
            <a:pPr marL="800100" lvl="2" indent="0">
              <a:buNone/>
            </a:pPr>
            <a:r>
              <a:rPr lang="en-IN" sz="7200" b="1" dirty="0"/>
              <a:t>.</a:t>
            </a:r>
            <a:r>
              <a:rPr lang="en-IN" sz="7200" dirty="0"/>
              <a:t> </a:t>
            </a:r>
            <a:r>
              <a:rPr lang="en-IN" sz="7200" b="1" dirty="0"/>
              <a:t>.</a:t>
            </a:r>
            <a:r>
              <a:rPr lang="en-IN" sz="7200" dirty="0"/>
              <a:t> </a:t>
            </a:r>
            <a:r>
              <a:rPr lang="en-IN" sz="7200" b="1" dirty="0"/>
              <a:t>.</a:t>
            </a:r>
          </a:p>
          <a:p>
            <a:pPr marL="800100" lvl="2" indent="0">
              <a:buNone/>
            </a:pPr>
            <a:r>
              <a:rPr lang="en-IN" sz="7200" b="1" dirty="0"/>
              <a:t>}</a:t>
            </a:r>
            <a:endParaRPr lang="en-IN" sz="7200" dirty="0"/>
          </a:p>
          <a:p>
            <a:pPr marL="800100" lvl="2" indent="0">
              <a:buNone/>
            </a:pPr>
            <a:r>
              <a:rPr lang="en-IN" sz="7200" b="1" dirty="0"/>
              <a:t>procedure</a:t>
            </a:r>
            <a:r>
              <a:rPr lang="en-IN" sz="7200" dirty="0"/>
              <a:t> </a:t>
            </a:r>
            <a:r>
              <a:rPr lang="en-IN" sz="7200" b="1" dirty="0"/>
              <a:t>body</a:t>
            </a:r>
            <a:r>
              <a:rPr lang="en-IN" sz="7200" dirty="0"/>
              <a:t> </a:t>
            </a:r>
            <a:r>
              <a:rPr lang="en-IN" sz="7200" i="1" dirty="0"/>
              <a:t>P2</a:t>
            </a:r>
            <a:r>
              <a:rPr lang="en-IN" sz="7200" dirty="0"/>
              <a:t> </a:t>
            </a:r>
            <a:r>
              <a:rPr lang="en-IN" sz="7200" b="1" dirty="0"/>
              <a:t>(…)</a:t>
            </a:r>
            <a:r>
              <a:rPr lang="en-IN" sz="7200" dirty="0"/>
              <a:t> </a:t>
            </a:r>
            <a:r>
              <a:rPr lang="en-IN" sz="7200" b="1" dirty="0"/>
              <a:t>{</a:t>
            </a:r>
            <a:r>
              <a:rPr lang="en-IN" sz="7200" dirty="0"/>
              <a:t> </a:t>
            </a:r>
          </a:p>
          <a:p>
            <a:pPr marL="800100" lvl="2" indent="0">
              <a:buNone/>
            </a:pPr>
            <a:r>
              <a:rPr lang="en-IN" sz="7200" b="1" dirty="0"/>
              <a:t>.</a:t>
            </a:r>
            <a:r>
              <a:rPr lang="en-IN" sz="7200" dirty="0"/>
              <a:t> </a:t>
            </a:r>
            <a:r>
              <a:rPr lang="en-IN" sz="7200" b="1" dirty="0"/>
              <a:t>.</a:t>
            </a:r>
            <a:r>
              <a:rPr lang="en-IN" sz="7200" dirty="0"/>
              <a:t> </a:t>
            </a:r>
            <a:r>
              <a:rPr lang="en-IN" sz="7200" b="1" dirty="0"/>
              <a:t>.</a:t>
            </a:r>
            <a:endParaRPr lang="en-IN" sz="7200" dirty="0"/>
          </a:p>
          <a:p>
            <a:pPr marL="800100" lvl="2" indent="0">
              <a:buNone/>
            </a:pPr>
            <a:r>
              <a:rPr lang="en-IN" sz="7200" b="1" dirty="0"/>
              <a:t>}</a:t>
            </a:r>
            <a:endParaRPr lang="en-IN" sz="7200" dirty="0"/>
          </a:p>
          <a:p>
            <a:pPr marL="800100" lvl="2" indent="0">
              <a:buNone/>
            </a:pPr>
            <a:r>
              <a:rPr lang="en-IN" sz="7200" b="1" dirty="0"/>
              <a:t>procedure</a:t>
            </a:r>
            <a:r>
              <a:rPr lang="en-IN" sz="7200" dirty="0"/>
              <a:t> </a:t>
            </a:r>
            <a:r>
              <a:rPr lang="en-IN" sz="7200" b="1" dirty="0"/>
              <a:t>body</a:t>
            </a:r>
            <a:r>
              <a:rPr lang="en-IN" sz="7200" dirty="0"/>
              <a:t> </a:t>
            </a:r>
            <a:r>
              <a:rPr lang="en-IN" sz="7200" i="1" dirty="0" err="1"/>
              <a:t>Pn</a:t>
            </a:r>
            <a:r>
              <a:rPr lang="en-IN" sz="7200" dirty="0"/>
              <a:t> </a:t>
            </a:r>
            <a:r>
              <a:rPr lang="en-IN" sz="7200" b="1" dirty="0"/>
              <a:t>(…)</a:t>
            </a:r>
            <a:r>
              <a:rPr lang="en-IN" sz="7200" dirty="0"/>
              <a:t> </a:t>
            </a:r>
            <a:r>
              <a:rPr lang="en-IN" sz="7200" b="1" dirty="0"/>
              <a:t>{</a:t>
            </a:r>
          </a:p>
          <a:p>
            <a:pPr marL="800100" lvl="2" indent="0">
              <a:buNone/>
            </a:pPr>
            <a:r>
              <a:rPr lang="en-IN" sz="7200" dirty="0"/>
              <a:t> </a:t>
            </a:r>
            <a:r>
              <a:rPr lang="en-IN" sz="7200" b="1" dirty="0"/>
              <a:t>.</a:t>
            </a:r>
            <a:r>
              <a:rPr lang="en-IN" sz="7200" dirty="0"/>
              <a:t> </a:t>
            </a:r>
            <a:r>
              <a:rPr lang="en-IN" sz="7200" b="1" dirty="0"/>
              <a:t>.</a:t>
            </a:r>
            <a:r>
              <a:rPr lang="en-IN" sz="7200" dirty="0"/>
              <a:t> </a:t>
            </a:r>
            <a:r>
              <a:rPr lang="en-IN" sz="7200" b="1" dirty="0"/>
              <a:t>.</a:t>
            </a:r>
            <a:endParaRPr lang="en-IN" sz="7200" dirty="0"/>
          </a:p>
          <a:p>
            <a:pPr marL="800100" lvl="2" indent="0">
              <a:buNone/>
            </a:pPr>
            <a:r>
              <a:rPr lang="en-IN" sz="7200" b="1" dirty="0"/>
              <a:t>}</a:t>
            </a:r>
            <a:r>
              <a:rPr lang="en-IN" sz="7200" dirty="0"/>
              <a:t> </a:t>
            </a:r>
          </a:p>
          <a:p>
            <a:pPr marL="800100" lvl="2" indent="0">
              <a:buNone/>
            </a:pPr>
            <a:r>
              <a:rPr lang="en-IN" sz="7200" b="1" dirty="0"/>
              <a:t>{</a:t>
            </a:r>
            <a:endParaRPr lang="en-IN" sz="7200" dirty="0"/>
          </a:p>
          <a:p>
            <a:pPr marL="800100" lvl="2" indent="0">
              <a:buNone/>
            </a:pPr>
            <a:r>
              <a:rPr lang="en-IN" sz="7200" dirty="0"/>
              <a:t>initialization code </a:t>
            </a:r>
          </a:p>
          <a:p>
            <a:pPr marL="800100" lvl="2" indent="0">
              <a:buNone/>
            </a:pPr>
            <a:r>
              <a:rPr lang="en-IN" sz="7200" b="1" dirty="0"/>
              <a:t>}</a:t>
            </a:r>
            <a:endParaRPr lang="en-IN" sz="7200" dirty="0"/>
          </a:p>
          <a:p>
            <a:pPr marL="400050" lvl="1" indent="0">
              <a:buNone/>
            </a:pPr>
            <a:r>
              <a:rPr lang="en-IN" sz="8000" b="1" dirty="0"/>
              <a:t>}</a:t>
            </a:r>
            <a:endParaRPr lang="en-IN" sz="8000" dirty="0"/>
          </a:p>
          <a:p>
            <a:endParaRPr lang="en-IN"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263595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IN" sz="3200" b="1" dirty="0"/>
              <a:t>Monitors</a:t>
            </a:r>
            <a:endParaRPr lang="en-IN" sz="3200" dirty="0"/>
          </a:p>
        </p:txBody>
      </p:sp>
      <p:sp>
        <p:nvSpPr>
          <p:cNvPr id="3" name="Content Placeholder 2"/>
          <p:cNvSpPr>
            <a:spLocks noGrp="1"/>
          </p:cNvSpPr>
          <p:nvPr>
            <p:ph idx="1"/>
          </p:nvPr>
        </p:nvSpPr>
        <p:spPr/>
        <p:txBody>
          <a:bodyPr>
            <a:normAutofit/>
          </a:bodyPr>
          <a:lstStyle/>
          <a:p>
            <a:r>
              <a:rPr lang="en-IN" sz="2000" dirty="0"/>
              <a:t>To allow a process to wait within the monitor, a </a:t>
            </a:r>
            <a:r>
              <a:rPr lang="en-IN" sz="2000" b="1" dirty="0"/>
              <a:t>condition</a:t>
            </a:r>
            <a:r>
              <a:rPr lang="en-IN" sz="2000" dirty="0"/>
              <a:t> variable must be declared, as </a:t>
            </a:r>
          </a:p>
          <a:p>
            <a:pPr marL="1257300" lvl="3" indent="0">
              <a:buNone/>
            </a:pPr>
            <a:r>
              <a:rPr lang="en-IN" sz="2400" b="1" dirty="0"/>
              <a:t>condition</a:t>
            </a:r>
            <a:r>
              <a:rPr lang="en-IN" sz="2400" dirty="0"/>
              <a:t> </a:t>
            </a:r>
            <a:r>
              <a:rPr lang="en-IN" sz="2400" b="1" dirty="0"/>
              <a:t>x,</a:t>
            </a:r>
            <a:r>
              <a:rPr lang="en-IN" sz="2400" dirty="0"/>
              <a:t> </a:t>
            </a:r>
            <a:r>
              <a:rPr lang="en-IN" sz="2400" b="1" dirty="0"/>
              <a:t>y;</a:t>
            </a:r>
            <a:endParaRPr lang="en-IN" sz="2400" dirty="0"/>
          </a:p>
          <a:p>
            <a:r>
              <a:rPr lang="en-IN" sz="2000" dirty="0"/>
              <a:t>Condition variable can only be used with the operations </a:t>
            </a:r>
            <a:r>
              <a:rPr lang="en-IN" sz="2000" b="1" dirty="0"/>
              <a:t>wait</a:t>
            </a:r>
            <a:r>
              <a:rPr lang="en-IN" sz="2000" dirty="0"/>
              <a:t> and </a:t>
            </a:r>
            <a:r>
              <a:rPr lang="en-IN" sz="2000" b="1" dirty="0"/>
              <a:t>signal</a:t>
            </a:r>
            <a:r>
              <a:rPr lang="en-IN" sz="2000" dirty="0"/>
              <a:t>. </a:t>
            </a:r>
          </a:p>
          <a:p>
            <a:pPr lvl="1"/>
            <a:r>
              <a:rPr lang="en-IN" sz="1800" dirty="0"/>
              <a:t>The operation</a:t>
            </a:r>
          </a:p>
          <a:p>
            <a:pPr marL="457200" lvl="1" indent="0">
              <a:buNone/>
            </a:pPr>
            <a:r>
              <a:rPr lang="en-IN" sz="1800" b="1" dirty="0"/>
              <a:t>                            </a:t>
            </a:r>
            <a:r>
              <a:rPr lang="en-IN" sz="1800" b="1" dirty="0" err="1"/>
              <a:t>x.wait</a:t>
            </a:r>
            <a:r>
              <a:rPr lang="en-IN" sz="1800" b="1" dirty="0"/>
              <a:t>();</a:t>
            </a:r>
            <a:endParaRPr lang="en-IN" sz="1800" dirty="0"/>
          </a:p>
          <a:p>
            <a:pPr marL="457200" lvl="1" indent="0">
              <a:buNone/>
            </a:pPr>
            <a:r>
              <a:rPr lang="en-IN" sz="1800" dirty="0"/>
              <a:t>means that the process invoking this operation is suspended until another process invokes</a:t>
            </a:r>
          </a:p>
          <a:p>
            <a:pPr lvl="1"/>
            <a:r>
              <a:rPr lang="en-IN" sz="1800" b="1" dirty="0" err="1"/>
              <a:t>x.signal</a:t>
            </a:r>
            <a:r>
              <a:rPr lang="en-IN" sz="1800" b="1" dirty="0"/>
              <a:t>();</a:t>
            </a:r>
            <a:endParaRPr lang="en-IN" sz="1800" dirty="0"/>
          </a:p>
          <a:p>
            <a:r>
              <a:rPr lang="en-IN" sz="2000" dirty="0"/>
              <a:t>The </a:t>
            </a:r>
            <a:r>
              <a:rPr lang="en-IN" sz="2000" b="1" dirty="0" err="1"/>
              <a:t>x.signal</a:t>
            </a:r>
            <a:r>
              <a:rPr lang="en-IN" sz="2000" dirty="0"/>
              <a:t> operation resumes exactly one suspended process. If no process is suspended, then the </a:t>
            </a:r>
            <a:r>
              <a:rPr lang="en-IN" sz="2000" b="1" dirty="0"/>
              <a:t>signal</a:t>
            </a:r>
            <a:r>
              <a:rPr lang="en-IN" sz="2000" dirty="0"/>
              <a:t> operation has no effect.</a:t>
            </a:r>
          </a:p>
          <a:p>
            <a:pPr marL="0" indent="0">
              <a:buNone/>
            </a:pPr>
            <a:r>
              <a:rPr lang="en-IN" sz="2000" dirty="0"/>
              <a:t> </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549754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51" y="1141857"/>
            <a:ext cx="8229600" cy="4525963"/>
          </a:xfrm>
        </p:spPr>
        <p:txBody>
          <a:bodyPr>
            <a:normAutofit fontScale="77500" lnSpcReduction="20000"/>
          </a:bodyPr>
          <a:lstStyle/>
          <a:p>
            <a:pPr marL="0" indent="0" algn="ctr">
              <a:buNone/>
            </a:pPr>
            <a:r>
              <a:rPr lang="en-IN" sz="3000" b="1" dirty="0"/>
              <a:t>Producer-Consumer Problem</a:t>
            </a:r>
          </a:p>
          <a:p>
            <a:pPr marL="0" indent="0">
              <a:buNone/>
            </a:pPr>
            <a:endParaRPr lang="en-IN" sz="2400" dirty="0"/>
          </a:p>
          <a:p>
            <a:pPr marL="0" indent="0">
              <a:buNone/>
            </a:pPr>
            <a:r>
              <a:rPr lang="en-IN" sz="2400" dirty="0"/>
              <a:t>Bounded-Buffer</a:t>
            </a:r>
          </a:p>
          <a:p>
            <a:pPr marL="0" indent="0">
              <a:buNone/>
            </a:pPr>
            <a:r>
              <a:rPr lang="en-IN" sz="2000" dirty="0"/>
              <a:t> </a:t>
            </a:r>
          </a:p>
          <a:p>
            <a:pPr marL="0" indent="0">
              <a:buNone/>
            </a:pPr>
            <a:r>
              <a:rPr lang="en-IN" sz="2000" b="1" dirty="0"/>
              <a:t>• Shared data</a:t>
            </a:r>
          </a:p>
          <a:p>
            <a:pPr marL="0" indent="0">
              <a:buNone/>
            </a:pPr>
            <a:endParaRPr lang="en-IN" sz="2000" dirty="0"/>
          </a:p>
          <a:p>
            <a:pPr marL="0" indent="0">
              <a:buNone/>
            </a:pPr>
            <a:r>
              <a:rPr lang="en-IN" sz="2000" dirty="0"/>
              <a:t> </a:t>
            </a:r>
            <a:r>
              <a:rPr lang="en-IN" sz="2000" b="1" dirty="0"/>
              <a:t>#define</a:t>
            </a:r>
            <a:r>
              <a:rPr lang="en-IN" sz="2000" dirty="0"/>
              <a:t> </a:t>
            </a:r>
            <a:r>
              <a:rPr lang="en-IN" sz="2000" b="1" dirty="0"/>
              <a:t>BUFFER_SIZE</a:t>
            </a:r>
            <a:r>
              <a:rPr lang="en-IN" sz="2000" dirty="0"/>
              <a:t> </a:t>
            </a:r>
            <a:r>
              <a:rPr lang="en-IN" sz="2000" b="1" dirty="0"/>
              <a:t>10</a:t>
            </a:r>
            <a:r>
              <a:rPr lang="en-IN" sz="2000" dirty="0"/>
              <a:t> </a:t>
            </a:r>
          </a:p>
          <a:p>
            <a:pPr marL="0" indent="0">
              <a:buNone/>
            </a:pPr>
            <a:r>
              <a:rPr lang="en-IN" sz="2000" b="1" dirty="0" err="1"/>
              <a:t>typedef</a:t>
            </a:r>
            <a:r>
              <a:rPr lang="en-IN" sz="2000" dirty="0"/>
              <a:t> </a:t>
            </a:r>
            <a:r>
              <a:rPr lang="en-IN" sz="2000" b="1" dirty="0" err="1"/>
              <a:t>struct</a:t>
            </a:r>
            <a:r>
              <a:rPr lang="en-IN" sz="2000" dirty="0"/>
              <a:t> </a:t>
            </a:r>
          </a:p>
          <a:p>
            <a:pPr marL="0" indent="0">
              <a:buNone/>
            </a:pPr>
            <a:r>
              <a:rPr lang="en-IN" sz="2000" b="1" dirty="0"/>
              <a:t>{</a:t>
            </a:r>
            <a:endParaRPr lang="en-IN" sz="2000" dirty="0"/>
          </a:p>
          <a:p>
            <a:pPr marL="0" indent="0">
              <a:buNone/>
            </a:pPr>
            <a:r>
              <a:rPr lang="en-IN" sz="2000" b="1" dirty="0"/>
              <a:t>.</a:t>
            </a:r>
            <a:r>
              <a:rPr lang="en-IN" sz="2000" dirty="0"/>
              <a:t> </a:t>
            </a:r>
            <a:r>
              <a:rPr lang="en-IN" sz="2000" b="1" dirty="0"/>
              <a:t>.</a:t>
            </a:r>
            <a:r>
              <a:rPr lang="en-IN" sz="2000" dirty="0"/>
              <a:t> </a:t>
            </a:r>
            <a:r>
              <a:rPr lang="en-IN" sz="2000" b="1" dirty="0"/>
              <a:t>.</a:t>
            </a:r>
            <a:r>
              <a:rPr lang="en-IN" sz="2000" dirty="0"/>
              <a:t> </a:t>
            </a:r>
          </a:p>
          <a:p>
            <a:pPr marL="0" indent="0">
              <a:buNone/>
            </a:pPr>
            <a:r>
              <a:rPr lang="en-IN" sz="2000" b="1" dirty="0"/>
              <a:t>}</a:t>
            </a:r>
            <a:r>
              <a:rPr lang="en-IN" sz="2000" dirty="0"/>
              <a:t> </a:t>
            </a:r>
            <a:r>
              <a:rPr lang="en-IN" sz="2000" b="1" dirty="0"/>
              <a:t>item</a:t>
            </a:r>
            <a:r>
              <a:rPr lang="en-IN" sz="2000" dirty="0"/>
              <a:t>;</a:t>
            </a:r>
          </a:p>
          <a:p>
            <a:pPr marL="0" indent="0">
              <a:buNone/>
            </a:pPr>
            <a:endParaRPr lang="en-IN" sz="2000" b="1" dirty="0"/>
          </a:p>
          <a:p>
            <a:pPr marL="0" indent="0">
              <a:buNone/>
            </a:pPr>
            <a:r>
              <a:rPr lang="en-IN" sz="2000" b="1" dirty="0"/>
              <a:t>item</a:t>
            </a:r>
            <a:r>
              <a:rPr lang="en-IN" sz="2000" dirty="0"/>
              <a:t> </a:t>
            </a:r>
            <a:r>
              <a:rPr lang="en-IN" sz="2000" b="1" dirty="0"/>
              <a:t>buffer[BUFFER_SIZE];</a:t>
            </a:r>
            <a:r>
              <a:rPr lang="en-IN" sz="2000" dirty="0"/>
              <a:t> </a:t>
            </a:r>
          </a:p>
          <a:p>
            <a:pPr marL="0" indent="0">
              <a:buNone/>
            </a:pPr>
            <a:r>
              <a:rPr lang="en-IN" sz="2000" b="1" dirty="0" err="1"/>
              <a:t>int</a:t>
            </a:r>
            <a:r>
              <a:rPr lang="en-IN" sz="2000" dirty="0"/>
              <a:t> </a:t>
            </a:r>
            <a:r>
              <a:rPr lang="en-IN" sz="2000" b="1" dirty="0"/>
              <a:t>in</a:t>
            </a:r>
            <a:r>
              <a:rPr lang="en-IN" sz="2000" dirty="0"/>
              <a:t> </a:t>
            </a:r>
            <a:r>
              <a:rPr lang="en-IN" sz="2000" b="1" dirty="0"/>
              <a:t>=</a:t>
            </a:r>
            <a:r>
              <a:rPr lang="en-IN" sz="2000" dirty="0"/>
              <a:t> </a:t>
            </a:r>
            <a:r>
              <a:rPr lang="en-IN" sz="2000" b="1" dirty="0"/>
              <a:t>0;</a:t>
            </a:r>
            <a:endParaRPr lang="en-IN" sz="2000" dirty="0"/>
          </a:p>
          <a:p>
            <a:pPr marL="0" indent="0">
              <a:buNone/>
            </a:pPr>
            <a:r>
              <a:rPr lang="en-IN" sz="2000" b="1" dirty="0" err="1"/>
              <a:t>int</a:t>
            </a:r>
            <a:r>
              <a:rPr lang="en-IN" sz="2000" dirty="0"/>
              <a:t> </a:t>
            </a:r>
            <a:r>
              <a:rPr lang="en-IN" sz="2000" b="1" dirty="0"/>
              <a:t>out</a:t>
            </a:r>
            <a:r>
              <a:rPr lang="en-IN" sz="2000" dirty="0"/>
              <a:t> </a:t>
            </a:r>
            <a:r>
              <a:rPr lang="en-IN" sz="2000" b="1" dirty="0"/>
              <a:t>=</a:t>
            </a:r>
            <a:r>
              <a:rPr lang="en-IN" sz="2000" dirty="0"/>
              <a:t> </a:t>
            </a:r>
            <a:r>
              <a:rPr lang="en-IN" sz="2000" b="1" dirty="0"/>
              <a:t>0;</a:t>
            </a:r>
            <a:endParaRPr lang="en-IN" sz="2000" dirty="0"/>
          </a:p>
          <a:p>
            <a:pPr marL="0" indent="0">
              <a:buNone/>
            </a:pPr>
            <a:r>
              <a:rPr lang="en-IN" sz="2000" b="1" dirty="0" err="1">
                <a:solidFill>
                  <a:srgbClr val="FF0000"/>
                </a:solidFill>
              </a:rPr>
              <a:t>int</a:t>
            </a:r>
            <a:r>
              <a:rPr lang="en-IN" sz="2000" dirty="0">
                <a:solidFill>
                  <a:srgbClr val="FF0000"/>
                </a:solidFill>
              </a:rPr>
              <a:t> </a:t>
            </a:r>
            <a:r>
              <a:rPr lang="en-IN" sz="2000" b="1" dirty="0">
                <a:solidFill>
                  <a:srgbClr val="FF0000"/>
                </a:solidFill>
              </a:rPr>
              <a:t>counter</a:t>
            </a:r>
            <a:r>
              <a:rPr lang="en-IN" sz="2000" dirty="0">
                <a:solidFill>
                  <a:srgbClr val="FF0000"/>
                </a:solidFill>
              </a:rPr>
              <a:t> </a:t>
            </a:r>
            <a:r>
              <a:rPr lang="en-IN" sz="2000" b="1" dirty="0">
                <a:solidFill>
                  <a:srgbClr val="FF0000"/>
                </a:solidFill>
              </a:rPr>
              <a:t>=</a:t>
            </a:r>
            <a:r>
              <a:rPr lang="en-IN" sz="2000" dirty="0">
                <a:solidFill>
                  <a:srgbClr val="FF0000"/>
                </a:solidFill>
              </a:rPr>
              <a:t> </a:t>
            </a:r>
            <a:r>
              <a:rPr lang="en-IN" sz="2000" b="1" dirty="0">
                <a:solidFill>
                  <a:srgbClr val="FF0000"/>
                </a:solidFill>
              </a:rPr>
              <a:t>0;</a:t>
            </a:r>
            <a:endParaRPr lang="en-IN" sz="2000" dirty="0">
              <a:solidFill>
                <a:srgbClr val="FF0000"/>
              </a:solidFill>
            </a:endParaRPr>
          </a:p>
          <a:p>
            <a:pPr marL="0" indent="0">
              <a:buNone/>
            </a:pPr>
            <a:r>
              <a:rPr lang="en-IN" sz="2000" dirty="0"/>
              <a:t> </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151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IN" sz="3600" b="1" dirty="0"/>
              <a:t>Schematic View of a Monitor</a:t>
            </a:r>
            <a:br>
              <a:rPr lang="en-IN" dirty="0"/>
            </a:br>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6420" y="1600200"/>
            <a:ext cx="481116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759179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83" y="1142227"/>
            <a:ext cx="8229600" cy="1143000"/>
          </a:xfrm>
        </p:spPr>
        <p:txBody>
          <a:bodyPr>
            <a:noAutofit/>
          </a:bodyPr>
          <a:lstStyle/>
          <a:p>
            <a:r>
              <a:rPr lang="en-IN" sz="3200" b="1" dirty="0"/>
              <a:t>Monitor With Condition Variables</a:t>
            </a:r>
            <a:br>
              <a:rPr lang="en-IN" dirty="0"/>
            </a:br>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26571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757400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Monitors</a:t>
            </a:r>
            <a:endParaRPr lang="en-IN" sz="3200" dirty="0"/>
          </a:p>
        </p:txBody>
      </p:sp>
      <p:sp>
        <p:nvSpPr>
          <p:cNvPr id="3" name="Content Placeholder 2"/>
          <p:cNvSpPr>
            <a:spLocks noGrp="1"/>
          </p:cNvSpPr>
          <p:nvPr>
            <p:ph idx="1"/>
          </p:nvPr>
        </p:nvSpPr>
        <p:spPr/>
        <p:txBody>
          <a:bodyPr>
            <a:normAutofit/>
          </a:bodyPr>
          <a:lstStyle/>
          <a:p>
            <a:pPr fontAlgn="base"/>
            <a:r>
              <a:rPr lang="en-IN" sz="2000" dirty="0"/>
              <a:t>Monitor is used to control access to state variables and condition variables. It only tells when to enter and exit the segment. </a:t>
            </a:r>
          </a:p>
          <a:p>
            <a:pPr fontAlgn="base"/>
            <a:r>
              <a:rPr lang="en-IN" sz="2000" dirty="0">
                <a:solidFill>
                  <a:srgbClr val="FF0000"/>
                </a:solidFill>
              </a:rPr>
              <a:t>This solution imposes the restriction that a philosopher may pick up her chopsticks only if both of them are available.</a:t>
            </a:r>
          </a:p>
          <a:p>
            <a:pPr fontAlgn="base"/>
            <a:r>
              <a:rPr lang="en-IN" sz="2000" dirty="0"/>
              <a:t>To code this solution, we need to distinguish among three states in which we may find a philosopher. </a:t>
            </a:r>
          </a:p>
          <a:p>
            <a:pPr marL="0" indent="0" fontAlgn="base">
              <a:buNone/>
            </a:pPr>
            <a:endParaRPr lang="en-IN" sz="2000" dirty="0"/>
          </a:p>
          <a:p>
            <a:pPr fontAlgn="base"/>
            <a:r>
              <a:rPr lang="en-IN" sz="2000" dirty="0">
                <a:solidFill>
                  <a:srgbClr val="FF0000"/>
                </a:solidFill>
              </a:rPr>
              <a:t>For this purpose, we introduce the following data structure:</a:t>
            </a:r>
          </a:p>
          <a:p>
            <a:pPr fontAlgn="base"/>
            <a:r>
              <a:rPr lang="en-IN" sz="2000" b="1" dirty="0"/>
              <a:t>THINKING </a:t>
            </a:r>
            <a:r>
              <a:rPr lang="en-IN" sz="2000" b="1" dirty="0">
                <a:solidFill>
                  <a:srgbClr val="FF0000"/>
                </a:solidFill>
              </a:rPr>
              <a:t>– </a:t>
            </a:r>
            <a:r>
              <a:rPr lang="en-IN" sz="2000" dirty="0">
                <a:solidFill>
                  <a:srgbClr val="FF0000"/>
                </a:solidFill>
              </a:rPr>
              <a:t>When philosopher doesn’t want to gain access to either fork.</a:t>
            </a:r>
          </a:p>
          <a:p>
            <a:pPr fontAlgn="base"/>
            <a:r>
              <a:rPr lang="en-IN" sz="2000" b="1" dirty="0"/>
              <a:t>HUNGRY</a:t>
            </a:r>
            <a:r>
              <a:rPr lang="en-IN" sz="2000" b="1" dirty="0">
                <a:solidFill>
                  <a:srgbClr val="FF0000"/>
                </a:solidFill>
              </a:rPr>
              <a:t> – </a:t>
            </a:r>
            <a:r>
              <a:rPr lang="en-IN" sz="2000" dirty="0">
                <a:solidFill>
                  <a:srgbClr val="FF0000"/>
                </a:solidFill>
              </a:rPr>
              <a:t>When philosopher wants to enter the critical section.</a:t>
            </a:r>
          </a:p>
          <a:p>
            <a:pPr fontAlgn="base"/>
            <a:r>
              <a:rPr lang="en-IN" sz="2000" b="1" dirty="0"/>
              <a:t>EATING</a:t>
            </a:r>
            <a:r>
              <a:rPr lang="en-IN" sz="2000" b="1" dirty="0">
                <a:solidFill>
                  <a:srgbClr val="FF0000"/>
                </a:solidFill>
              </a:rPr>
              <a:t> – </a:t>
            </a:r>
            <a:r>
              <a:rPr lang="en-IN" sz="2000" dirty="0">
                <a:solidFill>
                  <a:srgbClr val="FF0000"/>
                </a:solidFill>
              </a:rPr>
              <a:t>When philosopher has got both the forks, i.e., he has entered the section.</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453643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35" y="838200"/>
            <a:ext cx="8229600" cy="1143000"/>
          </a:xfrm>
        </p:spPr>
        <p:txBody>
          <a:bodyPr>
            <a:normAutofit fontScale="90000"/>
          </a:bodyPr>
          <a:lstStyle/>
          <a:p>
            <a:r>
              <a:rPr lang="en-IN" sz="3600" b="1" dirty="0"/>
              <a:t>Dining Philosophers Example</a:t>
            </a:r>
            <a:br>
              <a:rPr lang="en-IN" dirty="0"/>
            </a:br>
            <a:endParaRPr lang="en-IN" dirty="0"/>
          </a:p>
        </p:txBody>
      </p:sp>
      <p:sp>
        <p:nvSpPr>
          <p:cNvPr id="3" name="Content Placeholder 2"/>
          <p:cNvSpPr>
            <a:spLocks noGrp="1"/>
          </p:cNvSpPr>
          <p:nvPr>
            <p:ph idx="1"/>
          </p:nvPr>
        </p:nvSpPr>
        <p:spPr>
          <a:xfrm>
            <a:off x="533400" y="1524000"/>
            <a:ext cx="8229600" cy="4525963"/>
          </a:xfrm>
        </p:spPr>
        <p:txBody>
          <a:bodyPr>
            <a:normAutofit fontScale="92500" lnSpcReduction="10000"/>
          </a:bodyPr>
          <a:lstStyle/>
          <a:p>
            <a:pPr marL="400050" lvl="1" indent="0">
              <a:buNone/>
            </a:pPr>
            <a:r>
              <a:rPr lang="en-IN" sz="2400" dirty="0"/>
              <a:t>monitor </a:t>
            </a:r>
            <a:r>
              <a:rPr lang="en-IN" sz="2400" dirty="0" err="1"/>
              <a:t>dp</a:t>
            </a:r>
            <a:r>
              <a:rPr lang="en-IN" sz="2400" dirty="0"/>
              <a:t> </a:t>
            </a:r>
          </a:p>
          <a:p>
            <a:pPr marL="400050" lvl="1" indent="0">
              <a:buNone/>
            </a:pPr>
            <a:r>
              <a:rPr lang="en-IN" sz="2400" dirty="0"/>
              <a:t>{</a:t>
            </a:r>
          </a:p>
          <a:p>
            <a:pPr marL="1257300" lvl="3" indent="0">
              <a:buNone/>
            </a:pPr>
            <a:r>
              <a:rPr lang="en-IN" dirty="0" err="1">
                <a:solidFill>
                  <a:srgbClr val="FF0000"/>
                </a:solidFill>
              </a:rPr>
              <a:t>enum</a:t>
            </a:r>
            <a:r>
              <a:rPr lang="en-IN" dirty="0">
                <a:solidFill>
                  <a:srgbClr val="FF0000"/>
                </a:solidFill>
              </a:rPr>
              <a:t> {thinking, hungry, eating} state[5]; </a:t>
            </a:r>
          </a:p>
          <a:p>
            <a:pPr marL="1257300" lvl="3" indent="0">
              <a:buNone/>
            </a:pPr>
            <a:r>
              <a:rPr lang="en-IN" dirty="0">
                <a:solidFill>
                  <a:srgbClr val="FF0000"/>
                </a:solidFill>
              </a:rPr>
              <a:t>condition self[5];</a:t>
            </a:r>
          </a:p>
          <a:p>
            <a:pPr marL="1257300" lvl="3" indent="0">
              <a:buNone/>
            </a:pPr>
            <a:r>
              <a:rPr lang="en-IN" dirty="0"/>
              <a:t>void pickup(</a:t>
            </a:r>
            <a:r>
              <a:rPr lang="en-IN" dirty="0" err="1"/>
              <a:t>int</a:t>
            </a:r>
            <a:r>
              <a:rPr lang="en-IN" dirty="0"/>
              <a:t> i);	// following slides </a:t>
            </a:r>
          </a:p>
          <a:p>
            <a:pPr marL="1257300" lvl="3" indent="0">
              <a:buNone/>
            </a:pPr>
            <a:r>
              <a:rPr lang="en-IN" dirty="0"/>
              <a:t>void putdown(</a:t>
            </a:r>
            <a:r>
              <a:rPr lang="en-IN" dirty="0" err="1"/>
              <a:t>int</a:t>
            </a:r>
            <a:r>
              <a:rPr lang="en-IN" dirty="0"/>
              <a:t> i); // following slides</a:t>
            </a:r>
          </a:p>
          <a:p>
            <a:pPr marL="1257300" lvl="3" indent="0">
              <a:buNone/>
            </a:pPr>
            <a:r>
              <a:rPr lang="en-IN" dirty="0"/>
              <a:t>void test(</a:t>
            </a:r>
            <a:r>
              <a:rPr lang="en-IN" dirty="0" err="1"/>
              <a:t>int</a:t>
            </a:r>
            <a:r>
              <a:rPr lang="en-IN" dirty="0"/>
              <a:t> i);	// following slides </a:t>
            </a:r>
          </a:p>
          <a:p>
            <a:pPr marL="1257300" lvl="3" indent="0">
              <a:buNone/>
            </a:pPr>
            <a:r>
              <a:rPr lang="en-IN" dirty="0">
                <a:solidFill>
                  <a:srgbClr val="FF0000"/>
                </a:solidFill>
              </a:rPr>
              <a:t>void </a:t>
            </a:r>
            <a:r>
              <a:rPr lang="en-IN" dirty="0" err="1">
                <a:solidFill>
                  <a:srgbClr val="FF0000"/>
                </a:solidFill>
              </a:rPr>
              <a:t>init</a:t>
            </a:r>
            <a:r>
              <a:rPr lang="en-IN" dirty="0">
                <a:solidFill>
                  <a:srgbClr val="FF0000"/>
                </a:solidFill>
              </a:rPr>
              <a:t>() </a:t>
            </a:r>
          </a:p>
          <a:p>
            <a:pPr marL="1257300" lvl="3" indent="0">
              <a:buNone/>
            </a:pPr>
            <a:r>
              <a:rPr lang="en-IN" dirty="0">
                <a:solidFill>
                  <a:srgbClr val="FF0000"/>
                </a:solidFill>
              </a:rPr>
              <a:t>{</a:t>
            </a:r>
          </a:p>
          <a:p>
            <a:pPr marL="1257300" lvl="3" indent="0">
              <a:buNone/>
            </a:pPr>
            <a:r>
              <a:rPr lang="en-IN" dirty="0">
                <a:solidFill>
                  <a:srgbClr val="FF0000"/>
                </a:solidFill>
              </a:rPr>
              <a:t>      for (</a:t>
            </a:r>
            <a:r>
              <a:rPr lang="en-IN" dirty="0" err="1">
                <a:solidFill>
                  <a:srgbClr val="FF0000"/>
                </a:solidFill>
              </a:rPr>
              <a:t>int</a:t>
            </a:r>
            <a:r>
              <a:rPr lang="en-IN" dirty="0">
                <a:solidFill>
                  <a:srgbClr val="FF0000"/>
                </a:solidFill>
              </a:rPr>
              <a:t> i = 0; i &lt; 5; i++) </a:t>
            </a:r>
          </a:p>
          <a:p>
            <a:pPr marL="1257300" lvl="3" indent="0">
              <a:buNone/>
            </a:pPr>
            <a:r>
              <a:rPr lang="en-IN" dirty="0">
                <a:solidFill>
                  <a:srgbClr val="FF0000"/>
                </a:solidFill>
              </a:rPr>
              <a:t>      state[i] = thinking;</a:t>
            </a:r>
          </a:p>
          <a:p>
            <a:pPr marL="1257300" lvl="3" indent="0">
              <a:buNone/>
            </a:pPr>
            <a:r>
              <a:rPr lang="en-IN" dirty="0">
                <a:solidFill>
                  <a:srgbClr val="FF0000"/>
                </a:solidFill>
              </a:rPr>
              <a:t>}</a:t>
            </a:r>
          </a:p>
          <a:p>
            <a:pPr marL="400050" lvl="1" indent="0">
              <a:buNone/>
            </a:pPr>
            <a:r>
              <a:rPr lang="en-IN" sz="2400" dirty="0"/>
              <a:t>  }</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045525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r>
              <a:rPr lang="en-IN" sz="3200" b="1" dirty="0"/>
              <a:t>Dining Philosophers</a:t>
            </a:r>
            <a:br>
              <a:rPr lang="en-IN" sz="3200" b="1" dirty="0"/>
            </a:br>
            <a:endParaRPr lang="en-IN" sz="3200" b="1" dirty="0"/>
          </a:p>
        </p:txBody>
      </p:sp>
      <p:sp>
        <p:nvSpPr>
          <p:cNvPr id="3" name="Content Placeholder 2"/>
          <p:cNvSpPr>
            <a:spLocks noGrp="1"/>
          </p:cNvSpPr>
          <p:nvPr>
            <p:ph idx="1"/>
          </p:nvPr>
        </p:nvSpPr>
        <p:spPr/>
        <p:txBody>
          <a:bodyPr>
            <a:normAutofit fontScale="32500" lnSpcReduction="20000"/>
          </a:bodyPr>
          <a:lstStyle/>
          <a:p>
            <a:pPr marL="400050" lvl="1" indent="0">
              <a:buNone/>
            </a:pPr>
            <a:r>
              <a:rPr lang="en-IN" sz="6200" dirty="0"/>
              <a:t>void pickup(</a:t>
            </a:r>
            <a:r>
              <a:rPr lang="en-IN" sz="6200" dirty="0" err="1"/>
              <a:t>int</a:t>
            </a:r>
            <a:r>
              <a:rPr lang="en-IN" sz="6200" dirty="0"/>
              <a:t> i) </a:t>
            </a:r>
          </a:p>
          <a:p>
            <a:pPr marL="400050" lvl="1" indent="0">
              <a:buNone/>
            </a:pPr>
            <a:r>
              <a:rPr lang="en-IN" sz="6200" dirty="0"/>
              <a:t>{ </a:t>
            </a:r>
          </a:p>
          <a:p>
            <a:pPr marL="857250" lvl="2" indent="0">
              <a:buNone/>
            </a:pPr>
            <a:r>
              <a:rPr lang="en-IN" sz="6200" dirty="0"/>
              <a:t>state[i] = hungry; </a:t>
            </a:r>
          </a:p>
          <a:p>
            <a:pPr marL="857250" lvl="2" indent="0">
              <a:buNone/>
            </a:pPr>
            <a:r>
              <a:rPr lang="en-IN" sz="6200" dirty="0">
                <a:solidFill>
                  <a:srgbClr val="FF0000"/>
                </a:solidFill>
              </a:rPr>
              <a:t>test(i);</a:t>
            </a:r>
          </a:p>
          <a:p>
            <a:pPr marL="857250" lvl="2" indent="0">
              <a:buNone/>
            </a:pPr>
            <a:r>
              <a:rPr lang="en-IN" sz="6200" dirty="0"/>
              <a:t>if (state[i] != eating) </a:t>
            </a:r>
          </a:p>
          <a:p>
            <a:pPr marL="857250" lvl="2" indent="0">
              <a:buNone/>
            </a:pPr>
            <a:r>
              <a:rPr lang="en-IN" sz="6200" dirty="0"/>
              <a:t>self[i].wait();</a:t>
            </a:r>
          </a:p>
          <a:p>
            <a:pPr marL="400050" lvl="1" indent="0">
              <a:buNone/>
            </a:pPr>
            <a:r>
              <a:rPr lang="en-IN" sz="6200" dirty="0"/>
              <a:t>}</a:t>
            </a:r>
          </a:p>
          <a:p>
            <a:pPr marL="400050" lvl="1" indent="0">
              <a:buNone/>
            </a:pPr>
            <a:r>
              <a:rPr lang="en-IN" sz="6200" dirty="0"/>
              <a:t> </a:t>
            </a:r>
          </a:p>
          <a:p>
            <a:pPr marL="400050" lvl="1" indent="0">
              <a:buNone/>
            </a:pPr>
            <a:r>
              <a:rPr lang="en-IN" sz="6200" dirty="0"/>
              <a:t> void putdown(</a:t>
            </a:r>
            <a:r>
              <a:rPr lang="en-IN" sz="6200" dirty="0" err="1"/>
              <a:t>int</a:t>
            </a:r>
            <a:r>
              <a:rPr lang="en-IN" sz="6200" dirty="0"/>
              <a:t> i) </a:t>
            </a:r>
          </a:p>
          <a:p>
            <a:pPr marL="400050" lvl="1" indent="0">
              <a:buNone/>
            </a:pPr>
            <a:r>
              <a:rPr lang="en-IN" sz="6200" dirty="0"/>
              <a:t>{ </a:t>
            </a:r>
          </a:p>
          <a:p>
            <a:pPr marL="800100" lvl="2" indent="0">
              <a:buNone/>
            </a:pPr>
            <a:r>
              <a:rPr lang="en-IN" sz="5500" dirty="0"/>
              <a:t>state[i] = thinking;</a:t>
            </a:r>
          </a:p>
          <a:p>
            <a:pPr marL="800100" lvl="2" indent="0">
              <a:buNone/>
            </a:pPr>
            <a:r>
              <a:rPr lang="en-IN" sz="5500" dirty="0"/>
              <a:t>// test left and right neighbours </a:t>
            </a:r>
          </a:p>
          <a:p>
            <a:pPr marL="800100" lvl="2" indent="0">
              <a:buNone/>
            </a:pPr>
            <a:r>
              <a:rPr lang="en-IN" sz="5500" dirty="0"/>
              <a:t>test((i+4) % 5);</a:t>
            </a:r>
          </a:p>
          <a:p>
            <a:pPr marL="800100" lvl="2" indent="0">
              <a:buNone/>
            </a:pPr>
            <a:r>
              <a:rPr lang="en-IN" sz="5500" dirty="0"/>
              <a:t>test((i+1) % 5); </a:t>
            </a:r>
          </a:p>
          <a:p>
            <a:pPr marL="400050" lvl="1" indent="0">
              <a:buNone/>
            </a:pPr>
            <a:r>
              <a:rPr lang="en-IN" sz="6200" dirty="0"/>
              <a:t>}</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802499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IN" sz="3200" b="1" dirty="0"/>
              <a:t>Dining Philosophers </a:t>
            </a:r>
          </a:p>
        </p:txBody>
      </p:sp>
      <p:sp>
        <p:nvSpPr>
          <p:cNvPr id="3" name="Content Placeholder 2"/>
          <p:cNvSpPr>
            <a:spLocks noGrp="1"/>
          </p:cNvSpPr>
          <p:nvPr>
            <p:ph idx="1"/>
          </p:nvPr>
        </p:nvSpPr>
        <p:spPr/>
        <p:txBody>
          <a:bodyPr>
            <a:normAutofit lnSpcReduction="10000"/>
          </a:bodyPr>
          <a:lstStyle/>
          <a:p>
            <a:pPr marL="0" indent="0">
              <a:buNone/>
            </a:pPr>
            <a:r>
              <a:rPr lang="en-IN" sz="2400" dirty="0"/>
              <a:t>void test(</a:t>
            </a:r>
            <a:r>
              <a:rPr lang="en-IN" sz="2400" dirty="0" err="1"/>
              <a:t>int</a:t>
            </a:r>
            <a:r>
              <a:rPr lang="en-IN" sz="2400" dirty="0"/>
              <a:t> i) </a:t>
            </a:r>
          </a:p>
          <a:p>
            <a:pPr marL="0" indent="0">
              <a:buNone/>
            </a:pPr>
            <a:r>
              <a:rPr lang="en-IN" sz="2400" dirty="0"/>
              <a:t>{</a:t>
            </a:r>
          </a:p>
          <a:p>
            <a:pPr marL="800100" lvl="2" indent="0">
              <a:buNone/>
            </a:pPr>
            <a:r>
              <a:rPr lang="en-IN" sz="2000" dirty="0"/>
              <a:t>if ( (state[(i + 4) % 5] != eating) </a:t>
            </a:r>
            <a:r>
              <a:rPr lang="en-IN" sz="2000" dirty="0">
                <a:solidFill>
                  <a:srgbClr val="FF0000"/>
                </a:solidFill>
              </a:rPr>
              <a:t>&amp;&amp; </a:t>
            </a:r>
            <a:r>
              <a:rPr lang="en-IN" sz="2000" dirty="0"/>
              <a:t>(state[i] == hungry) </a:t>
            </a:r>
            <a:r>
              <a:rPr lang="en-IN" sz="2000" dirty="0">
                <a:solidFill>
                  <a:srgbClr val="FF0000"/>
                </a:solidFill>
              </a:rPr>
              <a:t>&amp;&amp;</a:t>
            </a:r>
          </a:p>
          <a:p>
            <a:pPr marL="1257300" lvl="3" indent="0">
              <a:buNone/>
            </a:pPr>
            <a:r>
              <a:rPr lang="en-IN" dirty="0"/>
              <a:t>(state[(i + 1) % 5] != eating)) </a:t>
            </a:r>
          </a:p>
          <a:p>
            <a:pPr marL="800100" lvl="2" indent="0">
              <a:buNone/>
            </a:pPr>
            <a:r>
              <a:rPr lang="en-IN" sz="2000" dirty="0"/>
              <a:t>{</a:t>
            </a:r>
          </a:p>
          <a:p>
            <a:pPr marL="1257300" lvl="3" indent="0">
              <a:buNone/>
            </a:pPr>
            <a:r>
              <a:rPr lang="en-IN" sz="1600" dirty="0"/>
              <a:t> </a:t>
            </a:r>
            <a:r>
              <a:rPr lang="en-IN" dirty="0"/>
              <a:t>state[i] = eating; </a:t>
            </a:r>
          </a:p>
          <a:p>
            <a:pPr marL="1257300" lvl="3" indent="0">
              <a:buNone/>
            </a:pPr>
            <a:r>
              <a:rPr lang="en-IN" dirty="0"/>
              <a:t> self[i].signal();</a:t>
            </a:r>
          </a:p>
          <a:p>
            <a:pPr marL="800100" lvl="2" indent="0">
              <a:buNone/>
            </a:pPr>
            <a:r>
              <a:rPr lang="en-IN" sz="2000" dirty="0"/>
              <a:t>} </a:t>
            </a:r>
          </a:p>
          <a:p>
            <a:pPr marL="0" indent="0">
              <a:buNone/>
            </a:pPr>
            <a:r>
              <a:rPr lang="en-IN" sz="2400" dirty="0"/>
              <a:t>}</a:t>
            </a:r>
          </a:p>
          <a:p>
            <a:r>
              <a:rPr lang="en-IN" sz="2000" dirty="0"/>
              <a:t>It is easy to show that this solution ensures that </a:t>
            </a:r>
            <a:r>
              <a:rPr lang="en-IN" sz="2000" b="1" dirty="0"/>
              <a:t>no two neighbour’s</a:t>
            </a:r>
            <a:r>
              <a:rPr lang="en-IN" sz="2000" dirty="0"/>
              <a:t> are eating simultaneously and that </a:t>
            </a:r>
            <a:r>
              <a:rPr lang="en-IN" sz="2000" dirty="0">
                <a:solidFill>
                  <a:srgbClr val="FF0000"/>
                </a:solidFill>
              </a:rPr>
              <a:t>no deadlocks </a:t>
            </a:r>
            <a:r>
              <a:rPr lang="en-IN" sz="2000" dirty="0"/>
              <a:t>will occur. </a:t>
            </a:r>
          </a:p>
          <a:p>
            <a:r>
              <a:rPr lang="en-IN" sz="2000" dirty="0"/>
              <a:t>We note, however, that it is possible for a philosopher to</a:t>
            </a:r>
            <a:r>
              <a:rPr lang="en-IN" sz="2000" dirty="0">
                <a:solidFill>
                  <a:srgbClr val="FF0000"/>
                </a:solidFill>
              </a:rPr>
              <a:t> starve to death</a:t>
            </a:r>
            <a:r>
              <a:rPr lang="en-IN" sz="2000" dirty="0"/>
              <a:t>.</a:t>
            </a:r>
          </a:p>
          <a:p>
            <a:pPr marL="0" indent="0">
              <a:buNone/>
            </a:pPr>
            <a:endParaRPr lang="en-IN" sz="2400"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2782584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a:lnSpc>
                <a:spcPct val="115000"/>
              </a:lnSpc>
              <a:spcAft>
                <a:spcPts val="0"/>
              </a:spcAft>
            </a:pPr>
            <a:r>
              <a:rPr lang="en-IN" sz="3600" b="1" dirty="0">
                <a:solidFill>
                  <a:srgbClr val="000000"/>
                </a:solidFill>
                <a:ea typeface="Calibri"/>
                <a:cs typeface="Calibri"/>
              </a:rPr>
              <a:t>Synchronization Hardware</a:t>
            </a:r>
            <a:br>
              <a:rPr lang="en-IN" sz="1100" dirty="0">
                <a:ea typeface="Times New Roman"/>
                <a:cs typeface="Times New Roman"/>
              </a:rPr>
            </a:br>
            <a:endParaRPr lang="en-IN" dirty="0"/>
          </a:p>
        </p:txBody>
      </p:sp>
      <p:sp>
        <p:nvSpPr>
          <p:cNvPr id="3" name="Content Placeholder 2"/>
          <p:cNvSpPr>
            <a:spLocks noGrp="1"/>
          </p:cNvSpPr>
          <p:nvPr>
            <p:ph idx="1"/>
          </p:nvPr>
        </p:nvSpPr>
        <p:spPr/>
        <p:txBody>
          <a:bodyPr>
            <a:normAutofit/>
          </a:bodyPr>
          <a:lstStyle/>
          <a:p>
            <a:r>
              <a:rPr lang="en-US" sz="2000" dirty="0"/>
              <a:t>In Process </a:t>
            </a:r>
            <a:r>
              <a:rPr lang="en-US" sz="2000" b="1" dirty="0"/>
              <a:t>Synchronization</a:t>
            </a:r>
            <a:r>
              <a:rPr lang="en-US" sz="2000" dirty="0"/>
              <a:t>, </a:t>
            </a:r>
            <a:r>
              <a:rPr lang="en-US" sz="2000" b="1" dirty="0"/>
              <a:t>Test and Set</a:t>
            </a:r>
            <a:r>
              <a:rPr lang="en-US" sz="2000" dirty="0"/>
              <a:t> Lock (TSL) is a </a:t>
            </a:r>
            <a:r>
              <a:rPr lang="en-US" sz="2000" b="1" dirty="0"/>
              <a:t>synchronization</a:t>
            </a:r>
            <a:r>
              <a:rPr lang="en-US" sz="2000" dirty="0"/>
              <a:t> </a:t>
            </a:r>
          </a:p>
          <a:p>
            <a:pPr marL="0" indent="0">
              <a:buNone/>
            </a:pPr>
            <a:r>
              <a:rPr lang="en-US" sz="2000" dirty="0"/>
              <a:t>       mechanism that uses a </a:t>
            </a:r>
            <a:r>
              <a:rPr lang="en-US" sz="2000" b="1" dirty="0"/>
              <a:t>test-and-set</a:t>
            </a:r>
            <a:r>
              <a:rPr lang="en-US" sz="2000" dirty="0"/>
              <a:t> instruction to provide the </a:t>
            </a:r>
          </a:p>
          <a:p>
            <a:pPr marL="0" indent="0">
              <a:buNone/>
            </a:pPr>
            <a:r>
              <a:rPr lang="en-US" sz="2000" b="1" dirty="0"/>
              <a:t>       synchronization</a:t>
            </a:r>
            <a:r>
              <a:rPr lang="en-US" sz="2000" dirty="0"/>
              <a:t> among the processes. </a:t>
            </a:r>
          </a:p>
          <a:p>
            <a:r>
              <a:rPr lang="en-US" sz="2000" dirty="0"/>
              <a:t>It ensures mutual exclusion and freedom from deadlock.</a:t>
            </a:r>
          </a:p>
          <a:p>
            <a:endParaRPr lang="en-IN" sz="2000" dirty="0"/>
          </a:p>
          <a:p>
            <a:r>
              <a:rPr lang="en-IN" sz="2000" dirty="0"/>
              <a:t>Test and modify the content of a word atomically . </a:t>
            </a:r>
          </a:p>
          <a:p>
            <a:pPr marL="800100" lvl="2" indent="0">
              <a:buNone/>
            </a:pPr>
            <a:r>
              <a:rPr lang="en-IN" sz="2000" b="1" dirty="0" err="1"/>
              <a:t>boolean</a:t>
            </a:r>
            <a:r>
              <a:rPr lang="en-IN" sz="2000" dirty="0"/>
              <a:t> </a:t>
            </a:r>
            <a:r>
              <a:rPr lang="en-IN" sz="2000" b="1" dirty="0" err="1"/>
              <a:t>TestAndSet</a:t>
            </a:r>
            <a:r>
              <a:rPr lang="en-IN" sz="2000" b="1" dirty="0"/>
              <a:t>(</a:t>
            </a:r>
            <a:r>
              <a:rPr lang="en-IN" sz="2000" b="1" dirty="0" err="1"/>
              <a:t>boolean</a:t>
            </a:r>
            <a:r>
              <a:rPr lang="en-IN" sz="2000" dirty="0"/>
              <a:t> </a:t>
            </a:r>
            <a:r>
              <a:rPr lang="en-IN" sz="2000" b="1" dirty="0"/>
              <a:t>&amp;target)</a:t>
            </a:r>
            <a:r>
              <a:rPr lang="en-IN" sz="2000" dirty="0"/>
              <a:t> </a:t>
            </a:r>
          </a:p>
          <a:p>
            <a:pPr marL="800100" lvl="2" indent="0">
              <a:buNone/>
            </a:pPr>
            <a:r>
              <a:rPr lang="en-IN" sz="2000" b="1" dirty="0"/>
              <a:t>{</a:t>
            </a:r>
            <a:r>
              <a:rPr lang="en-IN" sz="2000" dirty="0"/>
              <a:t> </a:t>
            </a:r>
          </a:p>
          <a:p>
            <a:pPr marL="800100" lvl="2" indent="0">
              <a:buNone/>
            </a:pPr>
            <a:r>
              <a:rPr lang="en-IN" sz="2000" b="1" dirty="0" err="1"/>
              <a:t>boolean</a:t>
            </a:r>
            <a:r>
              <a:rPr lang="en-IN" sz="2000" dirty="0"/>
              <a:t> </a:t>
            </a:r>
            <a:r>
              <a:rPr lang="en-IN" sz="2000" b="1" dirty="0" err="1"/>
              <a:t>rv</a:t>
            </a:r>
            <a:r>
              <a:rPr lang="en-IN" sz="2000" dirty="0"/>
              <a:t> </a:t>
            </a:r>
            <a:r>
              <a:rPr lang="en-IN" sz="2000" b="1" dirty="0"/>
              <a:t>=</a:t>
            </a:r>
            <a:r>
              <a:rPr lang="en-IN" sz="2000" dirty="0"/>
              <a:t> </a:t>
            </a:r>
            <a:r>
              <a:rPr lang="en-IN" sz="2000" b="1" dirty="0"/>
              <a:t>target;</a:t>
            </a:r>
            <a:endParaRPr lang="en-IN" sz="2000" dirty="0"/>
          </a:p>
          <a:p>
            <a:pPr marL="800100" lvl="2" indent="0">
              <a:buNone/>
            </a:pPr>
            <a:r>
              <a:rPr lang="en-IN" sz="2000" b="1" dirty="0"/>
              <a:t>target</a:t>
            </a:r>
            <a:r>
              <a:rPr lang="en-IN" sz="2000" dirty="0"/>
              <a:t> </a:t>
            </a:r>
            <a:r>
              <a:rPr lang="en-IN" sz="2000" b="1" dirty="0"/>
              <a:t>=</a:t>
            </a:r>
            <a:r>
              <a:rPr lang="en-IN" sz="2000" dirty="0"/>
              <a:t> </a:t>
            </a:r>
            <a:r>
              <a:rPr lang="en-IN" sz="2000" b="1" dirty="0"/>
              <a:t>true;</a:t>
            </a:r>
            <a:endParaRPr lang="en-IN" sz="2000" dirty="0"/>
          </a:p>
          <a:p>
            <a:pPr marL="800100" lvl="2" indent="0">
              <a:buNone/>
            </a:pPr>
            <a:r>
              <a:rPr lang="en-IN" sz="2000" dirty="0"/>
              <a:t> r</a:t>
            </a:r>
            <a:r>
              <a:rPr lang="en-IN" sz="2000" b="1" dirty="0"/>
              <a:t>eturn</a:t>
            </a:r>
            <a:r>
              <a:rPr lang="en-IN" sz="2000" dirty="0"/>
              <a:t> </a:t>
            </a:r>
            <a:r>
              <a:rPr lang="en-IN" sz="2000" b="1" dirty="0" err="1"/>
              <a:t>rv</a:t>
            </a:r>
            <a:r>
              <a:rPr lang="en-IN" sz="2000" b="1" dirty="0"/>
              <a:t>;</a:t>
            </a:r>
            <a:r>
              <a:rPr lang="en-IN" sz="2000" dirty="0"/>
              <a:t> </a:t>
            </a:r>
          </a:p>
          <a:p>
            <a:pPr marL="800100" lvl="2" indent="0">
              <a:buNone/>
            </a:pPr>
            <a:r>
              <a:rPr lang="en-IN" sz="2000" b="1" dirty="0"/>
              <a:t>}</a:t>
            </a:r>
            <a:endParaRPr lang="en-IN" sz="2000" dirty="0"/>
          </a:p>
          <a:p>
            <a:endParaRPr lang="en-IN" sz="2000"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488719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IN" sz="3600" b="1" dirty="0"/>
              <a:t>Mutual Exclusion with Test-and-Set</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 </a:t>
            </a:r>
          </a:p>
          <a:p>
            <a:pPr marL="400050" lvl="1" indent="0">
              <a:buNone/>
            </a:pPr>
            <a:r>
              <a:rPr lang="en-IN" dirty="0"/>
              <a:t>Shared data:</a:t>
            </a:r>
          </a:p>
          <a:p>
            <a:pPr marL="400050" lvl="1" indent="0">
              <a:buNone/>
            </a:pPr>
            <a:r>
              <a:rPr lang="en-IN" b="1" dirty="0" err="1"/>
              <a:t>boolean</a:t>
            </a:r>
            <a:r>
              <a:rPr lang="en-IN" dirty="0"/>
              <a:t> </a:t>
            </a:r>
            <a:r>
              <a:rPr lang="en-IN" b="1" dirty="0"/>
              <a:t>lock</a:t>
            </a:r>
            <a:r>
              <a:rPr lang="en-IN" dirty="0"/>
              <a:t> </a:t>
            </a:r>
            <a:r>
              <a:rPr lang="en-IN" b="1" dirty="0"/>
              <a:t>=</a:t>
            </a:r>
            <a:r>
              <a:rPr lang="en-IN" dirty="0"/>
              <a:t> </a:t>
            </a:r>
            <a:r>
              <a:rPr lang="en-IN" b="1" dirty="0"/>
              <a:t>false;</a:t>
            </a:r>
            <a:endParaRPr lang="en-IN" dirty="0"/>
          </a:p>
          <a:p>
            <a:pPr marL="0" indent="0">
              <a:buNone/>
            </a:pPr>
            <a:r>
              <a:rPr lang="en-IN" dirty="0"/>
              <a:t>  </a:t>
            </a:r>
          </a:p>
          <a:p>
            <a:pPr marL="400050" lvl="1" indent="0">
              <a:buNone/>
            </a:pPr>
            <a:r>
              <a:rPr lang="en-IN" dirty="0"/>
              <a:t>Process </a:t>
            </a:r>
            <a:r>
              <a:rPr lang="en-IN" i="1" dirty="0"/>
              <a:t>Pi</a:t>
            </a:r>
          </a:p>
          <a:p>
            <a:pPr marL="400050" lvl="1" indent="0">
              <a:buNone/>
            </a:pPr>
            <a:endParaRPr lang="en-IN" dirty="0"/>
          </a:p>
          <a:p>
            <a:pPr marL="400050" lvl="1" indent="0">
              <a:buNone/>
            </a:pPr>
            <a:r>
              <a:rPr lang="en-IN" b="1" dirty="0"/>
              <a:t>do</a:t>
            </a:r>
            <a:r>
              <a:rPr lang="en-IN" dirty="0"/>
              <a:t> </a:t>
            </a:r>
            <a:r>
              <a:rPr lang="en-IN" b="1" dirty="0"/>
              <a:t>{</a:t>
            </a:r>
            <a:endParaRPr lang="en-IN" dirty="0"/>
          </a:p>
          <a:p>
            <a:pPr marL="400050" lvl="1" indent="0">
              <a:buNone/>
            </a:pPr>
            <a:r>
              <a:rPr lang="en-IN" b="1" dirty="0"/>
              <a:t>while</a:t>
            </a:r>
            <a:r>
              <a:rPr lang="en-IN" dirty="0"/>
              <a:t> </a:t>
            </a:r>
            <a:r>
              <a:rPr lang="en-IN" b="1" dirty="0"/>
              <a:t>(</a:t>
            </a:r>
            <a:r>
              <a:rPr lang="en-IN" b="1" dirty="0" err="1"/>
              <a:t>TestAndSet</a:t>
            </a:r>
            <a:r>
              <a:rPr lang="en-IN" b="1" dirty="0"/>
              <a:t>(lock))</a:t>
            </a:r>
            <a:r>
              <a:rPr lang="en-IN" dirty="0"/>
              <a:t> </a:t>
            </a:r>
            <a:r>
              <a:rPr lang="en-IN" b="1" dirty="0"/>
              <a:t>;</a:t>
            </a:r>
            <a:r>
              <a:rPr lang="en-IN" dirty="0"/>
              <a:t> </a:t>
            </a:r>
          </a:p>
          <a:p>
            <a:pPr marL="400050" lvl="1" indent="0">
              <a:buNone/>
            </a:pPr>
            <a:r>
              <a:rPr lang="en-IN" dirty="0">
                <a:solidFill>
                  <a:srgbClr val="FF0000"/>
                </a:solidFill>
              </a:rPr>
              <a:t>critical section</a:t>
            </a:r>
          </a:p>
          <a:p>
            <a:pPr marL="400050" lvl="1" indent="0">
              <a:buNone/>
            </a:pPr>
            <a:r>
              <a:rPr lang="en-IN" b="1" dirty="0"/>
              <a:t>lock</a:t>
            </a:r>
            <a:r>
              <a:rPr lang="en-IN" dirty="0"/>
              <a:t> </a:t>
            </a:r>
            <a:r>
              <a:rPr lang="en-IN" b="1" dirty="0"/>
              <a:t>=</a:t>
            </a:r>
            <a:r>
              <a:rPr lang="en-IN" dirty="0"/>
              <a:t> </a:t>
            </a:r>
            <a:r>
              <a:rPr lang="en-IN" b="1" dirty="0"/>
              <a:t>false;</a:t>
            </a:r>
            <a:r>
              <a:rPr lang="en-IN" dirty="0"/>
              <a:t> </a:t>
            </a:r>
          </a:p>
          <a:p>
            <a:pPr marL="400050" lvl="1" indent="0">
              <a:buNone/>
            </a:pPr>
            <a:r>
              <a:rPr lang="en-IN" dirty="0"/>
              <a:t>remainder section</a:t>
            </a:r>
          </a:p>
          <a:p>
            <a:pPr marL="400050" lvl="1" indent="0">
              <a:buNone/>
            </a:pPr>
            <a:r>
              <a:rPr lang="en-IN" b="1" dirty="0"/>
              <a:t>}</a:t>
            </a:r>
            <a:endParaRPr lang="en-IN"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4132517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IN" sz="3200" b="1" dirty="0"/>
              <a:t>Synchronization Hardware </a:t>
            </a:r>
          </a:p>
        </p:txBody>
      </p:sp>
      <p:sp>
        <p:nvSpPr>
          <p:cNvPr id="3" name="Content Placeholder 2"/>
          <p:cNvSpPr>
            <a:spLocks noGrp="1"/>
          </p:cNvSpPr>
          <p:nvPr>
            <p:ph idx="1"/>
          </p:nvPr>
        </p:nvSpPr>
        <p:spPr>
          <a:xfrm>
            <a:off x="457200" y="1752600"/>
            <a:ext cx="8229600" cy="4525963"/>
          </a:xfrm>
        </p:spPr>
        <p:txBody>
          <a:bodyPr>
            <a:normAutofit/>
          </a:bodyPr>
          <a:lstStyle/>
          <a:p>
            <a:r>
              <a:rPr lang="en-IN" sz="2000" dirty="0"/>
              <a:t>Atomically swap two variables.</a:t>
            </a:r>
          </a:p>
          <a:p>
            <a:pPr marL="0" indent="0">
              <a:buNone/>
            </a:pPr>
            <a:endParaRPr lang="en-IN" sz="2000" dirty="0"/>
          </a:p>
          <a:p>
            <a:pPr marL="400050" lvl="1" indent="0">
              <a:buNone/>
            </a:pPr>
            <a:r>
              <a:rPr lang="en-IN" sz="2000" b="1" dirty="0"/>
              <a:t>void</a:t>
            </a:r>
            <a:r>
              <a:rPr lang="en-IN" sz="2000" dirty="0"/>
              <a:t> </a:t>
            </a:r>
            <a:r>
              <a:rPr lang="en-IN" sz="2000" b="1" dirty="0"/>
              <a:t>Swap(</a:t>
            </a:r>
            <a:r>
              <a:rPr lang="en-IN" sz="2000" b="1" dirty="0" err="1"/>
              <a:t>boolean</a:t>
            </a:r>
            <a:r>
              <a:rPr lang="en-IN" sz="2000" dirty="0"/>
              <a:t> </a:t>
            </a:r>
            <a:r>
              <a:rPr lang="en-IN" sz="2000" b="1" dirty="0"/>
              <a:t>&amp;a,</a:t>
            </a:r>
            <a:r>
              <a:rPr lang="en-IN" sz="2000" dirty="0"/>
              <a:t> </a:t>
            </a:r>
            <a:r>
              <a:rPr lang="en-IN" sz="2000" b="1" dirty="0" err="1"/>
              <a:t>boolean</a:t>
            </a:r>
            <a:r>
              <a:rPr lang="en-IN" sz="2000" dirty="0"/>
              <a:t> </a:t>
            </a:r>
            <a:r>
              <a:rPr lang="en-IN" sz="2000" b="1" dirty="0"/>
              <a:t>&amp;b)</a:t>
            </a:r>
            <a:r>
              <a:rPr lang="en-IN" sz="2000" dirty="0"/>
              <a:t> </a:t>
            </a:r>
          </a:p>
          <a:p>
            <a:pPr marL="400050" lvl="1" indent="0">
              <a:buNone/>
            </a:pPr>
            <a:r>
              <a:rPr lang="en-IN" sz="2000" b="1" dirty="0"/>
              <a:t>{</a:t>
            </a:r>
            <a:r>
              <a:rPr lang="en-IN" sz="2000" dirty="0"/>
              <a:t> </a:t>
            </a:r>
          </a:p>
          <a:p>
            <a:pPr marL="400050" lvl="1" indent="0">
              <a:buNone/>
            </a:pPr>
            <a:r>
              <a:rPr lang="en-IN" sz="2000" b="1" dirty="0" err="1"/>
              <a:t>boolean</a:t>
            </a:r>
            <a:r>
              <a:rPr lang="en-IN" sz="2000" dirty="0"/>
              <a:t> </a:t>
            </a:r>
            <a:r>
              <a:rPr lang="en-IN" sz="2000" b="1" dirty="0"/>
              <a:t>temp</a:t>
            </a:r>
            <a:r>
              <a:rPr lang="en-IN" sz="2000" dirty="0"/>
              <a:t> </a:t>
            </a:r>
            <a:r>
              <a:rPr lang="en-IN" sz="2000" b="1" dirty="0"/>
              <a:t>=</a:t>
            </a:r>
            <a:r>
              <a:rPr lang="en-IN" sz="2000" dirty="0"/>
              <a:t> </a:t>
            </a:r>
            <a:r>
              <a:rPr lang="en-IN" sz="2000" b="1" dirty="0"/>
              <a:t>a;</a:t>
            </a:r>
            <a:endParaRPr lang="en-IN" sz="2000" dirty="0"/>
          </a:p>
          <a:p>
            <a:pPr marL="400050" lvl="1" indent="0">
              <a:buNone/>
            </a:pPr>
            <a:r>
              <a:rPr lang="en-IN" sz="2000" b="1" dirty="0"/>
              <a:t>a</a:t>
            </a:r>
            <a:r>
              <a:rPr lang="en-IN" sz="2000" dirty="0"/>
              <a:t> </a:t>
            </a:r>
            <a:r>
              <a:rPr lang="en-IN" sz="2000" b="1" dirty="0"/>
              <a:t>=</a:t>
            </a:r>
            <a:r>
              <a:rPr lang="en-IN" sz="2000" dirty="0"/>
              <a:t> </a:t>
            </a:r>
            <a:r>
              <a:rPr lang="en-IN" sz="2000" b="1" dirty="0"/>
              <a:t>b;</a:t>
            </a:r>
            <a:endParaRPr lang="en-IN" sz="2000" dirty="0"/>
          </a:p>
          <a:p>
            <a:pPr marL="400050" lvl="1" indent="0">
              <a:buNone/>
            </a:pPr>
            <a:r>
              <a:rPr lang="en-IN" sz="2000" b="1" dirty="0"/>
              <a:t>b</a:t>
            </a:r>
            <a:r>
              <a:rPr lang="en-IN" sz="2000" dirty="0"/>
              <a:t> </a:t>
            </a:r>
            <a:r>
              <a:rPr lang="en-IN" sz="2000" b="1" dirty="0"/>
              <a:t>=</a:t>
            </a:r>
            <a:r>
              <a:rPr lang="en-IN" sz="2000" dirty="0"/>
              <a:t> </a:t>
            </a:r>
            <a:r>
              <a:rPr lang="en-IN" sz="2000" b="1" dirty="0"/>
              <a:t>temp;</a:t>
            </a:r>
            <a:r>
              <a:rPr lang="en-IN" sz="2000" dirty="0"/>
              <a:t> </a:t>
            </a:r>
          </a:p>
          <a:p>
            <a:pPr marL="400050" lvl="1" indent="0">
              <a:buNone/>
            </a:pPr>
            <a:r>
              <a:rPr lang="en-IN" sz="2000" b="1" dirty="0"/>
              <a:t>}</a:t>
            </a:r>
            <a:endParaRPr lang="en-IN" sz="2000" dirty="0"/>
          </a:p>
          <a:p>
            <a:pPr marL="0" indent="0">
              <a:buNone/>
            </a:pPr>
            <a:endParaRPr lang="en-IN" dirty="0"/>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64445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IN" sz="3600" b="1" dirty="0"/>
              <a:t>Mutual Exclusion with Swap</a:t>
            </a:r>
            <a:br>
              <a:rPr lang="en-IN" dirty="0"/>
            </a:br>
            <a:endParaRPr lang="en-IN" dirty="0"/>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pPr marL="0" indent="0">
              <a:buNone/>
            </a:pPr>
            <a:r>
              <a:rPr lang="en-IN" dirty="0"/>
              <a:t>Shared data (initialized to </a:t>
            </a:r>
            <a:r>
              <a:rPr lang="en-IN" b="1" dirty="0"/>
              <a:t>false</a:t>
            </a:r>
            <a:r>
              <a:rPr lang="en-IN" dirty="0"/>
              <a:t>): </a:t>
            </a:r>
          </a:p>
          <a:p>
            <a:pPr marL="0" indent="0">
              <a:buNone/>
            </a:pPr>
            <a:r>
              <a:rPr lang="en-IN" b="1" dirty="0" err="1"/>
              <a:t>boolean</a:t>
            </a:r>
            <a:r>
              <a:rPr lang="en-IN" dirty="0"/>
              <a:t> </a:t>
            </a:r>
            <a:r>
              <a:rPr lang="en-IN" b="1" dirty="0"/>
              <a:t>lock;</a:t>
            </a:r>
            <a:endParaRPr lang="en-IN" dirty="0"/>
          </a:p>
          <a:p>
            <a:pPr marL="0" indent="0">
              <a:buNone/>
            </a:pPr>
            <a:r>
              <a:rPr lang="en-IN" b="1" dirty="0" err="1"/>
              <a:t>boolean</a:t>
            </a:r>
            <a:r>
              <a:rPr lang="en-IN" dirty="0"/>
              <a:t> </a:t>
            </a:r>
            <a:r>
              <a:rPr lang="en-IN" b="1" dirty="0"/>
              <a:t>waiting[n];</a:t>
            </a:r>
            <a:endParaRPr lang="en-IN" dirty="0"/>
          </a:p>
          <a:p>
            <a:pPr marL="0" indent="0">
              <a:buNone/>
            </a:pPr>
            <a:r>
              <a:rPr lang="en-IN" dirty="0"/>
              <a:t> </a:t>
            </a:r>
          </a:p>
          <a:p>
            <a:pPr marL="0" indent="0">
              <a:buNone/>
            </a:pPr>
            <a:r>
              <a:rPr lang="en-IN" dirty="0"/>
              <a:t>Process </a:t>
            </a:r>
            <a:r>
              <a:rPr lang="en-IN" i="1" dirty="0"/>
              <a:t>Pi</a:t>
            </a:r>
            <a:endParaRPr lang="en-IN" dirty="0"/>
          </a:p>
          <a:p>
            <a:pPr marL="800100" lvl="2" indent="0">
              <a:buNone/>
            </a:pPr>
            <a:r>
              <a:rPr lang="en-IN" sz="2900" b="1" dirty="0"/>
              <a:t>do</a:t>
            </a:r>
            <a:r>
              <a:rPr lang="en-IN" sz="2900" dirty="0"/>
              <a:t> </a:t>
            </a:r>
          </a:p>
          <a:p>
            <a:pPr marL="800100" lvl="2" indent="0">
              <a:buNone/>
            </a:pPr>
            <a:r>
              <a:rPr lang="en-IN" sz="2900" b="1" dirty="0"/>
              <a:t>{</a:t>
            </a:r>
            <a:endParaRPr lang="en-IN" sz="2900" dirty="0"/>
          </a:p>
          <a:p>
            <a:pPr marL="800100" lvl="2" indent="0">
              <a:buNone/>
            </a:pPr>
            <a:r>
              <a:rPr lang="en-IN" sz="2900" b="1" dirty="0"/>
              <a:t>key</a:t>
            </a:r>
            <a:r>
              <a:rPr lang="en-IN" sz="2900" dirty="0"/>
              <a:t> </a:t>
            </a:r>
            <a:r>
              <a:rPr lang="en-IN" sz="2900" b="1" dirty="0"/>
              <a:t>=</a:t>
            </a:r>
            <a:r>
              <a:rPr lang="en-IN" sz="2900" dirty="0"/>
              <a:t> </a:t>
            </a:r>
            <a:r>
              <a:rPr lang="en-IN" sz="2900" b="1" dirty="0"/>
              <a:t>true;</a:t>
            </a:r>
            <a:endParaRPr lang="en-IN" sz="2900" dirty="0"/>
          </a:p>
          <a:p>
            <a:pPr marL="800100" lvl="2" indent="0">
              <a:buNone/>
            </a:pPr>
            <a:r>
              <a:rPr lang="en-IN" sz="2900" b="1" dirty="0"/>
              <a:t>while</a:t>
            </a:r>
            <a:r>
              <a:rPr lang="en-IN" sz="2900" dirty="0"/>
              <a:t> </a:t>
            </a:r>
            <a:r>
              <a:rPr lang="en-IN" sz="2900" b="1" dirty="0"/>
              <a:t>(key</a:t>
            </a:r>
            <a:r>
              <a:rPr lang="en-IN" sz="2900" dirty="0"/>
              <a:t> </a:t>
            </a:r>
            <a:r>
              <a:rPr lang="en-IN" sz="2900" b="1" dirty="0"/>
              <a:t>==</a:t>
            </a:r>
            <a:r>
              <a:rPr lang="en-IN" sz="2900" dirty="0"/>
              <a:t> </a:t>
            </a:r>
            <a:r>
              <a:rPr lang="en-IN" sz="2900" b="1" dirty="0"/>
              <a:t>true)</a:t>
            </a:r>
            <a:r>
              <a:rPr lang="en-IN" sz="2900" dirty="0"/>
              <a:t> </a:t>
            </a:r>
          </a:p>
          <a:p>
            <a:pPr marL="800100" lvl="2" indent="0">
              <a:buNone/>
            </a:pPr>
            <a:r>
              <a:rPr lang="en-IN" sz="2900" b="1" dirty="0"/>
              <a:t>   Swap(</a:t>
            </a:r>
            <a:r>
              <a:rPr lang="en-IN" sz="2900" b="1" dirty="0" err="1"/>
              <a:t>lock,key</a:t>
            </a:r>
            <a:r>
              <a:rPr lang="en-IN" sz="2900" b="1" dirty="0"/>
              <a:t>);</a:t>
            </a:r>
            <a:r>
              <a:rPr lang="en-IN" sz="2900" dirty="0"/>
              <a:t> </a:t>
            </a:r>
          </a:p>
          <a:p>
            <a:pPr marL="800100" lvl="2" indent="0">
              <a:buNone/>
            </a:pPr>
            <a:r>
              <a:rPr lang="en-IN" sz="2900" dirty="0"/>
              <a:t>       critical section</a:t>
            </a:r>
          </a:p>
          <a:p>
            <a:pPr marL="800100" lvl="2" indent="0">
              <a:buNone/>
            </a:pPr>
            <a:r>
              <a:rPr lang="en-IN" sz="2900" b="1" dirty="0"/>
              <a:t>    lock</a:t>
            </a:r>
            <a:r>
              <a:rPr lang="en-IN" sz="2900" dirty="0"/>
              <a:t> </a:t>
            </a:r>
            <a:r>
              <a:rPr lang="en-IN" sz="2900" b="1" dirty="0"/>
              <a:t>=</a:t>
            </a:r>
            <a:r>
              <a:rPr lang="en-IN" sz="2900" dirty="0"/>
              <a:t> </a:t>
            </a:r>
            <a:r>
              <a:rPr lang="en-IN" sz="2900" b="1" dirty="0"/>
              <a:t>false;</a:t>
            </a:r>
            <a:r>
              <a:rPr lang="en-IN" sz="2900" dirty="0"/>
              <a:t> </a:t>
            </a:r>
          </a:p>
          <a:p>
            <a:pPr marL="800100" lvl="2" indent="0">
              <a:buNone/>
            </a:pPr>
            <a:r>
              <a:rPr lang="en-IN" sz="2900" dirty="0"/>
              <a:t>       remainder section</a:t>
            </a:r>
          </a:p>
          <a:p>
            <a:pPr marL="800100" lvl="2" indent="0">
              <a:buNone/>
            </a:pPr>
            <a:r>
              <a:rPr lang="en-IN" sz="2900" b="1" dirty="0"/>
              <a:t>}</a:t>
            </a:r>
            <a:endParaRPr lang="en-IN" sz="2900" dirty="0"/>
          </a:p>
          <a:p>
            <a:pPr marL="800100" lvl="2" indent="0">
              <a:buNone/>
            </a:pPr>
            <a:r>
              <a:rPr lang="en-IN" sz="2900" dirty="0"/>
              <a:t> </a:t>
            </a:r>
          </a:p>
          <a:p>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465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45344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76350"/>
            <a:ext cx="8229600" cy="4525963"/>
          </a:xfrm>
        </p:spPr>
        <p:txBody>
          <a:bodyPr>
            <a:normAutofit fontScale="92500" lnSpcReduction="20000"/>
          </a:bodyPr>
          <a:lstStyle/>
          <a:p>
            <a:pPr marL="0" indent="0" algn="ctr">
              <a:buNone/>
            </a:pPr>
            <a:r>
              <a:rPr lang="en-IN" sz="3000" b="1" dirty="0"/>
              <a:t>Bounded-Buffer</a:t>
            </a:r>
            <a:r>
              <a:rPr lang="en-IN" sz="2800" b="1" dirty="0"/>
              <a:t> </a:t>
            </a:r>
          </a:p>
          <a:p>
            <a:pPr marL="0" indent="0">
              <a:buNone/>
            </a:pPr>
            <a:endParaRPr lang="en-IN" sz="2000" dirty="0"/>
          </a:p>
          <a:p>
            <a:pPr marL="0" indent="0">
              <a:buNone/>
            </a:pPr>
            <a:r>
              <a:rPr lang="en-IN" sz="2400" b="1" dirty="0"/>
              <a:t>• Producer process</a:t>
            </a:r>
          </a:p>
          <a:p>
            <a:pPr marL="0" indent="0">
              <a:buNone/>
            </a:pPr>
            <a:r>
              <a:rPr lang="en-IN" sz="2000" dirty="0"/>
              <a:t> </a:t>
            </a:r>
          </a:p>
          <a:p>
            <a:pPr marL="0" indent="0">
              <a:buNone/>
            </a:pPr>
            <a:r>
              <a:rPr lang="en-IN" sz="2000" dirty="0"/>
              <a:t>item </a:t>
            </a:r>
            <a:r>
              <a:rPr lang="en-IN" sz="2000" dirty="0" err="1"/>
              <a:t>nextProduced</a:t>
            </a:r>
            <a:r>
              <a:rPr lang="en-IN" sz="2000" dirty="0"/>
              <a:t>;</a:t>
            </a:r>
          </a:p>
          <a:p>
            <a:pPr marL="0" indent="0">
              <a:buNone/>
            </a:pPr>
            <a:r>
              <a:rPr lang="en-IN" sz="2000" dirty="0"/>
              <a:t> while (1)</a:t>
            </a:r>
          </a:p>
          <a:p>
            <a:pPr marL="0" indent="0">
              <a:buNone/>
            </a:pPr>
            <a:r>
              <a:rPr lang="en-IN" sz="2000" dirty="0"/>
              <a:t> {</a:t>
            </a:r>
          </a:p>
          <a:p>
            <a:pPr marL="0" indent="0">
              <a:buNone/>
            </a:pPr>
            <a:r>
              <a:rPr lang="en-IN" sz="2000" dirty="0"/>
              <a:t>while (</a:t>
            </a:r>
            <a:r>
              <a:rPr lang="en-IN" sz="2000" dirty="0">
                <a:solidFill>
                  <a:srgbClr val="FF0000"/>
                </a:solidFill>
              </a:rPr>
              <a:t>counter == BUFFER_SIZE</a:t>
            </a:r>
            <a:r>
              <a:rPr lang="en-IN" sz="2000" dirty="0"/>
              <a:t>)</a:t>
            </a:r>
          </a:p>
          <a:p>
            <a:pPr marL="0" indent="0">
              <a:buNone/>
            </a:pPr>
            <a:r>
              <a:rPr lang="en-IN" sz="2000" dirty="0"/>
              <a:t> ;    /* do nothing */</a:t>
            </a:r>
          </a:p>
          <a:p>
            <a:pPr marL="0" indent="0">
              <a:buNone/>
            </a:pPr>
            <a:endParaRPr lang="en-IN" sz="2000" dirty="0"/>
          </a:p>
          <a:p>
            <a:pPr marL="0" indent="0">
              <a:buNone/>
            </a:pPr>
            <a:r>
              <a:rPr lang="en-IN" sz="2000" dirty="0"/>
              <a:t>buffer[in] = </a:t>
            </a:r>
            <a:r>
              <a:rPr lang="en-IN" sz="2000" dirty="0" err="1"/>
              <a:t>nextProduced</a:t>
            </a:r>
            <a:r>
              <a:rPr lang="en-IN" sz="2000" dirty="0"/>
              <a:t>; </a:t>
            </a:r>
          </a:p>
          <a:p>
            <a:pPr marL="0" indent="0">
              <a:buNone/>
            </a:pPr>
            <a:r>
              <a:rPr lang="en-IN" sz="2000" dirty="0"/>
              <a:t>in = (in + 1) % BUFFER_SIZE; </a:t>
            </a:r>
          </a:p>
          <a:p>
            <a:pPr marL="0" indent="0">
              <a:buNone/>
            </a:pPr>
            <a:r>
              <a:rPr lang="en-IN" sz="2000" dirty="0">
                <a:solidFill>
                  <a:srgbClr val="FF0000"/>
                </a:solidFill>
              </a:rPr>
              <a:t>counter++;</a:t>
            </a:r>
          </a:p>
          <a:p>
            <a:pPr marL="0" indent="0">
              <a:buNone/>
            </a:pPr>
            <a:r>
              <a:rPr lang="en-IN" sz="2000" dirty="0"/>
              <a:t>}</a:t>
            </a:r>
          </a:p>
          <a:p>
            <a:pPr marL="0" indent="0">
              <a:buNone/>
            </a:pPr>
            <a:endParaRPr lang="en-IN" b="1" dirty="0"/>
          </a:p>
          <a:p>
            <a:pPr marL="0" indent="0">
              <a:buNone/>
            </a:pPr>
            <a:endParaRPr lang="en-IN"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extBox 6"/>
          <p:cNvSpPr txBox="1"/>
          <p:nvPr/>
        </p:nvSpPr>
        <p:spPr>
          <a:xfrm>
            <a:off x="5410200" y="505509"/>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10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955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BBA7BCD-43D7-4FB3-8C64-CCD21C60D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525"/>
            <a:ext cx="9144000" cy="6584950"/>
          </a:xfrm>
        </p:spPr>
      </p:pic>
      <p:sp>
        <p:nvSpPr>
          <p:cNvPr id="4" name="Date Placeholder 3">
            <a:extLst>
              <a:ext uri="{FF2B5EF4-FFF2-40B4-BE49-F238E27FC236}">
                <a16:creationId xmlns:a16="http://schemas.microsoft.com/office/drawing/2014/main" id="{32BAEFE9-3F3D-4328-84C8-7B13977A10B5}"/>
              </a:ext>
            </a:extLst>
          </p:cNvPr>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a:extLst>
              <a:ext uri="{FF2B5EF4-FFF2-40B4-BE49-F238E27FC236}">
                <a16:creationId xmlns:a16="http://schemas.microsoft.com/office/drawing/2014/main" id="{BA6CAFB4-19C4-4BC0-B4FC-78A9D26D6048}"/>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344917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CB1D419-42F2-4D1C-8EB1-61E8E38166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6524"/>
            <a:ext cx="8229600" cy="6035675"/>
          </a:xfrm>
        </p:spPr>
      </p:pic>
      <p:sp>
        <p:nvSpPr>
          <p:cNvPr id="4" name="Date Placeholder 3">
            <a:extLst>
              <a:ext uri="{FF2B5EF4-FFF2-40B4-BE49-F238E27FC236}">
                <a16:creationId xmlns:a16="http://schemas.microsoft.com/office/drawing/2014/main" id="{925F8AFB-F196-4C90-8388-FBED6D4D60EE}"/>
              </a:ext>
            </a:extLst>
          </p:cNvPr>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a:extLst>
              <a:ext uri="{FF2B5EF4-FFF2-40B4-BE49-F238E27FC236}">
                <a16:creationId xmlns:a16="http://schemas.microsoft.com/office/drawing/2014/main" id="{026607F1-A3D2-4257-87A9-E5ABCFB7343A}"/>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726933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16702E2-9704-409A-B7AE-1D048063C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0"/>
            <a:ext cx="8229600" cy="6172200"/>
          </a:xfrm>
        </p:spPr>
      </p:pic>
      <p:sp>
        <p:nvSpPr>
          <p:cNvPr id="4" name="Date Placeholder 3">
            <a:extLst>
              <a:ext uri="{FF2B5EF4-FFF2-40B4-BE49-F238E27FC236}">
                <a16:creationId xmlns:a16="http://schemas.microsoft.com/office/drawing/2014/main" id="{CF572B46-B006-4B08-A6D3-7EED7F42F90E}"/>
              </a:ext>
            </a:extLst>
          </p:cNvPr>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a:extLst>
              <a:ext uri="{FF2B5EF4-FFF2-40B4-BE49-F238E27FC236}">
                <a16:creationId xmlns:a16="http://schemas.microsoft.com/office/drawing/2014/main" id="{6528BED8-E2DB-4517-8DB0-3F83DE09DCB4}"/>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667013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1"/>
            <a:ext cx="8229600" cy="838200"/>
          </a:xfrm>
        </p:spPr>
        <p:txBody>
          <a:bodyPr/>
          <a:lstStyle/>
          <a:p>
            <a:pPr marL="0" indent="0" algn="ctr">
              <a:buNone/>
            </a:pPr>
            <a:r>
              <a:rPr lang="en-IN" b="1" dirty="0">
                <a:solidFill>
                  <a:srgbClr val="0070C0"/>
                </a:solidFill>
              </a:rPr>
              <a:t>THANK YOU</a:t>
            </a:r>
          </a:p>
        </p:txBody>
      </p:sp>
      <p:sp>
        <p:nvSpPr>
          <p:cNvPr id="4" name="Date Placeholder 3"/>
          <p:cNvSpPr>
            <a:spLocks noGrp="1"/>
          </p:cNvSpPr>
          <p:nvPr>
            <p:ph type="dt" sz="half" idx="10"/>
          </p:nvPr>
        </p:nvSpPr>
        <p:spPr/>
        <p:txBody>
          <a:bodyPr/>
          <a:lstStyle/>
          <a:p>
            <a:fld id="{923746A7-7BD2-4553-9250-ED6B6B37FB5B}"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7916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183896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200" b="1" dirty="0"/>
              <a:t>Producer-consumer problem: Buffer is full</a:t>
            </a:r>
            <a:endParaRPr lang="en-IN" sz="3200" b="1"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5401" y="1600200"/>
            <a:ext cx="759319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77" y="152400"/>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410200" y="505509"/>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98832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 y="206804"/>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46363" y="992885"/>
            <a:ext cx="2902526" cy="861774"/>
          </a:xfrm>
          <a:prstGeom prst="rect">
            <a:avLst/>
          </a:prstGeom>
          <a:noFill/>
        </p:spPr>
        <p:txBody>
          <a:bodyPr wrap="none" rtlCol="0">
            <a:spAutoFit/>
          </a:bodyPr>
          <a:lstStyle/>
          <a:p>
            <a:pPr algn="ctr"/>
            <a:r>
              <a:rPr lang="en-IN" sz="3200" b="1" dirty="0"/>
              <a:t>Bounded-Buffer</a:t>
            </a:r>
          </a:p>
          <a:p>
            <a:endParaRPr lang="en-IN" dirty="0"/>
          </a:p>
        </p:txBody>
      </p:sp>
      <p:sp>
        <p:nvSpPr>
          <p:cNvPr id="3" name="Rectangle 2"/>
          <p:cNvSpPr/>
          <p:nvPr/>
        </p:nvSpPr>
        <p:spPr>
          <a:xfrm>
            <a:off x="902208" y="1524000"/>
            <a:ext cx="4572000" cy="4493538"/>
          </a:xfrm>
          <a:prstGeom prst="rect">
            <a:avLst/>
          </a:prstGeom>
        </p:spPr>
        <p:txBody>
          <a:bodyPr>
            <a:spAutoFit/>
          </a:bodyPr>
          <a:lstStyle/>
          <a:p>
            <a:endParaRPr lang="en-IN" dirty="0"/>
          </a:p>
          <a:p>
            <a:endParaRPr lang="en-IN" sz="2400" dirty="0"/>
          </a:p>
          <a:p>
            <a:r>
              <a:rPr lang="en-IN" sz="2400" b="1" dirty="0"/>
              <a:t> • </a:t>
            </a:r>
            <a:r>
              <a:rPr lang="en-IN" sz="2000" b="1" dirty="0"/>
              <a:t>Consumer process</a:t>
            </a:r>
          </a:p>
          <a:p>
            <a:r>
              <a:rPr lang="en-IN" sz="2000" dirty="0"/>
              <a:t> </a:t>
            </a:r>
          </a:p>
          <a:p>
            <a:r>
              <a:rPr lang="en-IN" sz="2000" dirty="0"/>
              <a:t> item </a:t>
            </a:r>
            <a:r>
              <a:rPr lang="en-IN" sz="2000" dirty="0" err="1"/>
              <a:t>nextConsumed</a:t>
            </a:r>
            <a:r>
              <a:rPr lang="en-IN" sz="2000" dirty="0"/>
              <a:t>;</a:t>
            </a:r>
          </a:p>
          <a:p>
            <a:r>
              <a:rPr lang="en-IN" sz="2000" dirty="0"/>
              <a:t>  </a:t>
            </a:r>
          </a:p>
          <a:p>
            <a:r>
              <a:rPr lang="en-IN" sz="2000" dirty="0"/>
              <a:t>while (1) {</a:t>
            </a:r>
          </a:p>
          <a:p>
            <a:r>
              <a:rPr lang="en-IN" sz="2000" dirty="0"/>
              <a:t>while (</a:t>
            </a:r>
            <a:r>
              <a:rPr lang="en-IN" sz="2000" dirty="0">
                <a:solidFill>
                  <a:srgbClr val="FF0000"/>
                </a:solidFill>
              </a:rPr>
              <a:t>counter == 0</a:t>
            </a:r>
            <a:r>
              <a:rPr lang="en-IN" sz="2000" dirty="0"/>
              <a:t>)</a:t>
            </a:r>
          </a:p>
          <a:p>
            <a:r>
              <a:rPr lang="en-IN" sz="2000" dirty="0"/>
              <a:t>; /* do nothing */</a:t>
            </a:r>
          </a:p>
          <a:p>
            <a:endParaRPr lang="en-IN" sz="2000" dirty="0"/>
          </a:p>
          <a:p>
            <a:r>
              <a:rPr lang="en-IN" sz="2000" dirty="0"/>
              <a:t> </a:t>
            </a:r>
            <a:r>
              <a:rPr lang="en-IN" sz="2000" dirty="0" err="1">
                <a:solidFill>
                  <a:srgbClr val="FF0000"/>
                </a:solidFill>
              </a:rPr>
              <a:t>nextConsumed</a:t>
            </a:r>
            <a:r>
              <a:rPr lang="en-IN" sz="2000" dirty="0">
                <a:solidFill>
                  <a:srgbClr val="FF0000"/>
                </a:solidFill>
              </a:rPr>
              <a:t> = buffer[out]; </a:t>
            </a:r>
          </a:p>
          <a:p>
            <a:r>
              <a:rPr lang="en-IN" sz="2000" dirty="0">
                <a:solidFill>
                  <a:srgbClr val="FF0000"/>
                </a:solidFill>
              </a:rPr>
              <a:t>out = (out + 1) % BUFFER_SIZE; </a:t>
            </a:r>
          </a:p>
          <a:p>
            <a:r>
              <a:rPr lang="en-IN" sz="2000" dirty="0">
                <a:solidFill>
                  <a:srgbClr val="FF0000"/>
                </a:solidFill>
              </a:rPr>
              <a:t>counter--;</a:t>
            </a:r>
          </a:p>
          <a:p>
            <a:r>
              <a:rPr lang="en-IN" sz="2000" dirty="0"/>
              <a:t>}</a:t>
            </a:r>
          </a:p>
        </p:txBody>
      </p:sp>
    </p:spTree>
    <p:extLst>
      <p:ext uri="{BB962C8B-B14F-4D97-AF65-F5344CB8AC3E}">
        <p14:creationId xmlns:p14="http://schemas.microsoft.com/office/powerpoint/2010/main" val="429089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8674"/>
            <a:ext cx="8229600" cy="1143000"/>
          </a:xfrm>
        </p:spPr>
        <p:txBody>
          <a:bodyPr>
            <a:noAutofit/>
          </a:bodyPr>
          <a:lstStyle/>
          <a:p>
            <a:r>
              <a:rPr lang="en-US" sz="3200" b="1" dirty="0"/>
              <a:t>Producer-consumer problem: Buffer is empty</a:t>
            </a:r>
            <a:endParaRPr lang="en-IN" sz="3200" b="1" dirty="0"/>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463" y="1600200"/>
            <a:ext cx="747907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10200" y="505509"/>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09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31" y="1141857"/>
            <a:ext cx="8229600" cy="1143000"/>
          </a:xfrm>
        </p:spPr>
        <p:txBody>
          <a:bodyPr>
            <a:normAutofit fontScale="90000"/>
          </a:bodyPr>
          <a:lstStyle/>
          <a:p>
            <a:r>
              <a:rPr lang="en-IN" sz="3600" b="1" dirty="0"/>
              <a:t>Bounded Buffer </a:t>
            </a:r>
            <a:br>
              <a:rPr lang="en-IN" sz="3600" dirty="0"/>
            </a:br>
            <a:br>
              <a:rPr lang="en-IN" dirty="0"/>
            </a:br>
            <a:endParaRPr lang="en-IN" dirty="0"/>
          </a:p>
        </p:txBody>
      </p:sp>
      <p:sp>
        <p:nvSpPr>
          <p:cNvPr id="3" name="Content Placeholder 2"/>
          <p:cNvSpPr>
            <a:spLocks noGrp="1"/>
          </p:cNvSpPr>
          <p:nvPr>
            <p:ph idx="1"/>
          </p:nvPr>
        </p:nvSpPr>
        <p:spPr>
          <a:xfrm>
            <a:off x="475135" y="1905000"/>
            <a:ext cx="8229600" cy="4525963"/>
          </a:xfrm>
        </p:spPr>
        <p:txBody>
          <a:bodyPr>
            <a:noAutofit/>
          </a:bodyPr>
          <a:lstStyle/>
          <a:p>
            <a:pPr marL="0" indent="0">
              <a:buNone/>
            </a:pPr>
            <a:r>
              <a:rPr lang="en-IN" sz="1800" dirty="0"/>
              <a:t>The statements</a:t>
            </a:r>
          </a:p>
          <a:p>
            <a:pPr marL="0" indent="0">
              <a:buNone/>
            </a:pPr>
            <a:endParaRPr lang="en-IN" sz="1800" dirty="0"/>
          </a:p>
          <a:p>
            <a:pPr marL="0" indent="0">
              <a:buNone/>
            </a:pPr>
            <a:r>
              <a:rPr lang="en-IN" sz="1800" dirty="0"/>
              <a:t> </a:t>
            </a:r>
            <a:r>
              <a:rPr lang="en-IN" sz="1800" b="1" dirty="0"/>
              <a:t>counter++;</a:t>
            </a:r>
            <a:r>
              <a:rPr lang="en-IN" sz="1800" dirty="0"/>
              <a:t> </a:t>
            </a:r>
          </a:p>
          <a:p>
            <a:pPr marL="0" indent="0">
              <a:buNone/>
            </a:pPr>
            <a:r>
              <a:rPr lang="en-IN" sz="1800" b="1" dirty="0"/>
              <a:t> counter--;</a:t>
            </a:r>
          </a:p>
          <a:p>
            <a:pPr marL="0" indent="0">
              <a:buNone/>
            </a:pPr>
            <a:endParaRPr lang="en-IN" sz="1800" dirty="0"/>
          </a:p>
          <a:p>
            <a:pPr marL="0" indent="0">
              <a:buNone/>
            </a:pPr>
            <a:r>
              <a:rPr lang="en-IN" sz="1800" dirty="0"/>
              <a:t> must be performed </a:t>
            </a:r>
            <a:r>
              <a:rPr lang="en-IN" sz="1800" i="1" dirty="0"/>
              <a:t>atomically</a:t>
            </a:r>
            <a:r>
              <a:rPr lang="en-IN" sz="1800" dirty="0"/>
              <a:t>.</a:t>
            </a:r>
          </a:p>
          <a:p>
            <a:r>
              <a:rPr lang="en-IN" sz="1800" dirty="0"/>
              <a:t>Atomic operation means an operation that completes in its entirety without interruption.</a:t>
            </a:r>
          </a:p>
        </p:txBody>
      </p:sp>
      <p:sp>
        <p:nvSpPr>
          <p:cNvPr id="4" name="Date Placeholder 3"/>
          <p:cNvSpPr>
            <a:spLocks noGrp="1"/>
          </p:cNvSpPr>
          <p:nvPr>
            <p:ph type="dt" sz="half" idx="10"/>
          </p:nvPr>
        </p:nvSpPr>
        <p:spPr/>
        <p:txBody>
          <a:bodyPr/>
          <a:lstStyle/>
          <a:p>
            <a:fld id="{B61ECFCA-A8A3-4A53-B7DA-2498463B68F5}" type="datetime2">
              <a:rPr lang="en-US" smtClean="0"/>
              <a:t>Sunday, January 2,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07"/>
            <a:ext cx="1314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10784" y="331314"/>
            <a:ext cx="3193951" cy="646331"/>
          </a:xfrm>
          <a:prstGeom prst="rect">
            <a:avLst/>
          </a:prstGeom>
          <a:noFill/>
        </p:spPr>
        <p:txBody>
          <a:bodyPr wrap="none" rtlCol="0">
            <a:spAutoFit/>
          </a:bodyPr>
          <a:lstStyle/>
          <a:p>
            <a:pPr algn="ctr"/>
            <a:r>
              <a:rPr lang="en-IN" b="1" dirty="0" err="1">
                <a:solidFill>
                  <a:srgbClr val="00B0F0"/>
                </a:solidFill>
              </a:rPr>
              <a:t>Aditya</a:t>
            </a:r>
            <a:r>
              <a:rPr lang="en-IN" b="1" dirty="0">
                <a:solidFill>
                  <a:srgbClr val="00B0F0"/>
                </a:solidFill>
              </a:rPr>
              <a:t> College of Engineering &amp;</a:t>
            </a:r>
          </a:p>
          <a:p>
            <a:pPr algn="ctr"/>
            <a:r>
              <a:rPr lang="en-IN" b="1" dirty="0">
                <a:solidFill>
                  <a:srgbClr val="00B0F0"/>
                </a:solidFill>
              </a:rPr>
              <a:t> Technology</a:t>
            </a:r>
          </a:p>
        </p:txBody>
      </p:sp>
    </p:spTree>
    <p:extLst>
      <p:ext uri="{BB962C8B-B14F-4D97-AF65-F5344CB8AC3E}">
        <p14:creationId xmlns:p14="http://schemas.microsoft.com/office/powerpoint/2010/main" val="384218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6512</TotalTime>
  <Words>3867</Words>
  <Application>Microsoft Office PowerPoint</Application>
  <PresentationFormat>On-screen Show (4:3)</PresentationFormat>
  <Paragraphs>747</Paragraphs>
  <Slides>53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  Operating Systems</vt:lpstr>
      <vt:lpstr>Contents</vt:lpstr>
      <vt:lpstr>Process Synchronization</vt:lpstr>
      <vt:lpstr>PowerPoint Presentation</vt:lpstr>
      <vt:lpstr>PowerPoint Presentation</vt:lpstr>
      <vt:lpstr>Producer-consumer problem: Buffer is full</vt:lpstr>
      <vt:lpstr>PowerPoint Presentation</vt:lpstr>
      <vt:lpstr>Producer-consumer problem: Buffer is empty</vt:lpstr>
      <vt:lpstr>Bounded Buffer   </vt:lpstr>
      <vt:lpstr>Bounded Buffer</vt:lpstr>
      <vt:lpstr>Bounded Buffer</vt:lpstr>
      <vt:lpstr>PowerPoint Presentation</vt:lpstr>
      <vt:lpstr>The Critical-Section Problem   </vt:lpstr>
      <vt:lpstr>General structure of process pi</vt:lpstr>
      <vt:lpstr>Solution to Critical-Section Problem</vt:lpstr>
      <vt:lpstr>Peterson’s Solution to critical Section Problem</vt:lpstr>
      <vt:lpstr>Disadvantages of Peterson’s Solution </vt:lpstr>
      <vt:lpstr>Semaphores  </vt:lpstr>
      <vt:lpstr>Semaphore Implementation</vt:lpstr>
      <vt:lpstr>PowerPoint Presentation</vt:lpstr>
      <vt:lpstr>Critical Section of n Processes</vt:lpstr>
      <vt:lpstr>Semaphore Implementation</vt:lpstr>
      <vt:lpstr>Classical Problems of Synchronization </vt:lpstr>
      <vt:lpstr>Bounded-Buffer Problem</vt:lpstr>
      <vt:lpstr>Solution </vt:lpstr>
      <vt:lpstr>Bounded-Buffer Problem Producer Process </vt:lpstr>
      <vt:lpstr>Producer Process</vt:lpstr>
      <vt:lpstr>Bounded-Buffer Problem Consumer Process </vt:lpstr>
      <vt:lpstr>Consumer Process</vt:lpstr>
      <vt:lpstr>Readers-Writers Problem </vt:lpstr>
      <vt:lpstr>Readers-Writers Problem Solution</vt:lpstr>
      <vt:lpstr>Writer Process</vt:lpstr>
      <vt:lpstr>Reader Process </vt:lpstr>
      <vt:lpstr>Dining Philosophers Problem </vt:lpstr>
      <vt:lpstr>Dining Philosophers Problem</vt:lpstr>
      <vt:lpstr> Solution </vt:lpstr>
      <vt:lpstr>PowerPoint Presentation</vt:lpstr>
      <vt:lpstr>Monitors </vt:lpstr>
      <vt:lpstr>Monitors</vt:lpstr>
      <vt:lpstr>Schematic View of a Monitor </vt:lpstr>
      <vt:lpstr>Monitor With Condition Variables </vt:lpstr>
      <vt:lpstr>Monitors</vt:lpstr>
      <vt:lpstr>Dining Philosophers Example </vt:lpstr>
      <vt:lpstr>Dining Philosophers </vt:lpstr>
      <vt:lpstr>Dining Philosophers </vt:lpstr>
      <vt:lpstr>Synchronization Hardware </vt:lpstr>
      <vt:lpstr>Mutual Exclusion with Test-and-Set </vt:lpstr>
      <vt:lpstr>Synchronization Hardware </vt:lpstr>
      <vt:lpstr>Mutual Exclusion with Swap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Formal Languages and Automata Theory</dc:title>
  <dc:creator>LENOVO</dc:creator>
  <cp:lastModifiedBy>vahida shaik</cp:lastModifiedBy>
  <cp:revision>387</cp:revision>
  <dcterms:created xsi:type="dcterms:W3CDTF">2006-08-16T00:00:00Z</dcterms:created>
  <dcterms:modified xsi:type="dcterms:W3CDTF">2022-01-02T15:26:54Z</dcterms:modified>
</cp:coreProperties>
</file>