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8" r:id="rId2"/>
    <p:sldId id="302" r:id="rId3"/>
    <p:sldId id="323" r:id="rId4"/>
    <p:sldId id="324" r:id="rId5"/>
    <p:sldId id="325" r:id="rId6"/>
    <p:sldId id="326" r:id="rId7"/>
    <p:sldId id="327" r:id="rId8"/>
    <p:sldId id="328" r:id="rId9"/>
    <p:sldId id="335" r:id="rId10"/>
    <p:sldId id="336" r:id="rId11"/>
    <p:sldId id="337" r:id="rId12"/>
    <p:sldId id="338" r:id="rId13"/>
    <p:sldId id="339" r:id="rId14"/>
    <p:sldId id="32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91DD9D-7AED-4881-94C0-C280C88B3DF5}" type="datetimeFigureOut">
              <a:rPr lang="en-IN" smtClean="0"/>
              <a:t>11-11-2021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0D87DD-FAF4-4E9A-A6D8-2A3DF1271C26}" type="slidenum">
              <a:rPr lang="en-IN" smtClean="0"/>
              <a:t>‹#›</a:t>
            </a:fld>
            <a:endParaRPr lang="en-IN"/>
          </a:p>
        </p:txBody>
      </p:sp>
    </p:spTree>
    <p:extLst>
      <p:ext uri="{BB962C8B-B14F-4D97-AF65-F5344CB8AC3E}">
        <p14:creationId xmlns:p14="http://schemas.microsoft.com/office/powerpoint/2010/main" val="2826348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5" name="Header Placeholder 4"/>
          <p:cNvSpPr>
            <a:spLocks noGrp="1"/>
          </p:cNvSpPr>
          <p:nvPr>
            <p:ph type="hdr" sz="quarter" idx="10"/>
          </p:nvPr>
        </p:nvSpPr>
        <p:spPr/>
        <p:txBody>
          <a:bodyPr/>
          <a:lstStyle/>
          <a:p>
            <a:r>
              <a:rPr lang="en-US"/>
              <a:t>Aditya College of Engineering &amp; Technology</a:t>
            </a:r>
            <a:endParaRPr lang="en-IN"/>
          </a:p>
        </p:txBody>
      </p:sp>
      <p:sp>
        <p:nvSpPr>
          <p:cNvPr id="4" name="Date Placeholder 3"/>
          <p:cNvSpPr>
            <a:spLocks noGrp="1"/>
          </p:cNvSpPr>
          <p:nvPr>
            <p:ph type="dt" idx="11"/>
          </p:nvPr>
        </p:nvSpPr>
        <p:spPr/>
        <p:txBody>
          <a:bodyPr/>
          <a:lstStyle/>
          <a:p>
            <a:fld id="{1F4FDC1D-2544-466D-AE39-CC39EDA2E21A}" type="datetime2">
              <a:rPr lang="en-IN" smtClean="0"/>
              <a:t>Thursday, 11 November 2021</a:t>
            </a:fld>
            <a:endParaRPr lang="en-IN"/>
          </a:p>
        </p:txBody>
      </p:sp>
      <p:sp>
        <p:nvSpPr>
          <p:cNvPr id="6" name="Footer Placeholder 5"/>
          <p:cNvSpPr>
            <a:spLocks noGrp="1"/>
          </p:cNvSpPr>
          <p:nvPr>
            <p:ph type="ftr" sz="quarter" idx="12"/>
          </p:nvPr>
        </p:nvSpPr>
        <p:spPr/>
        <p:txBody>
          <a:bodyPr/>
          <a:lstStyle/>
          <a:p>
            <a:r>
              <a:rPr lang="en-IN"/>
              <a:t>N.Surya Kala</a:t>
            </a:r>
          </a:p>
        </p:txBody>
      </p:sp>
      <p:sp>
        <p:nvSpPr>
          <p:cNvPr id="7" name="Slide Number Placeholder 6"/>
          <p:cNvSpPr>
            <a:spLocks noGrp="1"/>
          </p:cNvSpPr>
          <p:nvPr>
            <p:ph type="sldNum" sz="quarter" idx="13"/>
          </p:nvPr>
        </p:nvSpPr>
        <p:spPr/>
        <p:txBody>
          <a:bodyPr/>
          <a:lstStyle/>
          <a:p>
            <a:fld id="{557D0969-813B-422D-9164-DBF5CE022041}" type="slidenum">
              <a:rPr lang="en-IN" smtClean="0"/>
              <a:t>1</a:t>
            </a:fld>
            <a:endParaRPr lang="en-IN"/>
          </a:p>
        </p:txBody>
      </p:sp>
    </p:spTree>
    <p:extLst>
      <p:ext uri="{BB962C8B-B14F-4D97-AF65-F5344CB8AC3E}">
        <p14:creationId xmlns:p14="http://schemas.microsoft.com/office/powerpoint/2010/main" val="1021250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F0E073D-FB76-41E8-913E-75CE8B22F177}" type="datetime2">
              <a:rPr lang="en-US" smtClean="0"/>
              <a:t>Thursday, November 11,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FB8B49-44DF-48DB-A41C-73F3B98F4526}" type="datetime2">
              <a:rPr lang="en-US" smtClean="0"/>
              <a:t>Thursday, November 11,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487AA5-017E-4173-BFCD-BD79814F73D4}" type="datetime2">
              <a:rPr lang="en-US" smtClean="0"/>
              <a:t>Thursday, November 11,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0660E8-7F02-40FA-B58B-FB722BEBC0B9}" type="datetime2">
              <a:rPr lang="en-US" smtClean="0"/>
              <a:t>Thursday, November 11,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6FF6E-5F69-4736-B126-52BA16948161}" type="datetime2">
              <a:rPr lang="en-US" smtClean="0"/>
              <a:t>Thursday, November 11,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0030AB-B1D9-4566-BE00-B8F652A7D2AF}" type="datetime2">
              <a:rPr lang="en-US" smtClean="0"/>
              <a:t>Thursday, November 11, 2021</a:t>
            </a:fld>
            <a:endParaRPr lang="en-US" dirty="0"/>
          </a:p>
        </p:txBody>
      </p:sp>
      <p:sp>
        <p:nvSpPr>
          <p:cNvPr id="6" name="Footer Placeholder 5"/>
          <p:cNvSpPr>
            <a:spLocks noGrp="1"/>
          </p:cNvSpPr>
          <p:nvPr>
            <p:ph type="ftr" sz="quarter" idx="11"/>
          </p:nvPr>
        </p:nvSpPr>
        <p:spPr/>
        <p:txBody>
          <a:bodyPr/>
          <a:lstStyle/>
          <a:p>
            <a:r>
              <a:rPr lang="en-US"/>
              <a:t>N.Surya Kala</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5A5984-F59E-4A97-B544-89DAC90B5C44}" type="datetime2">
              <a:rPr lang="en-US" smtClean="0"/>
              <a:t>Thursday, November 11, 2021</a:t>
            </a:fld>
            <a:endParaRPr lang="en-US" dirty="0"/>
          </a:p>
        </p:txBody>
      </p:sp>
      <p:sp>
        <p:nvSpPr>
          <p:cNvPr id="8" name="Footer Placeholder 7"/>
          <p:cNvSpPr>
            <a:spLocks noGrp="1"/>
          </p:cNvSpPr>
          <p:nvPr>
            <p:ph type="ftr" sz="quarter" idx="11"/>
          </p:nvPr>
        </p:nvSpPr>
        <p:spPr/>
        <p:txBody>
          <a:bodyPr/>
          <a:lstStyle/>
          <a:p>
            <a:r>
              <a:rPr lang="en-US"/>
              <a:t>N.Surya Kala</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2AB12B-363B-440F-890C-690CA7C93B0A}" type="datetime2">
              <a:rPr lang="en-US" smtClean="0"/>
              <a:t>Thursday, November 11, 2021</a:t>
            </a:fld>
            <a:endParaRPr lang="en-US" dirty="0"/>
          </a:p>
        </p:txBody>
      </p:sp>
      <p:sp>
        <p:nvSpPr>
          <p:cNvPr id="4" name="Footer Placeholder 3"/>
          <p:cNvSpPr>
            <a:spLocks noGrp="1"/>
          </p:cNvSpPr>
          <p:nvPr>
            <p:ph type="ftr" sz="quarter" idx="11"/>
          </p:nvPr>
        </p:nvSpPr>
        <p:spPr/>
        <p:txBody>
          <a:bodyPr/>
          <a:lstStyle/>
          <a:p>
            <a:r>
              <a:rPr lang="en-US"/>
              <a:t>N.Surya Kala</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028859-0A85-448F-8B14-E538C41EBE91}" type="datetime2">
              <a:rPr lang="en-US" smtClean="0"/>
              <a:t>Thursday, November 11, 2021</a:t>
            </a:fld>
            <a:endParaRPr lang="en-US" dirty="0"/>
          </a:p>
        </p:txBody>
      </p:sp>
      <p:sp>
        <p:nvSpPr>
          <p:cNvPr id="3" name="Footer Placeholder 2"/>
          <p:cNvSpPr>
            <a:spLocks noGrp="1"/>
          </p:cNvSpPr>
          <p:nvPr>
            <p:ph type="ftr" sz="quarter" idx="11"/>
          </p:nvPr>
        </p:nvSpPr>
        <p:spPr/>
        <p:txBody>
          <a:bodyPr/>
          <a:lstStyle/>
          <a:p>
            <a:r>
              <a:rPr lang="en-US"/>
              <a:t>N.Surya Kala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881C15-14A1-4C10-9930-FDE93C0DDC95}" type="datetime2">
              <a:rPr lang="en-US" smtClean="0"/>
              <a:t>Thursday, November 11, 2021</a:t>
            </a:fld>
            <a:endParaRPr lang="en-US" dirty="0"/>
          </a:p>
        </p:txBody>
      </p:sp>
      <p:sp>
        <p:nvSpPr>
          <p:cNvPr id="6" name="Footer Placeholder 5"/>
          <p:cNvSpPr>
            <a:spLocks noGrp="1"/>
          </p:cNvSpPr>
          <p:nvPr>
            <p:ph type="ftr" sz="quarter" idx="11"/>
          </p:nvPr>
        </p:nvSpPr>
        <p:spPr/>
        <p:txBody>
          <a:bodyPr/>
          <a:lstStyle/>
          <a:p>
            <a:r>
              <a:rPr lang="en-US"/>
              <a:t>N.Surya Kala</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1E0D45-6B25-4C8E-93DC-1E63A333F692}" type="datetime2">
              <a:rPr lang="en-US" smtClean="0"/>
              <a:t>Thursday, November 11, 2021</a:t>
            </a:fld>
            <a:endParaRPr lang="en-US" dirty="0"/>
          </a:p>
        </p:txBody>
      </p:sp>
      <p:sp>
        <p:nvSpPr>
          <p:cNvPr id="6" name="Footer Placeholder 5"/>
          <p:cNvSpPr>
            <a:spLocks noGrp="1"/>
          </p:cNvSpPr>
          <p:nvPr>
            <p:ph type="ftr" sz="quarter" idx="11"/>
          </p:nvPr>
        </p:nvSpPr>
        <p:spPr/>
        <p:txBody>
          <a:bodyPr/>
          <a:lstStyle/>
          <a:p>
            <a:r>
              <a:rPr lang="en-US"/>
              <a:t>N.Surya Kala</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8192A8-F1C2-408E-BF45-1F4E4505F93C}" type="datetime2">
              <a:rPr lang="en-US" smtClean="0"/>
              <a:t>Thursday, November 11, 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N.Surya Kala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normAutofit fontScale="90000"/>
          </a:bodyPr>
          <a:lstStyle/>
          <a:p>
            <a:br>
              <a:rPr lang="en-IN" sz="3600" dirty="0"/>
            </a:br>
            <a:br>
              <a:rPr lang="en-IN" sz="3600" dirty="0"/>
            </a:br>
            <a:r>
              <a:rPr lang="en-IN" sz="3600" dirty="0"/>
              <a:t>OPERATING SYSTEM</a:t>
            </a:r>
          </a:p>
        </p:txBody>
      </p:sp>
      <p:sp>
        <p:nvSpPr>
          <p:cNvPr id="3" name="Subtitle 2"/>
          <p:cNvSpPr>
            <a:spLocks noGrp="1"/>
          </p:cNvSpPr>
          <p:nvPr>
            <p:ph type="subTitle" idx="1"/>
          </p:nvPr>
        </p:nvSpPr>
        <p:spPr>
          <a:xfrm>
            <a:off x="1066800" y="2057400"/>
            <a:ext cx="6400800" cy="1752600"/>
          </a:xfrm>
        </p:spPr>
        <p:txBody>
          <a:bodyPr>
            <a:normAutofit/>
          </a:bodyPr>
          <a:lstStyle/>
          <a:p>
            <a:r>
              <a:rPr lang="en-IN" dirty="0">
                <a:solidFill>
                  <a:srgbClr val="0070C0"/>
                </a:solidFill>
              </a:rPr>
              <a:t>    (</a:t>
            </a:r>
            <a:r>
              <a:rPr lang="en-IN" b="1" dirty="0">
                <a:solidFill>
                  <a:srgbClr val="0070C0"/>
                </a:solidFill>
              </a:rPr>
              <a:t>Process concepts)</a:t>
            </a:r>
          </a:p>
          <a:p>
            <a:r>
              <a:rPr lang="en-IN" b="1" dirty="0">
                <a:solidFill>
                  <a:srgbClr val="0070C0"/>
                </a:solidFill>
              </a:rPr>
              <a:t>(Unit-2</a:t>
            </a:r>
            <a:r>
              <a:rPr lang="en-IN" dirty="0">
                <a:solidFill>
                  <a:srgbClr val="0070C0"/>
                </a:solidFill>
              </a:rPr>
              <a:t>)</a:t>
            </a:r>
          </a:p>
        </p:txBody>
      </p:sp>
      <p:sp>
        <p:nvSpPr>
          <p:cNvPr id="5" name="Date Placeholder 4"/>
          <p:cNvSpPr>
            <a:spLocks noGrp="1"/>
          </p:cNvSpPr>
          <p:nvPr>
            <p:ph type="dt" sz="half" idx="10"/>
          </p:nvPr>
        </p:nvSpPr>
        <p:spPr/>
        <p:txBody>
          <a:bodyPr/>
          <a:lstStyle/>
          <a:p>
            <a:fld id="{C174711B-C0B5-4BFD-9D26-95A96ECE8169}" type="datetime2">
              <a:rPr lang="en-US" smtClean="0"/>
              <a:t>Thursday, November 11, 2021</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
        <p:nvSpPr>
          <p:cNvPr id="8" name="TextBox 7"/>
          <p:cNvSpPr txBox="1"/>
          <p:nvPr/>
        </p:nvSpPr>
        <p:spPr>
          <a:xfrm>
            <a:off x="1752600" y="304800"/>
            <a:ext cx="6429581" cy="1077218"/>
          </a:xfrm>
          <a:prstGeom prst="rect">
            <a:avLst/>
          </a:prstGeom>
          <a:noFill/>
        </p:spPr>
        <p:txBody>
          <a:bodyPr wrap="none" rtlCol="0">
            <a:spAutoFit/>
          </a:bodyPr>
          <a:lstStyle/>
          <a:p>
            <a:r>
              <a:rPr lang="en-IN" sz="3200" dirty="0">
                <a:solidFill>
                  <a:srgbClr val="002060"/>
                </a:solidFill>
              </a:rPr>
              <a:t>ADITYA COLLEGE OF ENGINEERING &amp; </a:t>
            </a:r>
          </a:p>
          <a:p>
            <a:r>
              <a:rPr lang="en-IN" sz="3200" dirty="0">
                <a:solidFill>
                  <a:srgbClr val="002060"/>
                </a:solidFill>
              </a:rPr>
              <a:t>                 TECHNOLOGY</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3080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b="1" dirty="0"/>
              <a:t>Process Creation</a:t>
            </a:r>
            <a:br>
              <a:rPr lang="en-US" b="1" dirty="0"/>
            </a:br>
            <a:endParaRPr lang="en-IN" dirty="0"/>
          </a:p>
        </p:txBody>
      </p:sp>
      <p:sp>
        <p:nvSpPr>
          <p:cNvPr id="3" name="Content Placeholder 2"/>
          <p:cNvSpPr>
            <a:spLocks noGrp="1"/>
          </p:cNvSpPr>
          <p:nvPr>
            <p:ph idx="1"/>
          </p:nvPr>
        </p:nvSpPr>
        <p:spPr>
          <a:xfrm>
            <a:off x="457200" y="1371600"/>
            <a:ext cx="8229600" cy="4525963"/>
          </a:xfrm>
        </p:spPr>
        <p:txBody>
          <a:bodyPr>
            <a:normAutofit/>
          </a:bodyPr>
          <a:lstStyle/>
          <a:p>
            <a:r>
              <a:rPr lang="en-US" sz="2000" dirty="0"/>
              <a:t>Processes need to be created in the system for different operations. This can be done by the following events −</a:t>
            </a:r>
          </a:p>
          <a:p>
            <a:pPr lvl="1"/>
            <a:r>
              <a:rPr lang="en-US" sz="1800" dirty="0"/>
              <a:t>User request for process creation</a:t>
            </a:r>
          </a:p>
          <a:p>
            <a:pPr lvl="1"/>
            <a:r>
              <a:rPr lang="en-US" sz="1800" dirty="0"/>
              <a:t>System initialization</a:t>
            </a:r>
          </a:p>
          <a:p>
            <a:pPr lvl="1"/>
            <a:r>
              <a:rPr lang="en-US" sz="1800" dirty="0"/>
              <a:t>Execution of a </a:t>
            </a:r>
            <a:r>
              <a:rPr lang="en-US" sz="1800" b="1" dirty="0"/>
              <a:t>process creation system call </a:t>
            </a:r>
            <a:r>
              <a:rPr lang="en-US" sz="1800" dirty="0"/>
              <a:t>by a running process</a:t>
            </a:r>
          </a:p>
          <a:p>
            <a:pPr lvl="1"/>
            <a:r>
              <a:rPr lang="en-US" sz="1800" dirty="0"/>
              <a:t>Batch job initialization</a:t>
            </a:r>
          </a:p>
          <a:p>
            <a:pPr lvl="1"/>
            <a:r>
              <a:rPr lang="en-US" sz="1800" dirty="0"/>
              <a:t>A process may be created by another process using </a:t>
            </a:r>
            <a:r>
              <a:rPr lang="en-US" sz="1800" b="1" dirty="0"/>
              <a:t>fork() in </a:t>
            </a:r>
            <a:r>
              <a:rPr lang="en-US" sz="1800" b="1" dirty="0" err="1"/>
              <a:t>unix</a:t>
            </a:r>
            <a:r>
              <a:rPr lang="en-US" sz="1800" b="1" dirty="0"/>
              <a:t> </a:t>
            </a:r>
            <a:r>
              <a:rPr lang="en-US" sz="1800" dirty="0"/>
              <a:t>Environment.</a:t>
            </a:r>
          </a:p>
          <a:p>
            <a:r>
              <a:rPr lang="en-US" sz="2000" dirty="0"/>
              <a:t>The creating process is called the </a:t>
            </a:r>
            <a:r>
              <a:rPr lang="en-US" sz="2000" b="1" dirty="0"/>
              <a:t>parent process </a:t>
            </a:r>
            <a:r>
              <a:rPr lang="en-US" sz="2000" dirty="0"/>
              <a:t>and the created process is the </a:t>
            </a:r>
            <a:r>
              <a:rPr lang="en-US" sz="2000" b="1" dirty="0"/>
              <a:t>child process</a:t>
            </a:r>
            <a:r>
              <a:rPr lang="en-US" sz="2000" dirty="0"/>
              <a:t>. A child process can have only one parent but a parent process may have many children.</a:t>
            </a:r>
          </a:p>
          <a:p>
            <a:r>
              <a:rPr lang="en-US" sz="2000" dirty="0"/>
              <a:t>Each of these new processes may in turn create other processes forming a tree of processes.</a:t>
            </a:r>
            <a:endParaRPr lang="en-IN" sz="2000" dirty="0"/>
          </a:p>
        </p:txBody>
      </p:sp>
      <p:sp>
        <p:nvSpPr>
          <p:cNvPr id="4" name="Date Placeholder 3"/>
          <p:cNvSpPr>
            <a:spLocks noGrp="1"/>
          </p:cNvSpPr>
          <p:nvPr>
            <p:ph type="dt" sz="half" idx="10"/>
          </p:nvPr>
        </p:nvSpPr>
        <p:spPr/>
        <p:txBody>
          <a:bodyPr/>
          <a:lstStyle/>
          <a:p>
            <a:fld id="{740660E8-7F02-40FA-B58B-FB722BEBC0B9}" type="datetime2">
              <a:rPr lang="en-US" smtClean="0"/>
              <a:t>Thursday, November 11,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3131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1036410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rmAutofit fontScale="90000"/>
          </a:bodyPr>
          <a:lstStyle/>
          <a:p>
            <a:r>
              <a:rPr lang="en-US" sz="3600" b="1" dirty="0"/>
              <a:t>Process Preemption</a:t>
            </a:r>
            <a:br>
              <a:rPr lang="en-US" b="1" dirty="0"/>
            </a:br>
            <a:endParaRPr lang="en-IN" dirty="0"/>
          </a:p>
        </p:txBody>
      </p:sp>
      <p:sp>
        <p:nvSpPr>
          <p:cNvPr id="3" name="Content Placeholder 2"/>
          <p:cNvSpPr>
            <a:spLocks noGrp="1"/>
          </p:cNvSpPr>
          <p:nvPr>
            <p:ph idx="1"/>
          </p:nvPr>
        </p:nvSpPr>
        <p:spPr/>
        <p:txBody>
          <a:bodyPr/>
          <a:lstStyle/>
          <a:p>
            <a:r>
              <a:rPr lang="en-US" sz="2000" dirty="0"/>
              <a:t>An interrupt mechanism is used in preemption that suspends the process executing currently and the next process to execute is determined by the short-term scheduler. </a:t>
            </a:r>
          </a:p>
          <a:p>
            <a:r>
              <a:rPr lang="en-US" sz="2000" dirty="0"/>
              <a:t>Preemption makes sure that all processes get some CPU time for execution.</a:t>
            </a:r>
          </a:p>
          <a:p>
            <a:endParaRPr lang="en-IN" dirty="0"/>
          </a:p>
        </p:txBody>
      </p:sp>
      <p:sp>
        <p:nvSpPr>
          <p:cNvPr id="4" name="Date Placeholder 3"/>
          <p:cNvSpPr>
            <a:spLocks noGrp="1"/>
          </p:cNvSpPr>
          <p:nvPr>
            <p:ph type="dt" sz="half" idx="10"/>
          </p:nvPr>
        </p:nvSpPr>
        <p:spPr/>
        <p:txBody>
          <a:bodyPr/>
          <a:lstStyle/>
          <a:p>
            <a:fld id="{740660E8-7F02-40FA-B58B-FB722BEBC0B9}" type="datetime2">
              <a:rPr lang="en-US" smtClean="0"/>
              <a:t>Thursday, November 11,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pic>
        <p:nvPicPr>
          <p:cNvPr id="1026" name="Picture 2" descr="Process Preem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232" y="3200400"/>
            <a:ext cx="6200775" cy="29241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510784" y="33131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464652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sz="3600" b="1" dirty="0"/>
              <a:t>Process Blocking</a:t>
            </a:r>
            <a:br>
              <a:rPr lang="en-US" b="1" dirty="0"/>
            </a:br>
            <a:endParaRPr lang="en-IN" dirty="0"/>
          </a:p>
        </p:txBody>
      </p:sp>
      <p:sp>
        <p:nvSpPr>
          <p:cNvPr id="3" name="Content Placeholder 2"/>
          <p:cNvSpPr>
            <a:spLocks noGrp="1"/>
          </p:cNvSpPr>
          <p:nvPr>
            <p:ph idx="1"/>
          </p:nvPr>
        </p:nvSpPr>
        <p:spPr>
          <a:xfrm>
            <a:off x="457200" y="1447800"/>
            <a:ext cx="8229600" cy="4525963"/>
          </a:xfrm>
        </p:spPr>
        <p:txBody>
          <a:bodyPr/>
          <a:lstStyle/>
          <a:p>
            <a:r>
              <a:rPr lang="en-US" sz="2000" dirty="0"/>
              <a:t>The process is blocked if it is waiting for some event to occur. </a:t>
            </a:r>
          </a:p>
          <a:p>
            <a:r>
              <a:rPr lang="en-US" sz="2000" dirty="0"/>
              <a:t>This event may be I/O as the I/O events are executed in the main memory and don't require the processor. </a:t>
            </a:r>
          </a:p>
          <a:p>
            <a:r>
              <a:rPr lang="en-US" sz="2000" dirty="0"/>
              <a:t>After the event is complete, the process again goes to the ready state.</a:t>
            </a:r>
          </a:p>
          <a:p>
            <a:endParaRPr lang="en-IN" dirty="0"/>
          </a:p>
        </p:txBody>
      </p:sp>
      <p:sp>
        <p:nvSpPr>
          <p:cNvPr id="4" name="Date Placeholder 3"/>
          <p:cNvSpPr>
            <a:spLocks noGrp="1"/>
          </p:cNvSpPr>
          <p:nvPr>
            <p:ph type="dt" sz="half" idx="10"/>
          </p:nvPr>
        </p:nvSpPr>
        <p:spPr/>
        <p:txBody>
          <a:bodyPr/>
          <a:lstStyle/>
          <a:p>
            <a:fld id="{740660E8-7F02-40FA-B58B-FB722BEBC0B9}" type="datetime2">
              <a:rPr lang="en-US" smtClean="0"/>
              <a:t>Thursday, November 11,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pic>
        <p:nvPicPr>
          <p:cNvPr id="2050" name="Picture 2" descr="Process Bloc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971800"/>
            <a:ext cx="51816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510784" y="33131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3601344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143000"/>
          </a:xfrm>
        </p:spPr>
        <p:txBody>
          <a:bodyPr>
            <a:normAutofit fontScale="90000"/>
          </a:bodyPr>
          <a:lstStyle/>
          <a:p>
            <a:r>
              <a:rPr lang="en-US" sz="3600" b="1" dirty="0"/>
              <a:t>Process Termination</a:t>
            </a:r>
            <a:br>
              <a:rPr lang="en-US" b="1" dirty="0"/>
            </a:br>
            <a:endParaRPr lang="en-IN" dirty="0"/>
          </a:p>
        </p:txBody>
      </p:sp>
      <p:sp>
        <p:nvSpPr>
          <p:cNvPr id="3" name="Content Placeholder 2"/>
          <p:cNvSpPr>
            <a:spLocks noGrp="1"/>
          </p:cNvSpPr>
          <p:nvPr>
            <p:ph idx="1"/>
          </p:nvPr>
        </p:nvSpPr>
        <p:spPr/>
        <p:txBody>
          <a:bodyPr/>
          <a:lstStyle/>
          <a:p>
            <a:r>
              <a:rPr lang="en-US" sz="2000" dirty="0"/>
              <a:t>After the process has completed the execution of its last instruction, it is terminated. </a:t>
            </a:r>
          </a:p>
          <a:p>
            <a:r>
              <a:rPr lang="en-US" sz="2000" dirty="0"/>
              <a:t>The resources held by a process are released after it is terminated.</a:t>
            </a:r>
          </a:p>
          <a:p>
            <a:endParaRPr lang="en-IN" dirty="0"/>
          </a:p>
        </p:txBody>
      </p:sp>
      <p:sp>
        <p:nvSpPr>
          <p:cNvPr id="4" name="Date Placeholder 3"/>
          <p:cNvSpPr>
            <a:spLocks noGrp="1"/>
          </p:cNvSpPr>
          <p:nvPr>
            <p:ph type="dt" sz="half" idx="10"/>
          </p:nvPr>
        </p:nvSpPr>
        <p:spPr/>
        <p:txBody>
          <a:bodyPr/>
          <a:lstStyle/>
          <a:p>
            <a:fld id="{740660E8-7F02-40FA-B58B-FB722BEBC0B9}" type="datetime2">
              <a:rPr lang="en-US" smtClean="0"/>
              <a:t>Thursday, November 11,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3131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1430585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00401"/>
            <a:ext cx="8229600" cy="838200"/>
          </a:xfrm>
        </p:spPr>
        <p:txBody>
          <a:bodyPr/>
          <a:lstStyle/>
          <a:p>
            <a:pPr marL="0" indent="0" algn="ctr">
              <a:buNone/>
            </a:pPr>
            <a:r>
              <a:rPr lang="en-IN" b="1" dirty="0">
                <a:solidFill>
                  <a:srgbClr val="0070C0"/>
                </a:solidFill>
              </a:rPr>
              <a:t>THANK YOU</a:t>
            </a:r>
          </a:p>
        </p:txBody>
      </p:sp>
      <p:sp>
        <p:nvSpPr>
          <p:cNvPr id="4" name="Date Placeholder 3"/>
          <p:cNvSpPr>
            <a:spLocks noGrp="1"/>
          </p:cNvSpPr>
          <p:nvPr>
            <p:ph type="dt" sz="half" idx="10"/>
          </p:nvPr>
        </p:nvSpPr>
        <p:spPr/>
        <p:txBody>
          <a:bodyPr/>
          <a:lstStyle/>
          <a:p>
            <a:fld id="{923746A7-7BD2-4553-9250-ED6B6B37FB5B}" type="datetime2">
              <a:rPr lang="en-US" smtClean="0"/>
              <a:t>Thursday, November 11, 2021</a:t>
            </a:fld>
            <a:endParaRPr lang="en-US"/>
          </a:p>
        </p:txBody>
      </p:sp>
      <p:sp>
        <p:nvSpPr>
          <p:cNvPr id="5" name="Footer Placeholder 4"/>
          <p:cNvSpPr>
            <a:spLocks noGrp="1"/>
          </p:cNvSpPr>
          <p:nvPr>
            <p:ph type="ftr" sz="quarter" idx="11"/>
          </p:nvPr>
        </p:nvSpPr>
        <p:spPr/>
        <p:txBody>
          <a:bodyPr/>
          <a:lstStyle/>
          <a:p>
            <a:r>
              <a:rPr lang="en-US"/>
              <a:t>N.Surya Kala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3131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1700443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Contents</a:t>
            </a:r>
            <a:endParaRPr lang="en-IN" sz="3600" dirty="0"/>
          </a:p>
        </p:txBody>
      </p:sp>
      <p:sp>
        <p:nvSpPr>
          <p:cNvPr id="3" name="Content Placeholder 2"/>
          <p:cNvSpPr>
            <a:spLocks noGrp="1"/>
          </p:cNvSpPr>
          <p:nvPr>
            <p:ph idx="1"/>
          </p:nvPr>
        </p:nvSpPr>
        <p:spPr>
          <a:xfrm>
            <a:off x="465582" y="1524000"/>
            <a:ext cx="8229600" cy="4525963"/>
          </a:xfrm>
        </p:spPr>
        <p:txBody>
          <a:bodyPr>
            <a:noAutofit/>
          </a:bodyPr>
          <a:lstStyle/>
          <a:p>
            <a:pPr>
              <a:lnSpc>
                <a:spcPct val="300000"/>
              </a:lnSpc>
            </a:pPr>
            <a:r>
              <a:rPr lang="en-US" sz="2400" b="1" dirty="0"/>
              <a:t>Process </a:t>
            </a:r>
          </a:p>
          <a:p>
            <a:pPr>
              <a:lnSpc>
                <a:spcPct val="300000"/>
              </a:lnSpc>
            </a:pPr>
            <a:r>
              <a:rPr lang="en-US" sz="2400" b="1" dirty="0"/>
              <a:t>Process Control Block</a:t>
            </a:r>
          </a:p>
          <a:p>
            <a:pPr>
              <a:lnSpc>
                <a:spcPct val="300000"/>
              </a:lnSpc>
            </a:pPr>
            <a:r>
              <a:rPr lang="en-US" sz="2400" b="1" dirty="0"/>
              <a:t>Process State Diagram</a:t>
            </a:r>
          </a:p>
          <a:p>
            <a:pPr>
              <a:lnSpc>
                <a:spcPct val="300000"/>
              </a:lnSpc>
            </a:pPr>
            <a:r>
              <a:rPr lang="en-US" sz="2400" b="1" dirty="0"/>
              <a:t>Operations on process</a:t>
            </a:r>
          </a:p>
          <a:p>
            <a:pPr lvl="1"/>
            <a:endParaRPr lang="en-IN" sz="2000" dirty="0"/>
          </a:p>
          <a:p>
            <a:pPr lvl="1"/>
            <a:endParaRPr lang="en-IN" sz="2000" dirty="0"/>
          </a:p>
        </p:txBody>
      </p:sp>
      <p:sp>
        <p:nvSpPr>
          <p:cNvPr id="4" name="TextBox 3"/>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fld id="{8B1CAD27-8176-44D3-82B6-AD0024385111}" type="datetime2">
              <a:rPr lang="en-US" smtClean="0"/>
              <a:t>Thursday, November 11, 2021</a:t>
            </a:fld>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819121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229600" cy="1143000"/>
          </a:xfrm>
        </p:spPr>
        <p:txBody>
          <a:bodyPr>
            <a:normAutofit fontScale="90000"/>
          </a:bodyPr>
          <a:lstStyle/>
          <a:p>
            <a:r>
              <a:rPr lang="en-US" b="1" dirty="0"/>
              <a:t>Process </a:t>
            </a:r>
            <a:br>
              <a:rPr lang="en-US" b="1" dirty="0"/>
            </a:br>
            <a:endParaRPr lang="en-IN" dirty="0"/>
          </a:p>
        </p:txBody>
      </p:sp>
      <p:sp>
        <p:nvSpPr>
          <p:cNvPr id="3" name="Content Placeholder 2"/>
          <p:cNvSpPr>
            <a:spLocks noGrp="1"/>
          </p:cNvSpPr>
          <p:nvPr>
            <p:ph idx="1"/>
          </p:nvPr>
        </p:nvSpPr>
        <p:spPr/>
        <p:txBody>
          <a:bodyPr>
            <a:noAutofit/>
          </a:bodyPr>
          <a:lstStyle/>
          <a:p>
            <a:r>
              <a:rPr lang="en-US" sz="2000" dirty="0"/>
              <a:t>A Program does nothing unless its instructions are executed by a CPU. </a:t>
            </a:r>
          </a:p>
          <a:p>
            <a:r>
              <a:rPr lang="en-US" sz="2000" b="1" dirty="0"/>
              <a:t>A program in execution is called a process. </a:t>
            </a:r>
          </a:p>
          <a:p>
            <a:r>
              <a:rPr lang="en-US" sz="2000" dirty="0"/>
              <a:t>In order to accomplish its task, process needs the computer resources.</a:t>
            </a:r>
          </a:p>
          <a:p>
            <a:r>
              <a:rPr lang="en-US" sz="2000" dirty="0"/>
              <a:t>There may exist more than one process in the system which may require the same resource at the same time. </a:t>
            </a:r>
          </a:p>
          <a:p>
            <a:r>
              <a:rPr lang="en-US" sz="2000" dirty="0"/>
              <a:t>Therefore, the operating system has to manage all the processes and the resources in a convenient and efficient way.</a:t>
            </a:r>
          </a:p>
          <a:p>
            <a:r>
              <a:rPr lang="en-US" sz="2000" dirty="0"/>
              <a:t>When a program is loaded into the memory and it becomes a process, it can be divided into four sections ─ </a:t>
            </a:r>
            <a:r>
              <a:rPr lang="en-US" sz="2000" b="1" dirty="0"/>
              <a:t>stack, heap, text and data</a:t>
            </a:r>
            <a:r>
              <a:rPr lang="en-US" sz="2000" dirty="0"/>
              <a:t>. </a:t>
            </a:r>
          </a:p>
          <a:p>
            <a:pPr marL="0" indent="0">
              <a:buNone/>
            </a:pPr>
            <a:br>
              <a:rPr lang="en-US" sz="2000" dirty="0"/>
            </a:br>
            <a:endParaRPr lang="en-IN" sz="2000" dirty="0"/>
          </a:p>
        </p:txBody>
      </p:sp>
      <p:sp>
        <p:nvSpPr>
          <p:cNvPr id="4" name="Date Placeholder 3"/>
          <p:cNvSpPr>
            <a:spLocks noGrp="1"/>
          </p:cNvSpPr>
          <p:nvPr>
            <p:ph type="dt" sz="half" idx="10"/>
          </p:nvPr>
        </p:nvSpPr>
        <p:spPr/>
        <p:txBody>
          <a:bodyPr/>
          <a:lstStyle/>
          <a:p>
            <a:fld id="{740660E8-7F02-40FA-B58B-FB722BEBC0B9}" type="datetime2">
              <a:rPr lang="en-US" smtClean="0"/>
              <a:t>Thursday, November 11, 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TextBox 6"/>
          <p:cNvSpPr txBox="1"/>
          <p:nvPr/>
        </p:nvSpPr>
        <p:spPr>
          <a:xfrm>
            <a:off x="5638800" y="304800"/>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8768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a:bodyPr>
          <a:lstStyle/>
          <a:p>
            <a:r>
              <a:rPr lang="en-US" sz="2400" b="1" dirty="0"/>
              <a:t>Layout of a process inside main memory</a:t>
            </a:r>
            <a:br>
              <a:rPr lang="en-US" dirty="0"/>
            </a:b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70211039"/>
              </p:ext>
            </p:extLst>
          </p:nvPr>
        </p:nvGraphicFramePr>
        <p:xfrm>
          <a:off x="3810000" y="2043575"/>
          <a:ext cx="4332338" cy="3387689"/>
        </p:xfrm>
        <a:graphic>
          <a:graphicData uri="http://schemas.openxmlformats.org/drawingml/2006/table">
            <a:tbl>
              <a:tblPr/>
              <a:tblGrid>
                <a:gridCol w="533400">
                  <a:extLst>
                    <a:ext uri="{9D8B030D-6E8A-4147-A177-3AD203B41FA5}">
                      <a16:colId xmlns:a16="http://schemas.microsoft.com/office/drawing/2014/main" val="20000"/>
                    </a:ext>
                  </a:extLst>
                </a:gridCol>
                <a:gridCol w="3798938">
                  <a:extLst>
                    <a:ext uri="{9D8B030D-6E8A-4147-A177-3AD203B41FA5}">
                      <a16:colId xmlns:a16="http://schemas.microsoft.com/office/drawing/2014/main" val="20001"/>
                    </a:ext>
                  </a:extLst>
                </a:gridCol>
              </a:tblGrid>
              <a:tr h="914400">
                <a:tc>
                  <a:txBody>
                    <a:bodyPr/>
                    <a:lstStyle/>
                    <a:p>
                      <a:pPr fontAlgn="t"/>
                      <a:r>
                        <a:rPr lang="en-IN" sz="1400" dirty="0">
                          <a:effectLst/>
                        </a:rPr>
                        <a:t>1</a:t>
                      </a:r>
                    </a:p>
                  </a:txBody>
                  <a:tcPr marL="48406" marR="48406" marT="48406" marB="4840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Stack</a:t>
                      </a:r>
                      <a:endParaRPr lang="en-US" sz="1400" dirty="0">
                        <a:solidFill>
                          <a:srgbClr val="000000"/>
                        </a:solidFill>
                        <a:effectLst/>
                      </a:endParaRPr>
                    </a:p>
                    <a:p>
                      <a:pPr algn="just" fontAlgn="t"/>
                      <a:r>
                        <a:rPr lang="en-US" sz="1400" dirty="0">
                          <a:solidFill>
                            <a:srgbClr val="000000"/>
                          </a:solidFill>
                          <a:effectLst/>
                        </a:rPr>
                        <a:t>The process Stack contains the temporary data such as method/function parameters, return address and local variables.</a:t>
                      </a:r>
                    </a:p>
                  </a:txBody>
                  <a:tcPr marL="48406" marR="48406" marT="48406" marB="4840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0"/>
                  </a:ext>
                </a:extLst>
              </a:tr>
              <a:tr h="729826">
                <a:tc>
                  <a:txBody>
                    <a:bodyPr/>
                    <a:lstStyle/>
                    <a:p>
                      <a:pPr fontAlgn="t"/>
                      <a:r>
                        <a:rPr lang="en-IN" sz="1400">
                          <a:effectLst/>
                        </a:rPr>
                        <a:t>2</a:t>
                      </a:r>
                    </a:p>
                  </a:txBody>
                  <a:tcPr marL="48406" marR="48406" marT="48406" marB="4840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Heap</a:t>
                      </a:r>
                      <a:endParaRPr lang="en-US" sz="1400">
                        <a:solidFill>
                          <a:srgbClr val="000000"/>
                        </a:solidFill>
                        <a:effectLst/>
                      </a:endParaRPr>
                    </a:p>
                    <a:p>
                      <a:pPr algn="just" fontAlgn="t"/>
                      <a:r>
                        <a:rPr lang="en-US" sz="1400">
                          <a:solidFill>
                            <a:srgbClr val="000000"/>
                          </a:solidFill>
                          <a:effectLst/>
                        </a:rPr>
                        <a:t>This is dynamically allocated memory to a process during its run time.</a:t>
                      </a:r>
                    </a:p>
                  </a:txBody>
                  <a:tcPr marL="48406" marR="48406" marT="48406" marB="4840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904706">
                <a:tc>
                  <a:txBody>
                    <a:bodyPr/>
                    <a:lstStyle/>
                    <a:p>
                      <a:pPr fontAlgn="t"/>
                      <a:r>
                        <a:rPr lang="en-IN" sz="1400">
                          <a:effectLst/>
                        </a:rPr>
                        <a:t>3</a:t>
                      </a:r>
                    </a:p>
                  </a:txBody>
                  <a:tcPr marL="48406" marR="48406" marT="48406" marB="4840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Text</a:t>
                      </a:r>
                      <a:endParaRPr lang="en-US" sz="1400">
                        <a:solidFill>
                          <a:srgbClr val="000000"/>
                        </a:solidFill>
                        <a:effectLst/>
                      </a:endParaRPr>
                    </a:p>
                    <a:p>
                      <a:pPr algn="just" fontAlgn="t"/>
                      <a:r>
                        <a:rPr lang="en-US" sz="1400">
                          <a:solidFill>
                            <a:srgbClr val="000000"/>
                          </a:solidFill>
                          <a:effectLst/>
                        </a:rPr>
                        <a:t>This includes the current activity represented by the value of Program Counter and the contents of the processor's registers.</a:t>
                      </a:r>
                    </a:p>
                  </a:txBody>
                  <a:tcPr marL="48406" marR="48406" marT="48406" marB="4840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750293">
                <a:tc>
                  <a:txBody>
                    <a:bodyPr/>
                    <a:lstStyle/>
                    <a:p>
                      <a:pPr fontAlgn="t"/>
                      <a:r>
                        <a:rPr lang="en-IN" sz="1400" dirty="0">
                          <a:effectLst/>
                        </a:rPr>
                        <a:t>4</a:t>
                      </a:r>
                    </a:p>
                  </a:txBody>
                  <a:tcPr marL="48406" marR="48406" marT="48406" marB="4840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Data</a:t>
                      </a:r>
                      <a:endParaRPr lang="en-US" sz="1400" dirty="0">
                        <a:solidFill>
                          <a:srgbClr val="000000"/>
                        </a:solidFill>
                        <a:effectLst/>
                      </a:endParaRPr>
                    </a:p>
                    <a:p>
                      <a:pPr algn="just" fontAlgn="t"/>
                      <a:r>
                        <a:rPr lang="en-US" sz="1400" dirty="0">
                          <a:solidFill>
                            <a:srgbClr val="000000"/>
                          </a:solidFill>
                          <a:effectLst/>
                        </a:rPr>
                        <a:t>This section contains the global and static variables.</a:t>
                      </a:r>
                    </a:p>
                  </a:txBody>
                  <a:tcPr marL="48406" marR="48406" marT="48406" marB="4840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fld id="{740660E8-7F02-40FA-B58B-FB722BEBC0B9}" type="datetime2">
              <a:rPr lang="en-US" smtClean="0"/>
              <a:t>Thursday, November 11, 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pic>
        <p:nvPicPr>
          <p:cNvPr id="1026" name="Picture 2" descr="Process Compon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32432"/>
            <a:ext cx="2724150" cy="360997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638800" y="304800"/>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329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965"/>
            <a:ext cx="8229600" cy="1143000"/>
          </a:xfrm>
        </p:spPr>
        <p:txBody>
          <a:bodyPr>
            <a:normAutofit/>
          </a:bodyPr>
          <a:lstStyle/>
          <a:p>
            <a:r>
              <a:rPr lang="en-US" sz="3600" b="1" dirty="0"/>
              <a:t>Process Control Block</a:t>
            </a:r>
            <a:endParaRPr lang="en-IN" sz="3600" b="1" dirty="0"/>
          </a:p>
        </p:txBody>
      </p:sp>
      <p:sp>
        <p:nvSpPr>
          <p:cNvPr id="4" name="Date Placeholder 3"/>
          <p:cNvSpPr>
            <a:spLocks noGrp="1"/>
          </p:cNvSpPr>
          <p:nvPr>
            <p:ph type="dt" sz="half" idx="10"/>
          </p:nvPr>
        </p:nvSpPr>
        <p:spPr/>
        <p:txBody>
          <a:bodyPr/>
          <a:lstStyle/>
          <a:p>
            <a:fld id="{740660E8-7F02-40FA-B58B-FB722BEBC0B9}" type="datetime2">
              <a:rPr lang="en-US" smtClean="0"/>
              <a:t>Thursday, November 11, 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144" y="2895600"/>
            <a:ext cx="2295525" cy="3333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029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638800" y="304800"/>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
        <p:nvSpPr>
          <p:cNvPr id="3" name="Rectangle 2"/>
          <p:cNvSpPr/>
          <p:nvPr/>
        </p:nvSpPr>
        <p:spPr>
          <a:xfrm>
            <a:off x="685800" y="1524000"/>
            <a:ext cx="7772400" cy="1200329"/>
          </a:xfrm>
          <a:prstGeom prst="rect">
            <a:avLst/>
          </a:prstGeom>
        </p:spPr>
        <p:txBody>
          <a:bodyPr wrap="square">
            <a:spAutoFit/>
          </a:bodyPr>
          <a:lstStyle/>
          <a:p>
            <a:pPr marL="285750" indent="-285750">
              <a:buFont typeface="Arial" pitchFamily="34" charset="0"/>
              <a:buChar char="•"/>
            </a:pPr>
            <a:r>
              <a:rPr lang="en-US" dirty="0"/>
              <a:t>A Process Control Block is a data structure maintained by the Operating System for every process. The PCB is identified by an integer process ID (PID). </a:t>
            </a:r>
          </a:p>
          <a:p>
            <a:pPr marL="285750" indent="-285750">
              <a:buFont typeface="Arial" pitchFamily="34" charset="0"/>
              <a:buChar char="•"/>
            </a:pPr>
            <a:r>
              <a:rPr lang="en-US" dirty="0"/>
              <a:t>The architecture of a PCB is completely dependent on Operating System and may contain different information in different operating systems.  </a:t>
            </a:r>
            <a:endParaRPr lang="en-IN" dirty="0"/>
          </a:p>
        </p:txBody>
      </p:sp>
    </p:spTree>
    <p:extLst>
      <p:ext uri="{BB962C8B-B14F-4D97-AF65-F5344CB8AC3E}">
        <p14:creationId xmlns:p14="http://schemas.microsoft.com/office/powerpoint/2010/main" val="2383576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0660E8-7F02-40FA-B58B-FB722BEBC0B9}" type="datetime2">
              <a:rPr lang="en-US" smtClean="0"/>
              <a:t>Thursday, November 11, 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8" name="Content Placeholder 7"/>
          <p:cNvSpPr>
            <a:spLocks noGrp="1"/>
          </p:cNvSpPr>
          <p:nvPr>
            <p:ph idx="1"/>
          </p:nvPr>
        </p:nvSpPr>
        <p:spPr>
          <a:xfrm>
            <a:off x="457200" y="1219201"/>
            <a:ext cx="8229600" cy="5638799"/>
          </a:xfrm>
        </p:spPr>
        <p:txBody>
          <a:bodyPr>
            <a:normAutofit fontScale="25000" lnSpcReduction="20000"/>
          </a:bodyPr>
          <a:lstStyle/>
          <a:p>
            <a:r>
              <a:rPr lang="en-US" sz="6400" b="1" dirty="0"/>
              <a:t>Process State</a:t>
            </a:r>
            <a:endParaRPr lang="en-US" sz="6400" dirty="0"/>
          </a:p>
          <a:p>
            <a:pPr marL="400050" lvl="1" indent="0">
              <a:buNone/>
            </a:pPr>
            <a:r>
              <a:rPr lang="en-US" sz="6400" dirty="0"/>
              <a:t>The current state of the process i.e., whether it is ready, running, waiting, or whatever.</a:t>
            </a:r>
          </a:p>
          <a:p>
            <a:r>
              <a:rPr lang="en-US" sz="6400" b="1" dirty="0"/>
              <a:t>Process ID</a:t>
            </a:r>
            <a:endParaRPr lang="en-US" sz="6400" dirty="0"/>
          </a:p>
          <a:p>
            <a:pPr marL="400050" lvl="1" indent="0">
              <a:buNone/>
            </a:pPr>
            <a:r>
              <a:rPr lang="en-US" sz="6400" dirty="0"/>
              <a:t>Unique identification for each of the process in the operating system.</a:t>
            </a:r>
          </a:p>
          <a:p>
            <a:r>
              <a:rPr lang="en-US" sz="6400" b="1" dirty="0"/>
              <a:t>Pointer</a:t>
            </a:r>
            <a:endParaRPr lang="en-US" sz="6400" dirty="0"/>
          </a:p>
          <a:p>
            <a:pPr marL="400050" lvl="1" indent="0">
              <a:buNone/>
            </a:pPr>
            <a:r>
              <a:rPr lang="en-US" sz="6400" dirty="0"/>
              <a:t>A pointer to parent process.</a:t>
            </a:r>
          </a:p>
          <a:p>
            <a:r>
              <a:rPr lang="en-US" sz="6400" b="1" dirty="0"/>
              <a:t>Program Counter</a:t>
            </a:r>
            <a:endParaRPr lang="en-US" sz="6400" dirty="0"/>
          </a:p>
          <a:p>
            <a:pPr marL="400050" lvl="1" indent="0">
              <a:buNone/>
            </a:pPr>
            <a:r>
              <a:rPr lang="en-US" sz="6400" dirty="0"/>
              <a:t>Program Counter is a pointer to the address of the next instruction to be executed for this process.</a:t>
            </a:r>
          </a:p>
          <a:p>
            <a:r>
              <a:rPr lang="en-US" sz="6400" b="1" dirty="0"/>
              <a:t>CPU registers</a:t>
            </a:r>
            <a:endParaRPr lang="en-US" sz="6400" dirty="0"/>
          </a:p>
          <a:p>
            <a:pPr marL="400050" lvl="1" indent="0">
              <a:buNone/>
            </a:pPr>
            <a:r>
              <a:rPr lang="en-US" sz="6400" dirty="0"/>
              <a:t>Various CPU registers where process need to be stored for execution for running state.</a:t>
            </a:r>
          </a:p>
          <a:p>
            <a:r>
              <a:rPr lang="en-US" sz="6400" b="1" dirty="0"/>
              <a:t>CPU Scheduling Information</a:t>
            </a:r>
            <a:endParaRPr lang="en-US" sz="6400" dirty="0"/>
          </a:p>
          <a:p>
            <a:pPr marL="400050" lvl="1" indent="0">
              <a:buNone/>
            </a:pPr>
            <a:r>
              <a:rPr lang="en-US" sz="6400" dirty="0"/>
              <a:t>Process priority and other scheduling information which is required to schedule the process.</a:t>
            </a:r>
          </a:p>
          <a:p>
            <a:r>
              <a:rPr lang="en-US" sz="6400" b="1" dirty="0"/>
              <a:t>Memory management information</a:t>
            </a:r>
            <a:endParaRPr lang="en-US" sz="6400" dirty="0"/>
          </a:p>
          <a:p>
            <a:pPr marL="400050" lvl="1" indent="0">
              <a:buNone/>
            </a:pPr>
            <a:r>
              <a:rPr lang="en-US" sz="6400" dirty="0"/>
              <a:t>This includes the information of page table, memory limits, Segment table depending on memory used by the operating system.</a:t>
            </a:r>
          </a:p>
          <a:p>
            <a:r>
              <a:rPr lang="en-US" sz="6400" b="1" dirty="0"/>
              <a:t>Accounting information</a:t>
            </a:r>
            <a:endParaRPr lang="en-US" sz="6400" dirty="0"/>
          </a:p>
          <a:p>
            <a:pPr marL="400050" lvl="1" indent="0">
              <a:buNone/>
            </a:pPr>
            <a:r>
              <a:rPr lang="en-US" sz="6400" dirty="0"/>
              <a:t>This includes the amount of CPU used for process execution, time limits, execution ID etc.</a:t>
            </a:r>
          </a:p>
          <a:p>
            <a:pPr lvl="1"/>
            <a:r>
              <a:rPr lang="en-US" sz="6400" b="1" dirty="0"/>
              <a:t>IO status information</a:t>
            </a:r>
            <a:endParaRPr lang="en-US" sz="6400" dirty="0"/>
          </a:p>
          <a:p>
            <a:pPr marL="400050" lvl="1" indent="0">
              <a:buNone/>
            </a:pPr>
            <a:r>
              <a:rPr lang="en-US" sz="6400" dirty="0"/>
              <a:t>This includes a list of I/O devices allocated to the process.</a:t>
            </a:r>
          </a:p>
          <a:p>
            <a:endParaRPr lang="en-US" sz="6400" dirty="0"/>
          </a:p>
          <a:p>
            <a:endParaRPr lang="en-US" sz="6400" dirty="0"/>
          </a:p>
          <a:p>
            <a:endParaRPr lang="en-IN"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029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638800" y="304800"/>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2597438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Autofit/>
          </a:bodyPr>
          <a:lstStyle/>
          <a:p>
            <a:r>
              <a:rPr lang="en-IN" sz="3200" b="1" dirty="0"/>
              <a:t>Process State Diagram</a:t>
            </a:r>
          </a:p>
        </p:txBody>
      </p:sp>
      <p:sp>
        <p:nvSpPr>
          <p:cNvPr id="4" name="Date Placeholder 3"/>
          <p:cNvSpPr>
            <a:spLocks noGrp="1"/>
          </p:cNvSpPr>
          <p:nvPr>
            <p:ph type="dt" sz="half" idx="10"/>
          </p:nvPr>
        </p:nvSpPr>
        <p:spPr/>
        <p:txBody>
          <a:bodyPr/>
          <a:lstStyle/>
          <a:p>
            <a:fld id="{740660E8-7F02-40FA-B58B-FB722BEBC0B9}" type="datetime2">
              <a:rPr lang="en-US" smtClean="0"/>
              <a:t>Thursday, November 11, 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pic>
        <p:nvPicPr>
          <p:cNvPr id="7" name="Content Placeholder 6" descr="4. Operating System – Process State Diagram and CPU Scheduling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2209800"/>
            <a:ext cx="5080000" cy="2895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638800" y="304800"/>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207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normAutofit/>
          </a:bodyPr>
          <a:lstStyle/>
          <a:p>
            <a:r>
              <a:rPr lang="en-US" sz="2000" b="1" dirty="0"/>
              <a:t>New: </a:t>
            </a:r>
            <a:r>
              <a:rPr lang="en-US" sz="2000" dirty="0"/>
              <a:t>A program which is going to be picked up by the OS into the main memory is called a new process.</a:t>
            </a:r>
          </a:p>
          <a:p>
            <a:r>
              <a:rPr lang="en-IN" sz="2000" b="1" dirty="0"/>
              <a:t>Ready:</a:t>
            </a:r>
            <a:r>
              <a:rPr lang="en-US" sz="2000" dirty="0"/>
              <a:t>Whenever a process is created, it directly enters in the ready state, in which, it waits for the CPU to be assigned</a:t>
            </a:r>
            <a:r>
              <a:rPr lang="en-US" dirty="0"/>
              <a:t>. </a:t>
            </a:r>
          </a:p>
          <a:p>
            <a:r>
              <a:rPr lang="en-IN" sz="2000" b="1" dirty="0"/>
              <a:t>Running:</a:t>
            </a:r>
            <a:r>
              <a:rPr lang="en-US" sz="2000" dirty="0"/>
              <a:t>One of the processes from the ready state will be chosen by the OS depending upon the scheduling algorithm.</a:t>
            </a:r>
          </a:p>
          <a:p>
            <a:r>
              <a:rPr lang="en-IN" sz="2000" b="1" dirty="0"/>
              <a:t>Block or wait:</a:t>
            </a:r>
            <a:r>
              <a:rPr lang="en-US" sz="2000" dirty="0"/>
              <a:t>When a process waits for a certain resource to be assigned or for the input from the user then the OS move this process to the block or wait state and assigns the CPU to the other processes.</a:t>
            </a:r>
          </a:p>
          <a:p>
            <a:r>
              <a:rPr lang="en-US" sz="2000" b="1" dirty="0"/>
              <a:t>Completion or termination: </a:t>
            </a:r>
            <a:r>
              <a:rPr lang="en-US" sz="2000" dirty="0"/>
              <a:t>When a process finishes its execution, it comes in the termination state. All the context of the process (Process Control Block) will also be deleted the process will be terminated by the Operating system.</a:t>
            </a:r>
          </a:p>
          <a:p>
            <a:endParaRPr lang="en-US" sz="2000" dirty="0"/>
          </a:p>
          <a:p>
            <a:endParaRPr lang="en-IN" sz="2000" dirty="0"/>
          </a:p>
          <a:p>
            <a:endParaRPr lang="en-IN" sz="2000" dirty="0"/>
          </a:p>
          <a:p>
            <a:endParaRPr lang="en-IN" dirty="0"/>
          </a:p>
        </p:txBody>
      </p:sp>
      <p:sp>
        <p:nvSpPr>
          <p:cNvPr id="4" name="Date Placeholder 3"/>
          <p:cNvSpPr>
            <a:spLocks noGrp="1"/>
          </p:cNvSpPr>
          <p:nvPr>
            <p:ph type="dt" sz="half" idx="10"/>
          </p:nvPr>
        </p:nvSpPr>
        <p:spPr/>
        <p:txBody>
          <a:bodyPr/>
          <a:lstStyle/>
          <a:p>
            <a:fld id="{740660E8-7F02-40FA-B58B-FB722BEBC0B9}" type="datetime2">
              <a:rPr lang="en-US" smtClean="0"/>
              <a:t>Thursday, November 11, 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extBox 6"/>
          <p:cNvSpPr txBox="1"/>
          <p:nvPr/>
        </p:nvSpPr>
        <p:spPr>
          <a:xfrm>
            <a:off x="5638800" y="304800"/>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3714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r>
              <a:rPr lang="en-IN" sz="3600" b="1" dirty="0"/>
              <a:t>Different Operations on Processes</a:t>
            </a:r>
            <a:br>
              <a:rPr lang="en-IN" dirty="0"/>
            </a:br>
            <a:endParaRPr lang="en-IN" dirty="0"/>
          </a:p>
        </p:txBody>
      </p:sp>
      <p:sp>
        <p:nvSpPr>
          <p:cNvPr id="3" name="Content Placeholder 2"/>
          <p:cNvSpPr>
            <a:spLocks noGrp="1"/>
          </p:cNvSpPr>
          <p:nvPr>
            <p:ph idx="1"/>
          </p:nvPr>
        </p:nvSpPr>
        <p:spPr/>
        <p:txBody>
          <a:bodyPr/>
          <a:lstStyle/>
          <a:p>
            <a:r>
              <a:rPr lang="en-US" sz="2400" dirty="0"/>
              <a:t>There are many operations that can be performed on processes. </a:t>
            </a:r>
          </a:p>
          <a:p>
            <a:r>
              <a:rPr lang="en-US" sz="2400" b="1" dirty="0"/>
              <a:t>process creation </a:t>
            </a:r>
          </a:p>
          <a:p>
            <a:r>
              <a:rPr lang="en-US" sz="2400" b="1" dirty="0"/>
              <a:t>process preemption </a:t>
            </a:r>
          </a:p>
          <a:p>
            <a:r>
              <a:rPr lang="en-US" sz="2400" b="1" dirty="0"/>
              <a:t>process blocking</a:t>
            </a:r>
          </a:p>
          <a:p>
            <a:r>
              <a:rPr lang="en-US" sz="2400" b="1" dirty="0"/>
              <a:t>process termination</a:t>
            </a:r>
            <a:endParaRPr lang="en-IN" b="1" dirty="0"/>
          </a:p>
        </p:txBody>
      </p:sp>
      <p:sp>
        <p:nvSpPr>
          <p:cNvPr id="4" name="Date Placeholder 3"/>
          <p:cNvSpPr>
            <a:spLocks noGrp="1"/>
          </p:cNvSpPr>
          <p:nvPr>
            <p:ph type="dt" sz="half" idx="10"/>
          </p:nvPr>
        </p:nvSpPr>
        <p:spPr/>
        <p:txBody>
          <a:bodyPr/>
          <a:lstStyle/>
          <a:p>
            <a:fld id="{740660E8-7F02-40FA-B58B-FB722BEBC0B9}" type="datetime2">
              <a:rPr lang="en-US" smtClean="0"/>
              <a:t>Thursday, November 11,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3131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2976226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2019</TotalTime>
  <Words>1019</Words>
  <Application>Microsoft Office PowerPoint</Application>
  <PresentationFormat>On-screen Show (4:3)</PresentationFormat>
  <Paragraphs>151</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  OPERATING SYSTEM</vt:lpstr>
      <vt:lpstr>Contents</vt:lpstr>
      <vt:lpstr>Process  </vt:lpstr>
      <vt:lpstr>Layout of a process inside main memory </vt:lpstr>
      <vt:lpstr>Process Control Block</vt:lpstr>
      <vt:lpstr>PowerPoint Presentation</vt:lpstr>
      <vt:lpstr>Process State Diagram</vt:lpstr>
      <vt:lpstr>PowerPoint Presentation</vt:lpstr>
      <vt:lpstr>Different Operations on Processes </vt:lpstr>
      <vt:lpstr>Process Creation </vt:lpstr>
      <vt:lpstr>Process Preemption </vt:lpstr>
      <vt:lpstr>Process Blocking </vt:lpstr>
      <vt:lpstr>Process Termination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vahida shaik</cp:lastModifiedBy>
  <cp:revision>137</cp:revision>
  <dcterms:created xsi:type="dcterms:W3CDTF">2006-08-16T00:00:00Z</dcterms:created>
  <dcterms:modified xsi:type="dcterms:W3CDTF">2021-11-11T05:58:27Z</dcterms:modified>
</cp:coreProperties>
</file>