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8" r:id="rId2"/>
    <p:sldId id="302" r:id="rId3"/>
    <p:sldId id="333" r:id="rId4"/>
    <p:sldId id="330" r:id="rId5"/>
    <p:sldId id="334" r:id="rId6"/>
    <p:sldId id="341" r:id="rId7"/>
    <p:sldId id="342" r:id="rId8"/>
    <p:sldId id="343" r:id="rId9"/>
    <p:sldId id="344" r:id="rId10"/>
    <p:sldId id="345" r:id="rId11"/>
    <p:sldId id="361" r:id="rId12"/>
    <p:sldId id="340" r:id="rId13"/>
    <p:sldId id="360" r:id="rId14"/>
    <p:sldId id="32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1DD9D-7AED-4881-94C0-C280C88B3DF5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D87DD-FAF4-4E9A-A6D8-2A3DF1271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348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Aditya College of Engineering &amp; Technology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F4FDC1D-2544-466D-AE39-CC39EDA2E21A}" type="datetime2">
              <a:rPr lang="en-IN" smtClean="0"/>
              <a:t>Thursday, 11 November 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N.Surya Kala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7D0969-813B-422D-9164-DBF5CE0220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073D-FB76-41E8-913E-75CE8B22F177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8B49-44DF-48DB-A41C-73F3B98F4526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7AA5-017E-4173-BFCD-BD79814F73D4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FF6E-5F69-4736-B126-52BA1694816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30AB-B1D9-4566-BE00-B8F652A7D2AF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5984-F59E-4A97-B544-89DAC90B5C44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12B-363B-440F-890C-690CA7C93B0A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8859-0A85-448F-8B14-E538C41EBE9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1C15-14A1-4C10-9930-FDE93C0DDC95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0D45-6B25-4C8E-93DC-1E63A333F692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2A8-F1C2-408E-BF45-1F4E4505F93C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OPERATING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057400"/>
            <a:ext cx="6400800" cy="1752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    (</a:t>
            </a:r>
            <a:r>
              <a:rPr lang="en-IN" b="1" dirty="0">
                <a:solidFill>
                  <a:srgbClr val="0070C0"/>
                </a:solidFill>
              </a:rPr>
              <a:t>Multi-Threading programming)</a:t>
            </a:r>
          </a:p>
          <a:p>
            <a:r>
              <a:rPr lang="en-IN" b="1" dirty="0">
                <a:solidFill>
                  <a:srgbClr val="0070C0"/>
                </a:solidFill>
              </a:rPr>
              <a:t>(Unit-2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711B-C0B5-4BFD-9D26-95A96ECE816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2600" y="304800"/>
            <a:ext cx="6429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ADITYA COLLEGE OF ENGINEERING &amp; </a:t>
            </a:r>
          </a:p>
          <a:p>
            <a:r>
              <a:rPr lang="en-IN" sz="3200" dirty="0">
                <a:solidFill>
                  <a:srgbClr val="002060"/>
                </a:solidFill>
              </a:rPr>
              <a:t>                 TECHNOLOGY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8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Many to Many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</a:t>
            </a:r>
            <a:r>
              <a:rPr lang="en-US" sz="2000" b="1" dirty="0"/>
              <a:t>many to many</a:t>
            </a:r>
            <a:r>
              <a:rPr lang="en-US" sz="2000" dirty="0"/>
              <a:t> model multiplexes any number of user threads onto an equal or smaller number of kernel threads</a:t>
            </a:r>
            <a:r>
              <a:rPr lang="en-US" sz="2000" b="1" dirty="0"/>
              <a:t>, combining the best features of the one-to-one and many-to-one models.</a:t>
            </a:r>
          </a:p>
          <a:p>
            <a:r>
              <a:rPr lang="en-US" sz="2000" dirty="0"/>
              <a:t>Users can create any number of the threads.</a:t>
            </a:r>
          </a:p>
          <a:p>
            <a:r>
              <a:rPr lang="en-US" sz="2000" dirty="0"/>
              <a:t>Blocking the kernel system calls does not block the entire process.</a:t>
            </a:r>
          </a:p>
          <a:p>
            <a:r>
              <a:rPr lang="en-US" sz="2000" dirty="0"/>
              <a:t>Processes can be split across multiple processors.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Many to Many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3657600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10308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Benefits of 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Low Context Switch Overhead</a:t>
            </a:r>
          </a:p>
          <a:p>
            <a:r>
              <a:rPr lang="en-IN" sz="2400" dirty="0"/>
              <a:t>High Computation Speed up</a:t>
            </a:r>
          </a:p>
          <a:p>
            <a:r>
              <a:rPr lang="en-IN" sz="2400" dirty="0"/>
              <a:t>No Need of IPC</a:t>
            </a:r>
          </a:p>
          <a:p>
            <a:r>
              <a:rPr lang="en-IN" sz="2400" dirty="0"/>
              <a:t>Decreased Response time</a:t>
            </a:r>
          </a:p>
          <a:p>
            <a:r>
              <a:rPr lang="en-IN" sz="2400" dirty="0"/>
              <a:t>Sharing of Resources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35167" y="31683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19164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5" y="1828800"/>
            <a:ext cx="8229600" cy="4525963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sz="2400" dirty="0"/>
              <a:t>A process can be of two types:</a:t>
            </a:r>
          </a:p>
          <a:p>
            <a:pPr lvl="1" algn="just" fontAlgn="base"/>
            <a:r>
              <a:rPr lang="en-US" sz="2000" b="1" dirty="0"/>
              <a:t>Independent process.</a:t>
            </a:r>
          </a:p>
          <a:p>
            <a:pPr lvl="1" algn="just" fontAlgn="base"/>
            <a:r>
              <a:rPr lang="en-US" sz="2000" b="1" dirty="0"/>
              <a:t>Co-operating process.</a:t>
            </a:r>
          </a:p>
          <a:p>
            <a:pPr algn="just"/>
            <a:r>
              <a:rPr lang="en-US" sz="2000" dirty="0"/>
              <a:t>An independent process is not affected by the execution of other processes while a co-operating process can be affected by other executing processes.</a:t>
            </a:r>
            <a:endParaRPr lang="en-US" sz="2000" b="1" dirty="0"/>
          </a:p>
          <a:p>
            <a:pPr algn="just" fontAlgn="base"/>
            <a:r>
              <a:rPr lang="en-US" sz="2000" b="1" dirty="0"/>
              <a:t>Inter process communication (IPC) is a mechanism which allows processes to communicate with each other and synchronize their actions. </a:t>
            </a:r>
          </a:p>
          <a:p>
            <a:pPr algn="just" fontAlgn="base"/>
            <a:r>
              <a:rPr lang="en-US" sz="2000" dirty="0"/>
              <a:t>The communication between these processes can be seen as a method of co-operation between them. </a:t>
            </a:r>
          </a:p>
          <a:p>
            <a:pPr algn="just" fontAlgn="base"/>
            <a:r>
              <a:rPr lang="en-US" sz="2000" dirty="0"/>
              <a:t>Processes can communicate with each other through both:</a:t>
            </a:r>
          </a:p>
          <a:p>
            <a:pPr lvl="1" algn="just" fontAlgn="base"/>
            <a:r>
              <a:rPr lang="en-US" sz="1800" b="1" dirty="0"/>
              <a:t>Shared Memory</a:t>
            </a:r>
          </a:p>
          <a:p>
            <a:pPr lvl="1" algn="just" fontAlgn="base"/>
            <a:r>
              <a:rPr lang="en-US" sz="1800" b="1" dirty="0"/>
              <a:t>Message passing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88151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Interprocess communication (IP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88" y="2133600"/>
            <a:ext cx="4953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75209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1"/>
            <a:ext cx="8229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46A7-7BD2-4553-9250-ED6B6B37FB5B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70044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Contents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82" y="1417638"/>
            <a:ext cx="8229600" cy="46323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Multi-Threading Programming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Why do we need scheduling?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When do</a:t>
            </a:r>
            <a:r>
              <a:rPr lang="en-US" sz="2000" dirty="0"/>
              <a:t>e</a:t>
            </a:r>
            <a:r>
              <a:rPr lang="en-IN" sz="2000" dirty="0"/>
              <a:t>s </a:t>
            </a:r>
            <a:r>
              <a:rPr lang="en-US" sz="2000" dirty="0"/>
              <a:t>scheduling </a:t>
            </a:r>
            <a:r>
              <a:rPr lang="en-IN" sz="2000" dirty="0" err="1"/>
              <a:t>happ</a:t>
            </a:r>
            <a:r>
              <a:rPr lang="en-US" sz="2000" dirty="0"/>
              <a:t>e</a:t>
            </a:r>
            <a:r>
              <a:rPr lang="en-IN" sz="2000" dirty="0"/>
              <a:t>n?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What is CPU Scheduling?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Types of CPU Scheduling?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Types of Schedulers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Scheduling Q</a:t>
            </a:r>
            <a:r>
              <a:rPr lang="en-US" sz="2000" dirty="0" err="1"/>
              <a:t>ueues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IN" sz="2000" dirty="0"/>
              <a:t>Scheduling Criteria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Objectives of process scheduling algorithms</a:t>
            </a:r>
          </a:p>
          <a:p>
            <a:pPr lvl="1"/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46507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AD27-8176-44D3-82B6-AD0024385111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N.Surya</a:t>
            </a:r>
            <a:r>
              <a:rPr lang="en-US" dirty="0"/>
              <a:t> Kala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2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Multithreading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/>
              <a:t>What are Threads? </a:t>
            </a:r>
          </a:p>
          <a:p>
            <a:pPr marL="0" indent="0" algn="ctr">
              <a:buNone/>
            </a:pPr>
            <a:endParaRPr lang="en-IN" sz="2800" b="1" dirty="0"/>
          </a:p>
          <a:p>
            <a:r>
              <a:rPr lang="en-US" sz="2000" b="1" dirty="0"/>
              <a:t>Thread</a:t>
            </a:r>
            <a:r>
              <a:rPr lang="en-US" sz="2000" dirty="0"/>
              <a:t> is an execution unit which consists of its own </a:t>
            </a:r>
            <a:r>
              <a:rPr lang="en-US" sz="2000" b="1" dirty="0">
                <a:solidFill>
                  <a:srgbClr val="FF0000"/>
                </a:solidFill>
              </a:rPr>
              <a:t>program counter, a stack, and a set of registers. </a:t>
            </a:r>
          </a:p>
          <a:p>
            <a:r>
              <a:rPr lang="en-US" sz="2000" dirty="0"/>
              <a:t>Threads are also known as </a:t>
            </a:r>
            <a:r>
              <a:rPr lang="en-US" sz="2000" b="1" dirty="0"/>
              <a:t>Lightweight processes.</a:t>
            </a:r>
          </a:p>
          <a:p>
            <a:r>
              <a:rPr lang="en-US" sz="2000" dirty="0"/>
              <a:t>Threads are popular way to improve application through parallelism.</a:t>
            </a:r>
          </a:p>
          <a:p>
            <a:r>
              <a:rPr lang="en-US" sz="2000" dirty="0"/>
              <a:t>The CPU switches rapidly back and forth among the threads giving illusion that the threads are running in parallel.</a:t>
            </a:r>
          </a:p>
          <a:p>
            <a:r>
              <a:rPr lang="en-US" sz="2000" dirty="0"/>
              <a:t>As each thread has its own independent resource for process execution, multiple processes can be executed parallel by increasing number of threads.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415288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Thread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Operating Systems: Th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7056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6475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35" y="6544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Difference between Process and Thread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78822"/>
              </p:ext>
            </p:extLst>
          </p:nvPr>
        </p:nvGraphicFramePr>
        <p:xfrm>
          <a:off x="1828800" y="1219200"/>
          <a:ext cx="5181600" cy="523521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366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S.N.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Process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Thread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8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1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Process is heavy weight or resource intensive.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Thread is light weight, taking lesser resources than a process.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8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Process switching needs interaction with operating system.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Thread switching does not need to interact with operating system.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52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3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In multiple processing environments, each process executes the same code but has its own memory and file resources.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All threads can share same set of open files, child processes.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4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4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If one process is blocked, then no other process can execute until the first process is unblocked.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While one thread is blocked and waiting, a second thread in the same task can run.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89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5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Multiple processes without using threads use more resources.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Multiple threaded processes use fewer resources.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56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6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In multiple processes each process operates independently of the others.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One thread can read, write or change another thread's data.</a:t>
                      </a:r>
                    </a:p>
                  </a:txBody>
                  <a:tcPr marL="32328" marR="32328" marT="32328" marB="3232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89702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Types of Threads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two types of threads:</a:t>
            </a:r>
          </a:p>
          <a:p>
            <a:r>
              <a:rPr lang="en-US" sz="2000" dirty="0"/>
              <a:t>User Threads</a:t>
            </a:r>
          </a:p>
          <a:p>
            <a:r>
              <a:rPr lang="en-US" sz="2000" dirty="0"/>
              <a:t>Kernel Threads</a:t>
            </a:r>
          </a:p>
          <a:p>
            <a:endParaRPr lang="en-US" sz="2000" b="1" dirty="0"/>
          </a:p>
          <a:p>
            <a:r>
              <a:rPr lang="en-US" sz="2000" b="1" dirty="0"/>
              <a:t>User threads</a:t>
            </a:r>
            <a:r>
              <a:rPr lang="en-US" sz="2000" dirty="0"/>
              <a:t>, are above the kernel and without kernel support. These are the threads that application programmers use in their programs.</a:t>
            </a:r>
          </a:p>
          <a:p>
            <a:r>
              <a:rPr lang="en-US" sz="2000" b="1" dirty="0"/>
              <a:t>Kernel threads</a:t>
            </a:r>
            <a:r>
              <a:rPr lang="en-US" sz="2000" dirty="0"/>
              <a:t> are supported within the kernel of the OS itself.</a:t>
            </a:r>
          </a:p>
          <a:p>
            <a:endParaRPr lang="en-US" sz="2000" dirty="0"/>
          </a:p>
          <a:p>
            <a:r>
              <a:rPr lang="en-US" sz="2000" dirty="0"/>
              <a:t>All modern OSs support kernel level threads, allowing the kernel to perform multiple simultaneous tasks and/or to service multiple kernel system calls simultaneously.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25823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Multithreading Models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user threads must be mapped to kernel threads, by one of the following strategies:</a:t>
            </a:r>
          </a:p>
          <a:p>
            <a:endParaRPr lang="en-US" sz="2000" b="1" dirty="0"/>
          </a:p>
          <a:p>
            <a:r>
              <a:rPr lang="en-US" sz="2000" b="1" dirty="0"/>
              <a:t>Many to One Model</a:t>
            </a:r>
          </a:p>
          <a:p>
            <a:r>
              <a:rPr lang="en-US" sz="2000" b="1" dirty="0"/>
              <a:t>One to One Model</a:t>
            </a:r>
          </a:p>
          <a:p>
            <a:r>
              <a:rPr lang="en-US" sz="2000" b="1" dirty="0"/>
              <a:t>Many to Many Model</a:t>
            </a:r>
          </a:p>
          <a:p>
            <a:pPr marL="0" indent="0">
              <a:buNone/>
            </a:pPr>
            <a:br>
              <a:rPr lang="en-US" sz="2000" dirty="0"/>
            </a:b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28496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Many to One Model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the </a:t>
            </a:r>
            <a:r>
              <a:rPr lang="en-US" sz="2000" b="1" dirty="0"/>
              <a:t>many to one</a:t>
            </a:r>
            <a:r>
              <a:rPr lang="en-US" sz="2000" dirty="0"/>
              <a:t> model, many user-level threads are all mapped onto a single kernel thread.</a:t>
            </a:r>
          </a:p>
          <a:p>
            <a:r>
              <a:rPr lang="en-US" sz="2000" dirty="0"/>
              <a:t>Thread management is handled by the thread library in user space, which is efficient in nature.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Many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0"/>
            <a:ext cx="333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41148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Ex: Solaris </a:t>
            </a:r>
            <a:r>
              <a:rPr lang="en-IN" dirty="0" err="1"/>
              <a:t>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8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One to One Model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000" dirty="0"/>
              <a:t>The </a:t>
            </a:r>
            <a:r>
              <a:rPr lang="en-US" sz="2000" b="1" dirty="0"/>
              <a:t>one to one</a:t>
            </a:r>
            <a:r>
              <a:rPr lang="en-US" sz="2000" dirty="0"/>
              <a:t> model creates a separate kernel thread to handle each and every user thread.</a:t>
            </a:r>
          </a:p>
          <a:p>
            <a:r>
              <a:rPr lang="en-US" sz="2000" dirty="0"/>
              <a:t>Most implementations of this model place a limit on how many threads can be created.</a:t>
            </a:r>
          </a:p>
          <a:p>
            <a:r>
              <a:rPr lang="en-US" sz="2000" b="1" dirty="0"/>
              <a:t>Linux and Windows from 95 to XP</a:t>
            </a:r>
            <a:r>
              <a:rPr lang="en-US" sz="2000" dirty="0"/>
              <a:t> implement the one-to-one model for threads.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E8-7F02-40FA-B58B-FB722BEBC0B9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N.Surya Kala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One to One threa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333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28600"/>
            <a:ext cx="13144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10784" y="331314"/>
            <a:ext cx="319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err="1">
                <a:solidFill>
                  <a:srgbClr val="00B0F0"/>
                </a:solidFill>
              </a:rPr>
              <a:t>Aditya</a:t>
            </a:r>
            <a:r>
              <a:rPr lang="en-IN" b="1" dirty="0">
                <a:solidFill>
                  <a:srgbClr val="00B0F0"/>
                </a:solidFill>
              </a:rPr>
              <a:t> College of Engineering &amp;</a:t>
            </a:r>
          </a:p>
          <a:p>
            <a:pPr algn="ctr"/>
            <a:r>
              <a:rPr lang="en-IN" b="1" dirty="0">
                <a:solidFill>
                  <a:srgbClr val="00B0F0"/>
                </a:solidFill>
              </a:rPr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6128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891</Words>
  <Application>Microsoft Office PowerPoint</Application>
  <PresentationFormat>On-screen Show (4:3)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 OPERATING SYSTEM</vt:lpstr>
      <vt:lpstr>Contents</vt:lpstr>
      <vt:lpstr>Multithreading </vt:lpstr>
      <vt:lpstr>Thread </vt:lpstr>
      <vt:lpstr>Difference between Process and Thread </vt:lpstr>
      <vt:lpstr>Types of Threads </vt:lpstr>
      <vt:lpstr>Multithreading Models </vt:lpstr>
      <vt:lpstr>Many to One Model </vt:lpstr>
      <vt:lpstr>One to One Model </vt:lpstr>
      <vt:lpstr>Many to Many Model </vt:lpstr>
      <vt:lpstr>Benefits of multi-threading</vt:lpstr>
      <vt:lpstr>Inter-Process Communication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vahida shaik</cp:lastModifiedBy>
  <cp:revision>139</cp:revision>
  <dcterms:created xsi:type="dcterms:W3CDTF">2006-08-16T00:00:00Z</dcterms:created>
  <dcterms:modified xsi:type="dcterms:W3CDTF">2021-11-11T06:14:04Z</dcterms:modified>
</cp:coreProperties>
</file>