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18"/>
  </p:notesMasterIdLst>
  <p:handoutMasterIdLst>
    <p:handoutMasterId r:id="rId19"/>
  </p:handoutMasterIdLst>
  <p:sldIdLst>
    <p:sldId id="515" r:id="rId2"/>
    <p:sldId id="868" r:id="rId3"/>
    <p:sldId id="940" r:id="rId4"/>
    <p:sldId id="942" r:id="rId5"/>
    <p:sldId id="941" r:id="rId6"/>
    <p:sldId id="945" r:id="rId7"/>
    <p:sldId id="943" r:id="rId8"/>
    <p:sldId id="939" r:id="rId9"/>
    <p:sldId id="874" r:id="rId10"/>
    <p:sldId id="930" r:id="rId11"/>
    <p:sldId id="877" r:id="rId12"/>
    <p:sldId id="879" r:id="rId13"/>
    <p:sldId id="835" r:id="rId14"/>
    <p:sldId id="881" r:id="rId15"/>
    <p:sldId id="944" r:id="rId16"/>
    <p:sldId id="910" r:id="rId17"/>
  </p:sldIdLst>
  <p:sldSz cx="12188825" cy="6858000"/>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guide id="3" pos="3839">
          <p15:clr>
            <a:srgbClr val="A4A3A4"/>
          </p15:clr>
        </p15:guide>
      </p15:sldGuideLst>
    </p:ext>
    <p:ext uri="{2D200454-40CA-4A62-9FC3-DE9A4176ACB9}">
      <p15:notesGuideLst xmlns:p15="http://schemas.microsoft.com/office/powerpoint/2012/main">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CC3300"/>
    <a:srgbClr val="2A8487"/>
    <a:srgbClr val="1C5A61"/>
    <a:srgbClr val="0C6D9C"/>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3" autoAdjust="0"/>
    <p:restoredTop sz="94551" autoAdjust="0"/>
  </p:normalViewPr>
  <p:slideViewPr>
    <p:cSldViewPr>
      <p:cViewPr varScale="1">
        <p:scale>
          <a:sx n="70" d="100"/>
          <a:sy n="70" d="100"/>
        </p:scale>
        <p:origin x="552" y="27"/>
      </p:cViewPr>
      <p:guideLst>
        <p:guide orient="horz" pos="2160"/>
        <p:guide pos="2736"/>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924"/>
    </p:cViewPr>
  </p:sorterViewPr>
  <p:notesViewPr>
    <p:cSldViewPr>
      <p:cViewPr varScale="1">
        <p:scale>
          <a:sx n="83" d="100"/>
          <a:sy n="83" d="100"/>
        </p:scale>
        <p:origin x="-840" y="-66"/>
      </p:cViewPr>
      <p:guideLst>
        <p:guide orient="horz" pos="2905"/>
        <p:guide pos="218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yala rao" userId="c55fcd03479d1131" providerId="LiveId" clId="{3BEF127E-1E58-478B-AF7D-983AA587A03D}"/>
    <pc:docChg chg="undo custSel delSld modSld">
      <pc:chgData name="manikyala rao" userId="c55fcd03479d1131" providerId="LiveId" clId="{3BEF127E-1E58-478B-AF7D-983AA587A03D}" dt="2021-12-27T05:16:55.210" v="31" actId="14100"/>
      <pc:docMkLst>
        <pc:docMk/>
      </pc:docMkLst>
      <pc:sldChg chg="addSp modSp del mod">
        <pc:chgData name="manikyala rao" userId="c55fcd03479d1131" providerId="LiveId" clId="{3BEF127E-1E58-478B-AF7D-983AA587A03D}" dt="2021-12-27T05:15:30.554" v="25" actId="2696"/>
        <pc:sldMkLst>
          <pc:docMk/>
          <pc:sldMk cId="0" sldId="875"/>
        </pc:sldMkLst>
        <pc:spChg chg="mod">
          <ac:chgData name="manikyala rao" userId="c55fcd03479d1131" providerId="LiveId" clId="{3BEF127E-1E58-478B-AF7D-983AA587A03D}" dt="2021-12-27T05:11:54.766" v="0" actId="6549"/>
          <ac:spMkLst>
            <pc:docMk/>
            <pc:sldMk cId="0" sldId="875"/>
            <ac:spMk id="8195" creationId="{00000000-0000-0000-0000-000000000000}"/>
          </ac:spMkLst>
        </pc:spChg>
        <pc:picChg chg="add mod">
          <ac:chgData name="manikyala rao" userId="c55fcd03479d1131" providerId="LiveId" clId="{3BEF127E-1E58-478B-AF7D-983AA587A03D}" dt="2021-12-27T05:12:25.649" v="3" actId="14100"/>
          <ac:picMkLst>
            <pc:docMk/>
            <pc:sldMk cId="0" sldId="875"/>
            <ac:picMk id="3" creationId="{5D7D9844-F4D7-4C71-AC95-DBE25B631C24}"/>
          </ac:picMkLst>
        </pc:picChg>
      </pc:sldChg>
      <pc:sldChg chg="addSp modSp mod">
        <pc:chgData name="manikyala rao" userId="c55fcd03479d1131" providerId="LiveId" clId="{3BEF127E-1E58-478B-AF7D-983AA587A03D}" dt="2021-12-27T05:16:55.210" v="31" actId="14100"/>
        <pc:sldMkLst>
          <pc:docMk/>
          <pc:sldMk cId="0" sldId="876"/>
        </pc:sldMkLst>
        <pc:spChg chg="mod">
          <ac:chgData name="manikyala rao" userId="c55fcd03479d1131" providerId="LiveId" clId="{3BEF127E-1E58-478B-AF7D-983AA587A03D}" dt="2021-12-27T05:16:39.182" v="26" actId="6549"/>
          <ac:spMkLst>
            <pc:docMk/>
            <pc:sldMk cId="0" sldId="876"/>
            <ac:spMk id="10244" creationId="{00000000-0000-0000-0000-000000000000}"/>
          </ac:spMkLst>
        </pc:spChg>
        <pc:picChg chg="add mod">
          <ac:chgData name="manikyala rao" userId="c55fcd03479d1131" providerId="LiveId" clId="{3BEF127E-1E58-478B-AF7D-983AA587A03D}" dt="2021-12-27T05:16:55.210" v="31" actId="14100"/>
          <ac:picMkLst>
            <pc:docMk/>
            <pc:sldMk cId="0" sldId="876"/>
            <ac:picMk id="3" creationId="{AB73E350-6A46-4CFB-BCE0-29FD4DA23E34}"/>
          </ac:picMkLst>
        </pc:picChg>
      </pc:sldChg>
      <pc:sldChg chg="addSp delSp modSp mod">
        <pc:chgData name="manikyala rao" userId="c55fcd03479d1131" providerId="LiveId" clId="{3BEF127E-1E58-478B-AF7D-983AA587A03D}" dt="2021-12-27T05:15:20.791" v="24" actId="20577"/>
        <pc:sldMkLst>
          <pc:docMk/>
          <pc:sldMk cId="0" sldId="888"/>
        </pc:sldMkLst>
        <pc:spChg chg="mod">
          <ac:chgData name="manikyala rao" userId="c55fcd03479d1131" providerId="LiveId" clId="{3BEF127E-1E58-478B-AF7D-983AA587A03D}" dt="2021-12-27T05:15:20.791" v="24" actId="20577"/>
          <ac:spMkLst>
            <pc:docMk/>
            <pc:sldMk cId="0" sldId="888"/>
            <ac:spMk id="3" creationId="{00000000-0000-0000-0000-000000000000}"/>
          </ac:spMkLst>
        </pc:spChg>
        <pc:spChg chg="add del mod">
          <ac:chgData name="manikyala rao" userId="c55fcd03479d1131" providerId="LiveId" clId="{3BEF127E-1E58-478B-AF7D-983AA587A03D}" dt="2021-12-27T05:15:02.232" v="7" actId="931"/>
          <ac:spMkLst>
            <pc:docMk/>
            <pc:sldMk cId="0" sldId="888"/>
            <ac:spMk id="7" creationId="{9146FA76-CA01-461B-84A8-11E61076C557}"/>
          </ac:spMkLst>
        </pc:spChg>
        <pc:picChg chg="add del">
          <ac:chgData name="manikyala rao" userId="c55fcd03479d1131" providerId="LiveId" clId="{3BEF127E-1E58-478B-AF7D-983AA587A03D}" dt="2021-12-27T05:13:57.630" v="5" actId="22"/>
          <ac:picMkLst>
            <pc:docMk/>
            <pc:sldMk cId="0" sldId="888"/>
            <ac:picMk id="4" creationId="{47B0BBB2-6F4A-43FF-8662-1724A2B85236}"/>
          </ac:picMkLst>
        </pc:picChg>
        <pc:picChg chg="del">
          <ac:chgData name="manikyala rao" userId="c55fcd03479d1131" providerId="LiveId" clId="{3BEF127E-1E58-478B-AF7D-983AA587A03D}" dt="2021-12-27T05:14:49.445" v="6" actId="478"/>
          <ac:picMkLst>
            <pc:docMk/>
            <pc:sldMk cId="0" sldId="888"/>
            <ac:picMk id="6" creationId="{00000000-0000-0000-0000-000000000000}"/>
          </ac:picMkLst>
        </pc:picChg>
        <pc:picChg chg="add mod">
          <ac:chgData name="manikyala rao" userId="c55fcd03479d1131" providerId="LiveId" clId="{3BEF127E-1E58-478B-AF7D-983AA587A03D}" dt="2021-12-27T05:15:09.580" v="9" actId="14100"/>
          <ac:picMkLst>
            <pc:docMk/>
            <pc:sldMk cId="0" sldId="888"/>
            <ac:picMk id="9" creationId="{0BE452F6-3CF4-4C41-B28F-561483B97E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409575" y="698500"/>
            <a:ext cx="6118225" cy="3443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400050" y="693738"/>
            <a:ext cx="6138863"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dirty="0"/>
          </a:p>
        </p:txBody>
      </p:sp>
    </p:spTree>
    <p:extLst>
      <p:ext uri="{BB962C8B-B14F-4D97-AF65-F5344CB8AC3E}">
        <p14:creationId xmlns:p14="http://schemas.microsoft.com/office/powerpoint/2010/main" val="21720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927183" y="8757301"/>
            <a:ext cx="3005448" cy="461325"/>
          </a:xfrm>
          <a:prstGeom prst="rect">
            <a:avLst/>
          </a:prstGeom>
          <a:noFill/>
        </p:spPr>
        <p:txBody>
          <a:bodyPr lIns="90580" tIns="45290" rIns="90580" bIns="45290"/>
          <a:lstStyle/>
          <a:p>
            <a:fld id="{4FA69A13-E08F-41F7-9932-19ABC3232F15}" type="slidenum">
              <a:rPr lang="en-US" smtClean="0"/>
              <a:pPr/>
              <a:t>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6101BFE-850B-459E-BB7C-6E13C97CB1B8}" type="slidenum">
              <a:rPr lang="en-US" smtClean="0"/>
              <a:pPr/>
              <a:t>9</a:t>
            </a:fld>
            <a:endParaRPr lang="en-US"/>
          </a:p>
        </p:txBody>
      </p:sp>
      <p:sp>
        <p:nvSpPr>
          <p:cNvPr id="72707" name="Rectangle 2"/>
          <p:cNvSpPr>
            <a:spLocks noGrp="1" noRot="1" noChangeAspect="1" noChangeArrowheads="1" noTextEdit="1"/>
          </p:cNvSpPr>
          <p:nvPr>
            <p:ph type="sldImg"/>
          </p:nvPr>
        </p:nvSpPr>
        <p:spPr>
          <a:xfrm>
            <a:off x="395288" y="690563"/>
            <a:ext cx="6145212" cy="3459162"/>
          </a:xfrm>
          <a:ln/>
        </p:spPr>
      </p:sp>
      <p:sp>
        <p:nvSpPr>
          <p:cNvPr id="72708" name="Rectangle 3"/>
          <p:cNvSpPr>
            <a:spLocks noGrp="1" noChangeArrowheads="1"/>
          </p:cNvSpPr>
          <p:nvPr>
            <p:ph type="body" idx="1"/>
          </p:nvPr>
        </p:nvSpPr>
        <p:spPr>
          <a:noFill/>
          <a:ln/>
        </p:spPr>
        <p:txBody>
          <a:bodyPr lIns="92955" tIns="46478" rIns="92955" bIns="4647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D067678-FAD8-443B-9F14-B866AFFFC190}" type="slidenum">
              <a:rPr lang="en-US" smtClean="0"/>
              <a:pPr/>
              <a:t>11</a:t>
            </a:fld>
            <a:endParaRPr lang="en-US"/>
          </a:p>
        </p:txBody>
      </p:sp>
      <p:sp>
        <p:nvSpPr>
          <p:cNvPr id="76803" name="Rectangle 2"/>
          <p:cNvSpPr>
            <a:spLocks noGrp="1" noRot="1" noChangeAspect="1" noChangeArrowheads="1" noTextEdit="1"/>
          </p:cNvSpPr>
          <p:nvPr>
            <p:ph type="sldImg"/>
          </p:nvPr>
        </p:nvSpPr>
        <p:spPr>
          <a:xfrm>
            <a:off x="395288" y="690563"/>
            <a:ext cx="6145212" cy="3459162"/>
          </a:xfrm>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928752" y="8759032"/>
            <a:ext cx="3005448" cy="461168"/>
          </a:xfrm>
          <a:prstGeom prst="rect">
            <a:avLst/>
          </a:prstGeom>
          <a:noFill/>
          <a:ln w="9525">
            <a:noFill/>
            <a:miter lim="800000"/>
            <a:headEnd/>
            <a:tailEnd/>
          </a:ln>
        </p:spPr>
        <p:txBody>
          <a:bodyPr lIns="92639" tIns="46320" rIns="92639" bIns="46320" anchor="b"/>
          <a:lstStyle/>
          <a:p>
            <a:pPr algn="r" defTabSz="926551"/>
            <a:fld id="{E87D72AA-E4EC-4153-8BBC-D3F93A9D90D8}" type="slidenum">
              <a:rPr lang="en-US" sz="1200">
                <a:latin typeface="Times New Roman" pitchFamily="18" charset="0"/>
              </a:rPr>
              <a:pPr algn="r" defTabSz="926551"/>
              <a:t>12</a:t>
            </a:fld>
            <a:endParaRPr lang="en-US" sz="1200" dirty="0">
              <a:latin typeface="Times New Roman" pitchFamily="18" charset="0"/>
            </a:endParaRPr>
          </a:p>
        </p:txBody>
      </p:sp>
      <p:sp>
        <p:nvSpPr>
          <p:cNvPr id="78851" name="Rectangle 2"/>
          <p:cNvSpPr>
            <a:spLocks noGrp="1" noRot="1" noChangeAspect="1" noChangeArrowheads="1" noTextEdit="1"/>
          </p:cNvSpPr>
          <p:nvPr>
            <p:ph type="sldImg"/>
          </p:nvPr>
        </p:nvSpPr>
        <p:spPr>
          <a:xfrm>
            <a:off x="395288" y="690563"/>
            <a:ext cx="6145212" cy="3459162"/>
          </a:xfrm>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A2D99A6-4AD7-4A25-A2EE-0C793754E4B4}" type="slidenum">
              <a:rPr lang="en-US" smtClean="0"/>
              <a:pPr/>
              <a:t>14</a:t>
            </a:fld>
            <a:endParaRPr lang="en-US"/>
          </a:p>
        </p:txBody>
      </p:sp>
      <p:sp>
        <p:nvSpPr>
          <p:cNvPr id="82947" name="Rectangle 2"/>
          <p:cNvSpPr>
            <a:spLocks noGrp="1" noRot="1" noChangeAspect="1" noChangeArrowheads="1" noTextEdit="1"/>
          </p:cNvSpPr>
          <p:nvPr>
            <p:ph type="sldImg"/>
          </p:nvPr>
        </p:nvSpPr>
        <p:spPr>
          <a:xfrm>
            <a:off x="395288" y="690563"/>
            <a:ext cx="6145212" cy="3459162"/>
          </a:xfrm>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5" y="1122363"/>
            <a:ext cx="9141619"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3605"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5958E5E2-6682-4BC1-BE42-9B3D8EFAAB0B}"/>
              </a:ext>
            </a:extLst>
          </p:cNvPr>
          <p:cNvSpPr txBox="1">
            <a:spLocks/>
          </p:cNvSpPr>
          <p:nvPr/>
        </p:nvSpPr>
        <p:spPr>
          <a:xfrm>
            <a:off x="1809251" y="428604"/>
            <a:ext cx="10070135" cy="50006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ctr" fontAlgn="auto">
              <a:spcAft>
                <a:spcPts val="0"/>
              </a:spcAft>
            </a:pPr>
            <a:r>
              <a:rPr lang="en-IN" sz="3200" b="0" dirty="0">
                <a:solidFill>
                  <a:srgbClr val="002060"/>
                </a:solidFill>
                <a:latin typeface="Britannic Bold" panose="020B0903060703020204" pitchFamily="34" charset="0"/>
                <a:cs typeface="Times New Roman" panose="02020603050405020304" pitchFamily="18" charset="0"/>
              </a:rPr>
              <a:t>ADITYA COLLEGE OF ENGINEERING &amp; TECHNOLOGY</a:t>
            </a:r>
          </a:p>
        </p:txBody>
      </p:sp>
      <p:pic>
        <p:nvPicPr>
          <p:cNvPr id="8" name="Picture 7">
            <a:extLst>
              <a:ext uri="{FF2B5EF4-FFF2-40B4-BE49-F238E27FC236}">
                <a16:creationId xmlns:a16="http://schemas.microsoft.com/office/drawing/2014/main" id="{5D981076-ED8C-43FB-A166-D94C61E808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44" y="116632"/>
            <a:ext cx="1577814" cy="936104"/>
          </a:xfrm>
          <a:prstGeom prst="rect">
            <a:avLst/>
          </a:prstGeom>
        </p:spPr>
      </p:pic>
    </p:spTree>
    <p:extLst>
      <p:ext uri="{BB962C8B-B14F-4D97-AF65-F5344CB8AC3E}">
        <p14:creationId xmlns:p14="http://schemas.microsoft.com/office/powerpoint/2010/main" val="31798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858" y="1561879"/>
            <a:ext cx="10512862"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336" y="136525"/>
            <a:ext cx="784300"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p:nvSpPr>
        <p:spPr>
          <a:xfrm>
            <a:off x="8308417" y="132324"/>
            <a:ext cx="3503188" cy="307777"/>
          </a:xfrm>
          <a:prstGeom prst="rect">
            <a:avLst/>
          </a:prstGeom>
        </p:spPr>
        <p:txBody>
          <a:bodyPr wrap="square">
            <a:spAutoFit/>
          </a:bodyPr>
          <a:lstStyle/>
          <a:p>
            <a:pPr algn="ctr" defTabSz="457200" eaLnBrk="1" fontAlgn="auto" hangingPunct="1">
              <a:spcBef>
                <a:spcPts val="0"/>
              </a:spcBef>
              <a:spcAft>
                <a:spcPts val="0"/>
              </a:spcAft>
            </a:pPr>
            <a:r>
              <a:rPr lang="en-US" dirty="0">
                <a:solidFill>
                  <a:srgbClr val="00B0F0"/>
                </a:solidFill>
                <a:latin typeface="Calibri"/>
              </a:rPr>
              <a:t>Aditya College of Engineering &amp; Technology </a:t>
            </a:r>
            <a:endParaRPr lang="en-IN" dirty="0">
              <a:solidFill>
                <a:srgbClr val="00B0F0"/>
              </a:solidFill>
              <a:latin typeface="Calibri"/>
            </a:endParaRPr>
          </a:p>
        </p:txBody>
      </p:sp>
      <p:sp>
        <p:nvSpPr>
          <p:cNvPr id="12" name="Footer Placeholder 3">
            <a:extLst>
              <a:ext uri="{FF2B5EF4-FFF2-40B4-BE49-F238E27FC236}">
                <a16:creationId xmlns:a16="http://schemas.microsoft.com/office/drawing/2014/main" id="{308BF50B-84FA-461A-853E-B94880E9E727}"/>
              </a:ext>
            </a:extLst>
          </p:cNvPr>
          <p:cNvSpPr txBox="1">
            <a:spLocks/>
          </p:cNvSpPr>
          <p:nvPr userDrawn="1"/>
        </p:nvSpPr>
        <p:spPr>
          <a:xfrm>
            <a:off x="1" y="6492875"/>
            <a:ext cx="12190412"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sv-SE" dirty="0">
                <a:solidFill>
                  <a:prstClr val="white">
                    <a:lumMod val="50000"/>
                  </a:prstClr>
                </a:solidFill>
              </a:rPr>
              <a:t>DevOps						                      											                                                   B</a:t>
            </a:r>
            <a:r>
              <a:rPr lang="sv-SE" baseline="0" dirty="0">
                <a:solidFill>
                  <a:prstClr val="white">
                    <a:lumMod val="50000"/>
                  </a:prstClr>
                </a:solidFill>
              </a:rPr>
              <a:t> Manikyala Rao</a:t>
            </a:r>
            <a:r>
              <a:rPr lang="sv-SE" dirty="0">
                <a:solidFill>
                  <a:prstClr val="white">
                    <a:lumMod val="50000"/>
                  </a:prstClr>
                </a:solidFill>
              </a:rPr>
              <a:t>									          </a:t>
            </a:r>
            <a:endParaRPr lang="en-US" dirty="0">
              <a:solidFill>
                <a:prstClr val="white">
                  <a:lumMod val="50000"/>
                </a:prstClr>
              </a:solidFill>
            </a:endParaRPr>
          </a:p>
        </p:txBody>
      </p:sp>
      <p:sp>
        <p:nvSpPr>
          <p:cNvPr id="6" name="Title 1"/>
          <p:cNvSpPr>
            <a:spLocks noGrp="1"/>
          </p:cNvSpPr>
          <p:nvPr>
            <p:ph type="title"/>
          </p:nvPr>
        </p:nvSpPr>
        <p:spPr>
          <a:xfrm>
            <a:off x="837982" y="365128"/>
            <a:ext cx="10512862" cy="1325563"/>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86242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1749EC-5F1F-4A99-B194-D46EF0178CCC}"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6721-DDD9-4450-A3D8-819D0CD5DF28}" type="slidenum">
              <a:rPr lang="en-US" smtClean="0"/>
              <a:pPr/>
              <a:t>‹#›</a:t>
            </a:fld>
            <a:endParaRPr lang="en-US"/>
          </a:p>
        </p:txBody>
      </p:sp>
    </p:spTree>
    <p:extLst>
      <p:ext uri="{BB962C8B-B14F-4D97-AF65-F5344CB8AC3E}">
        <p14:creationId xmlns:p14="http://schemas.microsoft.com/office/powerpoint/2010/main" val="25337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47" y="304800"/>
            <a:ext cx="11680957" cy="609600"/>
          </a:xfrm>
        </p:spPr>
        <p:txBody>
          <a:bodyPr/>
          <a:lstStyle/>
          <a:p>
            <a:r>
              <a:rPr lang="en-US"/>
              <a:t>Click to edit Master title style</a:t>
            </a:r>
          </a:p>
        </p:txBody>
      </p:sp>
      <p:sp>
        <p:nvSpPr>
          <p:cNvPr id="3" name="Text Placeholder 2"/>
          <p:cNvSpPr>
            <a:spLocks noGrp="1"/>
          </p:cNvSpPr>
          <p:nvPr>
            <p:ph type="body" sz="half" idx="1"/>
          </p:nvPr>
        </p:nvSpPr>
        <p:spPr>
          <a:xfrm>
            <a:off x="406294" y="1295400"/>
            <a:ext cx="5484971"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4413" y="1295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4413" y="3962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43C20D2-AA69-4178-9A55-F24F66192248}" type="datetime1">
              <a:rPr lang="en-US"/>
              <a:pPr>
                <a:defRPr/>
              </a:pPr>
              <a:t>11/23/2022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4223BE73-539E-47A2-970C-070DF1D897F9}"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8"/>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eaLnBrk="1" fontAlgn="auto" hangingPunct="1">
              <a:spcBef>
                <a:spcPts val="0"/>
              </a:spcBef>
              <a:spcAft>
                <a:spcPts val="0"/>
              </a:spcAft>
            </a:pPr>
            <a:fld id="{FD4A364C-8115-4C92-A916-E450A2CBF315}" type="datetime2">
              <a:rPr lang="en-US" b="0" smtClean="0">
                <a:solidFill>
                  <a:prstClr val="black">
                    <a:tint val="75000"/>
                  </a:prstClr>
                </a:solidFill>
                <a:latin typeface="Calibri"/>
              </a:rPr>
              <a:pPr defTabSz="457200" eaLnBrk="1" fontAlgn="auto" hangingPunct="1">
                <a:spcBef>
                  <a:spcPts val="0"/>
                </a:spcBef>
                <a:spcAft>
                  <a:spcPts val="0"/>
                </a:spcAft>
              </a:pPr>
              <a:t>Wednesday, November 23, 2022</a:t>
            </a:fld>
            <a:endParaRPr lang="en-US" b="0" dirty="0">
              <a:solidFill>
                <a:prstClr val="black">
                  <a:tint val="75000"/>
                </a:prstClr>
              </a:solidFill>
              <a:latin typeface="Calibri"/>
            </a:endParaRPr>
          </a:p>
        </p:txBody>
      </p:sp>
      <p:sp>
        <p:nvSpPr>
          <p:cNvPr id="5" name="Footer Placeholder 4"/>
          <p:cNvSpPr>
            <a:spLocks noGrp="1"/>
          </p:cNvSpPr>
          <p:nvPr>
            <p:ph type="ftr" sz="quarter" idx="3"/>
          </p:nvPr>
        </p:nvSpPr>
        <p:spPr>
          <a:xfrm>
            <a:off x="4037549" y="635635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eaLnBrk="1" fontAlgn="auto" hangingPunct="1">
              <a:spcBef>
                <a:spcPts val="0"/>
              </a:spcBef>
              <a:spcAft>
                <a:spcPts val="0"/>
              </a:spcAft>
            </a:pPr>
            <a:r>
              <a:rPr lang="sv-SE" b="0">
                <a:solidFill>
                  <a:prstClr val="black">
                    <a:tint val="75000"/>
                  </a:prstClr>
                </a:solidFill>
                <a:latin typeface="Calibri"/>
              </a:rPr>
              <a:t>Prof. CH. L. MOHAN KUMAR</a:t>
            </a: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8608357" y="6356353"/>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eaLnBrk="1" fontAlgn="auto" hangingPunct="1">
              <a:spcBef>
                <a:spcPts val="0"/>
              </a:spcBef>
              <a:spcAft>
                <a:spcPts val="0"/>
              </a:spcAft>
            </a:pPr>
            <a:fld id="{326EF2E3-409D-4D76-AD02-397A36B0DAF9}" type="slidenum">
              <a:rPr lang="en-US" b="0" smtClean="0">
                <a:solidFill>
                  <a:prstClr val="black">
                    <a:tint val="75000"/>
                  </a:prstClr>
                </a:solidFill>
                <a:latin typeface="Calibri"/>
              </a:rPr>
              <a:pPr defTabSz="457200" eaLnBrk="1" fontAlgn="auto" hangingPunct="1">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p14="http://schemas.microsoft.com/office/powerpoint/2010/main" val="891767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implilearn.com/best-java-programs-article" TargetMode="External"/><Relationship Id="rId2" Type="http://schemas.openxmlformats.org/officeDocument/2006/relationships/hyperlink" Target="https://www.simplilearn.com/tutorials/maven-tutorial/what-is-maven" TargetMode="External"/><Relationship Id="rId1" Type="http://schemas.openxmlformats.org/officeDocument/2006/relationships/slideLayout" Target="../slideLayouts/slideLayout2.xml"/><Relationship Id="rId6" Type="http://schemas.openxmlformats.org/officeDocument/2006/relationships/hyperlink" Target="https://www.simplilearn.com/scala-programming-article" TargetMode="External"/><Relationship Id="rId5" Type="http://schemas.openxmlformats.org/officeDocument/2006/relationships/hyperlink" Target="https://www.simplilearn.com/learn-ruby-on-rails-article" TargetMode="External"/><Relationship Id="rId4" Type="http://schemas.openxmlformats.org/officeDocument/2006/relationships/hyperlink" Target="https://www.simplilearn.com/c-sharp-programming-for-beginners-articl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ChangeArrowheads="1"/>
          </p:cNvSpPr>
          <p:nvPr/>
        </p:nvSpPr>
        <p:spPr bwMode="auto">
          <a:xfrm>
            <a:off x="0" y="1219200"/>
            <a:ext cx="12188825" cy="251460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fontScale="52500" lnSpcReduction="20000"/>
          </a:bodyPr>
          <a:lstStyle/>
          <a:p>
            <a:pPr algn="ctr" eaLnBrk="1" hangingPunct="1">
              <a:lnSpc>
                <a:spcPct val="90000"/>
              </a:lnSpc>
            </a:pPr>
            <a:r>
              <a:rPr lang="en-US" altLang="en-US" sz="9000" dirty="0">
                <a:solidFill>
                  <a:srgbClr val="CC3300"/>
                </a:solidFill>
                <a:latin typeface="Garamond" pitchFamily="18" charset="0"/>
                <a:ea typeface="+mj-ea"/>
                <a:cs typeface="Times New Roman" panose="02020603050405020304" pitchFamily="18" charset="0"/>
              </a:rPr>
              <a:t>CONTINUOUS INTEGRATION AND CONTINUOUS DELIVERY USING </a:t>
            </a:r>
            <a:r>
              <a:rPr lang="en-US" altLang="en-US" sz="9000" dirty="0" err="1">
                <a:solidFill>
                  <a:srgbClr val="CC3300"/>
                </a:solidFill>
                <a:latin typeface="Garamond" pitchFamily="18" charset="0"/>
                <a:ea typeface="+mj-ea"/>
                <a:cs typeface="Times New Roman" panose="02020603050405020304" pitchFamily="18" charset="0"/>
              </a:rPr>
              <a:t>DevOps</a:t>
            </a:r>
            <a:endParaRPr lang="en-US" altLang="en-US" sz="9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altLang="en-US" sz="6000" dirty="0">
                <a:solidFill>
                  <a:srgbClr val="CC3300"/>
                </a:solidFill>
                <a:latin typeface="Garamond" pitchFamily="18" charset="0"/>
                <a:ea typeface="+mj-ea"/>
                <a:cs typeface="Times New Roman" panose="02020603050405020304" pitchFamily="18" charset="0"/>
              </a:rPr>
              <a:t>Exp-3</a:t>
            </a:r>
          </a:p>
          <a:p>
            <a:pPr algn="ctr" eaLnBrk="1" hangingPunct="1">
              <a:lnSpc>
                <a:spcPct val="90000"/>
              </a:lnSpc>
            </a:pPr>
            <a:endParaRPr lang="en-IN"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sz="6000" dirty="0"/>
              <a:t>  </a:t>
            </a:r>
            <a:endParaRPr lang="en-US" altLang="en-US" sz="6000" dirty="0">
              <a:solidFill>
                <a:schemeClr val="accent6">
                  <a:lumMod val="75000"/>
                </a:schemeClr>
              </a:solidFill>
              <a:latin typeface="Garamond" pitchFamily="18" charset="0"/>
              <a:ea typeface="+mj-ea"/>
              <a:cs typeface="Times New Roman" panose="02020603050405020304" pitchFamily="18" charset="0"/>
            </a:endParaRPr>
          </a:p>
        </p:txBody>
      </p:sp>
      <p:sp>
        <p:nvSpPr>
          <p:cNvPr id="6" name="Subtitle 2">
            <a:extLst>
              <a:ext uri="{FF2B5EF4-FFF2-40B4-BE49-F238E27FC236}">
                <a16:creationId xmlns:a16="http://schemas.microsoft.com/office/drawing/2014/main" id="{374C6B0C-371A-41E0-BF7D-B301E36AAB91}"/>
              </a:ext>
            </a:extLst>
          </p:cNvPr>
          <p:cNvSpPr>
            <a:spLocks noGrp="1"/>
          </p:cNvSpPr>
          <p:nvPr>
            <p:ph type="subTitle" idx="1"/>
          </p:nvPr>
        </p:nvSpPr>
        <p:spPr>
          <a:xfrm flipH="1" flipV="1">
            <a:off x="12188824" y="6857999"/>
            <a:ext cx="1906588" cy="45719"/>
          </a:xfrm>
        </p:spPr>
        <p:txBody>
          <a:bodyPr>
            <a:normAutofit fontScale="25000" lnSpcReduction="20000"/>
          </a:bodyPr>
          <a:lstStyle/>
          <a:p>
            <a:pPr>
              <a:spcBef>
                <a:spcPts val="600"/>
              </a:spcBef>
            </a:pPr>
            <a:endParaRPr lang="en-IN" sz="3600" b="1" dirty="0">
              <a:solidFill>
                <a:srgbClr val="660066"/>
              </a:solidFill>
            </a:endParaRPr>
          </a:p>
        </p:txBody>
      </p:sp>
      <p:sp>
        <p:nvSpPr>
          <p:cNvPr id="4" name="Subtitle 2">
            <a:extLst>
              <a:ext uri="{FF2B5EF4-FFF2-40B4-BE49-F238E27FC236}">
                <a16:creationId xmlns:a16="http://schemas.microsoft.com/office/drawing/2014/main" id="{374C6B0C-371A-41E0-BF7D-B301E36AAB91}"/>
              </a:ext>
            </a:extLst>
          </p:cNvPr>
          <p:cNvSpPr txBox="1">
            <a:spLocks/>
          </p:cNvSpPr>
          <p:nvPr/>
        </p:nvSpPr>
        <p:spPr>
          <a:xfrm>
            <a:off x="2665413" y="3962400"/>
            <a:ext cx="6858000" cy="19812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IN" sz="3600" dirty="0">
                <a:solidFill>
                  <a:srgbClr val="002060"/>
                </a:solidFill>
              </a:rPr>
              <a:t>By</a:t>
            </a:r>
          </a:p>
          <a:p>
            <a:pPr>
              <a:spcBef>
                <a:spcPts val="600"/>
              </a:spcBef>
            </a:pPr>
            <a:r>
              <a:rPr lang="en-IN" sz="3600" b="1" dirty="0">
                <a:solidFill>
                  <a:srgbClr val="002060"/>
                </a:solidFill>
              </a:rPr>
              <a:t>B </a:t>
            </a:r>
            <a:r>
              <a:rPr lang="en-IN" sz="3600" b="1" dirty="0" err="1">
                <a:solidFill>
                  <a:srgbClr val="002060"/>
                </a:solidFill>
              </a:rPr>
              <a:t>Manikyala</a:t>
            </a:r>
            <a:r>
              <a:rPr lang="en-IN" sz="3600" b="1" dirty="0">
                <a:solidFill>
                  <a:srgbClr val="002060"/>
                </a:solidFill>
              </a:rPr>
              <a:t> </a:t>
            </a:r>
            <a:r>
              <a:rPr lang="en-IN" sz="3600" b="1" dirty="0" err="1">
                <a:solidFill>
                  <a:srgbClr val="002060"/>
                </a:solidFill>
              </a:rPr>
              <a:t>Rao</a:t>
            </a:r>
            <a:r>
              <a:rPr lang="en-IN" sz="3600" b="1" dirty="0">
                <a:solidFill>
                  <a:srgbClr val="002060"/>
                </a:solidFill>
              </a:rPr>
              <a:t> </a:t>
            </a:r>
            <a:r>
              <a:rPr lang="en-IN" sz="3600" b="1" dirty="0" err="1">
                <a:solidFill>
                  <a:srgbClr val="002060"/>
                </a:solidFill>
              </a:rPr>
              <a:t>M.Tech</a:t>
            </a:r>
            <a:r>
              <a:rPr lang="en-IN" sz="3600" b="1" dirty="0">
                <a:solidFill>
                  <a:srgbClr val="002060"/>
                </a:solidFill>
              </a:rPr>
              <a:t>(</a:t>
            </a:r>
            <a:r>
              <a:rPr lang="en-IN" sz="3600" b="1" dirty="0" err="1">
                <a:solidFill>
                  <a:srgbClr val="002060"/>
                </a:solidFill>
              </a:rPr>
              <a:t>Ph.d</a:t>
            </a:r>
            <a:r>
              <a:rPr lang="en-IN" sz="3600" b="1" dirty="0">
                <a:solidFill>
                  <a:srgbClr val="002060"/>
                </a:solidFill>
              </a:rPr>
              <a:t>)</a:t>
            </a:r>
          </a:p>
          <a:p>
            <a:pPr>
              <a:spcBef>
                <a:spcPts val="600"/>
              </a:spcBef>
            </a:pPr>
            <a:r>
              <a:rPr lang="en-IN" sz="3600" dirty="0">
                <a:solidFill>
                  <a:srgbClr val="002060"/>
                </a:solidFill>
              </a:rPr>
              <a:t>Assistant Professor</a:t>
            </a:r>
            <a:endParaRPr lang="en-IN" sz="3600" b="1" dirty="0">
              <a:solidFill>
                <a:srgbClr val="002060"/>
              </a:solidFill>
            </a:endParaRPr>
          </a:p>
          <a:p>
            <a:pPr>
              <a:spcBef>
                <a:spcPts val="600"/>
              </a:spcBef>
            </a:pPr>
            <a:r>
              <a:rPr lang="en-IN" sz="3600" dirty="0" err="1">
                <a:solidFill>
                  <a:srgbClr val="002060"/>
                </a:solidFill>
              </a:rPr>
              <a:t>Dept</a:t>
            </a:r>
            <a:r>
              <a:rPr lang="en-IN" sz="3600" dirty="0">
                <a:solidFill>
                  <a:srgbClr val="002060"/>
                </a:solidFill>
              </a:rPr>
              <a:t> of Computer Science &amp; Engineering</a:t>
            </a:r>
          </a:p>
          <a:p>
            <a:pPr>
              <a:spcBef>
                <a:spcPts val="600"/>
              </a:spcBef>
            </a:pPr>
            <a:r>
              <a:rPr lang="en-IN" sz="3600" dirty="0">
                <a:solidFill>
                  <a:srgbClr val="002060"/>
                </a:solidFill>
              </a:rPr>
              <a:t>Aditya College of Engineering &amp; Technology</a:t>
            </a:r>
          </a:p>
          <a:p>
            <a:pPr>
              <a:spcBef>
                <a:spcPts val="600"/>
              </a:spcBef>
            </a:pPr>
            <a:r>
              <a:rPr lang="en-IN" sz="3600" dirty="0" err="1">
                <a:solidFill>
                  <a:srgbClr val="002060"/>
                </a:solidFill>
              </a:rPr>
              <a:t>Surampalem</a:t>
            </a:r>
            <a:endParaRPr lang="en-IN" sz="3600" dirty="0">
              <a:solidFill>
                <a:srgbClr val="002060"/>
              </a:solidFill>
            </a:endParaRPr>
          </a:p>
          <a:p>
            <a:pPr>
              <a:spcBef>
                <a:spcPts val="600"/>
              </a:spcBef>
            </a:pPr>
            <a:endParaRPr lang="en-IN" sz="36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err="1">
                <a:solidFill>
                  <a:srgbClr val="F79646">
                    <a:lumMod val="50000"/>
                  </a:srgbClr>
                </a:solidFill>
                <a:latin typeface="Times New Roman" pitchFamily="18" charset="0"/>
                <a:cs typeface="Times New Roman" pitchFamily="18" charset="0"/>
              </a:rPr>
              <a:t>Devops</a:t>
            </a:r>
            <a:r>
              <a:rPr lang="en-US" sz="3200" b="1" dirty="0">
                <a:solidFill>
                  <a:srgbClr val="F79646">
                    <a:lumMod val="50000"/>
                  </a:srgbClr>
                </a:solidFill>
                <a:latin typeface="Times New Roman" pitchFamily="18" charset="0"/>
                <a:cs typeface="Times New Roman" pitchFamily="18" charset="0"/>
              </a:rPr>
              <a:t> Tools</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buNone/>
            </a:pPr>
            <a:r>
              <a:rPr lang="en-US" sz="2400" dirty="0"/>
              <a:t>3) </a:t>
            </a:r>
            <a:r>
              <a:rPr lang="en-US" sz="2400" dirty="0" err="1"/>
              <a:t>Docker</a:t>
            </a:r>
            <a:endParaRPr lang="en-US" sz="2400" dirty="0"/>
          </a:p>
          <a:p>
            <a:pPr>
              <a:buNone/>
            </a:pPr>
            <a:r>
              <a:rPr lang="en-US" sz="2400" dirty="0"/>
              <a:t>    </a:t>
            </a:r>
            <a:r>
              <a:rPr lang="en-US" sz="2400" dirty="0" err="1"/>
              <a:t>Docker</a:t>
            </a:r>
            <a:r>
              <a:rPr lang="en-US" sz="2400" dirty="0"/>
              <a:t> is a high-end </a:t>
            </a:r>
            <a:r>
              <a:rPr lang="en-US" sz="2400" dirty="0" err="1"/>
              <a:t>DevOps</a:t>
            </a:r>
            <a:r>
              <a:rPr lang="en-US" sz="2400" dirty="0"/>
              <a:t> tool that allows building, ship, and run distributed applications on multiple systems. It also helps to assemble the apps quickly from the components, and it is typically suitable for container management.</a:t>
            </a:r>
          </a:p>
          <a:p>
            <a:pPr>
              <a:buNone/>
            </a:pPr>
            <a:r>
              <a:rPr lang="en-US" sz="2400" dirty="0"/>
              <a:t>4) </a:t>
            </a:r>
            <a:r>
              <a:rPr lang="en-US" sz="2400" dirty="0" err="1"/>
              <a:t>Nagios</a:t>
            </a:r>
            <a:endParaRPr lang="en-US" sz="2400" dirty="0"/>
          </a:p>
          <a:p>
            <a:pPr>
              <a:buNone/>
            </a:pPr>
            <a:r>
              <a:rPr lang="en-US" sz="2400" dirty="0"/>
              <a:t>	</a:t>
            </a:r>
            <a:r>
              <a:rPr lang="en-US" sz="2400" dirty="0" err="1"/>
              <a:t>Nagios</a:t>
            </a:r>
            <a:r>
              <a:rPr lang="en-US" sz="2400" dirty="0"/>
              <a:t> is one of the more useful tools for </a:t>
            </a:r>
            <a:r>
              <a:rPr lang="en-US" sz="2400" dirty="0" err="1"/>
              <a:t>DevOps</a:t>
            </a:r>
            <a:r>
              <a:rPr lang="en-US" sz="2400" dirty="0"/>
              <a:t>. It can determine the errors and rectify them with the help of network, infrastructure, server, and log monitoring systems.</a:t>
            </a:r>
          </a:p>
          <a:p>
            <a:pPr>
              <a:buNone/>
            </a:pPr>
            <a:r>
              <a:rPr lang="en-US" sz="2400" dirty="0"/>
              <a:t>	It provides complete monitoring of desktop and server operating systems.</a:t>
            </a:r>
          </a:p>
          <a:p>
            <a:pPr>
              <a:buNone/>
            </a:pPr>
            <a:r>
              <a:rPr lang="en-US" sz="2400" dirty="0"/>
              <a:t>	In the event of a failure, </a:t>
            </a:r>
            <a:r>
              <a:rPr lang="en-US" sz="2400" dirty="0" err="1"/>
              <a:t>Nagios</a:t>
            </a:r>
            <a:r>
              <a:rPr lang="en-US" sz="2400" dirty="0"/>
              <a:t> can alert technical staff of the problem, allowing them to begin remediation processes before outages affect business processes, end-users, or customers.</a:t>
            </a:r>
          </a:p>
          <a:p>
            <a:pPr>
              <a:buNone/>
            </a:pPr>
            <a:r>
              <a:rPr lang="en-US" sz="2400" dirty="0"/>
              <a:t>5) CHEF</a:t>
            </a:r>
          </a:p>
          <a:p>
            <a:pPr>
              <a:buNone/>
            </a:pPr>
            <a:r>
              <a:rPr lang="en-US" sz="2400" dirty="0"/>
              <a:t>	A chef is a useful tool for achieving scale, speed, and consistency. The chef is a cloud-based system and open source technology. This technology uses Ruby encoding to develop essential building blocks such as recipes and cookbooks. The chef is used in infrastructure automation and helps in reducing manual and repetitive tasks for infrastructure management.</a:t>
            </a:r>
          </a:p>
          <a:p>
            <a:pPr>
              <a:buNone/>
            </a:pPr>
            <a:endParaRPr lang="en-US" sz="2400" dirty="0"/>
          </a:p>
          <a:p>
            <a:pPr>
              <a:buNone/>
            </a:pPr>
            <a:endParaRPr lang="en-US" sz="2400" dirty="0"/>
          </a:p>
          <a:p>
            <a:pPr>
              <a:buNone/>
            </a:pPr>
            <a:endParaRPr lang="en-US" sz="2400" dirty="0"/>
          </a:p>
          <a:p>
            <a:pPr>
              <a:buNone/>
            </a:pPr>
            <a:endParaRPr lang="en-IN" sz="2400" dirty="0"/>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1267" name="Rectangle 2"/>
          <p:cNvSpPr>
            <a:spLocks noGrp="1" noChangeArrowheads="1"/>
          </p:cNvSpPr>
          <p:nvPr>
            <p:ph type="title"/>
          </p:nvPr>
        </p:nvSpPr>
        <p:spPr>
          <a:xfrm>
            <a:off x="1159631" y="533400"/>
            <a:ext cx="9556377" cy="762000"/>
          </a:xfrm>
        </p:spPr>
        <p:txBody>
          <a:bodyPr>
            <a:normAutofit/>
          </a:bodyPr>
          <a:lstStyle/>
          <a:p>
            <a:pPr algn="ctr"/>
            <a:r>
              <a:rPr lang="en-US" b="1" dirty="0" err="1">
                <a:solidFill>
                  <a:schemeClr val="accent6">
                    <a:lumMod val="50000"/>
                  </a:schemeClr>
                </a:solidFill>
                <a:latin typeface="Times New Roman" pitchFamily="18" charset="0"/>
                <a:cs typeface="Times New Roman" pitchFamily="18" charset="0"/>
              </a:rPr>
              <a:t>Devops</a:t>
            </a:r>
            <a:r>
              <a:rPr lang="en-US" b="1" dirty="0">
                <a:solidFill>
                  <a:schemeClr val="accent6">
                    <a:lumMod val="50000"/>
                  </a:schemeClr>
                </a:solidFill>
                <a:latin typeface="Times New Roman" pitchFamily="18" charset="0"/>
                <a:cs typeface="Times New Roman" pitchFamily="18" charset="0"/>
              </a:rPr>
              <a:t> Tools</a:t>
            </a:r>
            <a:endParaRPr lang="en-US" dirty="0"/>
          </a:p>
        </p:txBody>
      </p:sp>
      <p:sp>
        <p:nvSpPr>
          <p:cNvPr id="11268" name="Rectangle 3"/>
          <p:cNvSpPr>
            <a:spLocks noGrp="1" noChangeArrowheads="1"/>
          </p:cNvSpPr>
          <p:nvPr>
            <p:ph type="body" idx="1"/>
          </p:nvPr>
        </p:nvSpPr>
        <p:spPr>
          <a:xfrm>
            <a:off x="507868" y="1371600"/>
            <a:ext cx="11071516" cy="5105400"/>
          </a:xfrm>
        </p:spPr>
        <p:txBody>
          <a:bodyPr>
            <a:normAutofit fontScale="92500" lnSpcReduction="20000"/>
          </a:bodyPr>
          <a:lstStyle/>
          <a:p>
            <a:pPr>
              <a:buNone/>
            </a:pPr>
            <a:r>
              <a:rPr lang="en-US" dirty="0"/>
              <a:t>6) Jenkins</a:t>
            </a:r>
          </a:p>
          <a:p>
            <a:pPr>
              <a:buNone/>
            </a:pPr>
            <a:r>
              <a:rPr lang="en-US" dirty="0"/>
              <a:t>	Jenkins is a </a:t>
            </a:r>
            <a:r>
              <a:rPr lang="en-US" dirty="0" err="1"/>
              <a:t>DevOps</a:t>
            </a:r>
            <a:r>
              <a:rPr lang="en-US" dirty="0"/>
              <a:t> tool for monitoring the execution of repeated tasks. Jenkins is a software that allows continuous integration. Jenkins will be installed on a server where the central build will take place. It helps to integrate project changes more efficiently by finding the issues quickly.</a:t>
            </a:r>
          </a:p>
          <a:p>
            <a:pPr>
              <a:buNone/>
            </a:pPr>
            <a:r>
              <a:rPr lang="en-US" b="1" dirty="0"/>
              <a:t>Features</a:t>
            </a:r>
            <a:endParaRPr lang="en-US" dirty="0"/>
          </a:p>
          <a:p>
            <a:r>
              <a:rPr lang="en-US" dirty="0"/>
              <a:t>Jenkins increases the scale of automation.</a:t>
            </a:r>
          </a:p>
          <a:p>
            <a:r>
              <a:rPr lang="en-US" dirty="0"/>
              <a:t>It can easily set up and configure via a web interface.</a:t>
            </a:r>
          </a:p>
          <a:p>
            <a:r>
              <a:rPr lang="en-US" dirty="0"/>
              <a:t>It can distribute the tasks across multiple machines, thereby increasing concurrency.</a:t>
            </a:r>
          </a:p>
          <a:p>
            <a:r>
              <a:rPr lang="en-US" dirty="0"/>
              <a:t>It supports continuous integration and continuous delivery.</a:t>
            </a:r>
          </a:p>
          <a:p>
            <a:r>
              <a:rPr lang="en-US" dirty="0"/>
              <a:t>It offers 400 </a:t>
            </a:r>
            <a:r>
              <a:rPr lang="en-US" dirty="0" err="1"/>
              <a:t>plugins</a:t>
            </a:r>
            <a:r>
              <a:rPr lang="en-US" dirty="0"/>
              <a:t> to support the building and testing any project virtually.</a:t>
            </a:r>
          </a:p>
          <a:p>
            <a:r>
              <a:rPr lang="en-US" dirty="0"/>
              <a:t>It requires little maintenance and has a built-in GUI tool for easy updates.</a:t>
            </a:r>
          </a:p>
          <a:p>
            <a:pPr eaLnBrk="1" hangingPunct="1">
              <a:lnSpc>
                <a:spcPct val="110000"/>
              </a:lnSpc>
              <a:buNone/>
            </a:pP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61"/>
          <p:cNvSpPr txBox="1">
            <a:spLocks noGrp="1" noChangeArrowheads="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3315" name="Rectangle 2"/>
          <p:cNvSpPr>
            <a:spLocks noGrp="1" noChangeArrowheads="1"/>
          </p:cNvSpPr>
          <p:nvPr>
            <p:ph type="title" idx="4294967295"/>
          </p:nvPr>
        </p:nvSpPr>
        <p:spPr>
          <a:xfrm>
            <a:off x="2234618" y="228600"/>
            <a:ext cx="7516442" cy="762000"/>
          </a:xfrm>
        </p:spPr>
        <p:txBody>
          <a:bodyPr/>
          <a:lstStyle/>
          <a:p>
            <a:pPr algn="ctr"/>
            <a:r>
              <a:rPr lang="en-US" b="1" dirty="0" err="1">
                <a:solidFill>
                  <a:srgbClr val="F79646">
                    <a:lumMod val="50000"/>
                  </a:srgbClr>
                </a:solidFill>
                <a:latin typeface="Times New Roman" pitchFamily="18" charset="0"/>
                <a:cs typeface="Times New Roman" pitchFamily="18" charset="0"/>
              </a:rPr>
              <a:t>Devops</a:t>
            </a:r>
            <a:r>
              <a:rPr lang="en-US" b="1" dirty="0">
                <a:solidFill>
                  <a:srgbClr val="F79646">
                    <a:lumMod val="50000"/>
                  </a:srgbClr>
                </a:solidFill>
                <a:latin typeface="Times New Roman" pitchFamily="18" charset="0"/>
                <a:cs typeface="Times New Roman" pitchFamily="18" charset="0"/>
              </a:rPr>
              <a:t> Tools</a:t>
            </a:r>
            <a:endParaRPr lang="en-US" dirty="0"/>
          </a:p>
        </p:txBody>
      </p:sp>
      <p:sp>
        <p:nvSpPr>
          <p:cNvPr id="13316" name="Rectangle 3"/>
          <p:cNvSpPr>
            <a:spLocks noGrp="1" noChangeArrowheads="1"/>
          </p:cNvSpPr>
          <p:nvPr>
            <p:ph type="body" idx="4294967295"/>
          </p:nvPr>
        </p:nvSpPr>
        <p:spPr>
          <a:xfrm>
            <a:off x="406294" y="1371600"/>
            <a:ext cx="11173090" cy="4953000"/>
          </a:xfrm>
        </p:spPr>
        <p:txBody>
          <a:bodyPr>
            <a:normAutofit lnSpcReduction="10000"/>
          </a:bodyPr>
          <a:lstStyle/>
          <a:p>
            <a:pPr>
              <a:buNone/>
            </a:pPr>
            <a:r>
              <a:rPr lang="en-US" sz="2400" dirty="0"/>
              <a:t>7) </a:t>
            </a:r>
            <a:r>
              <a:rPr lang="en-US" sz="2400" dirty="0" err="1"/>
              <a:t>Git</a:t>
            </a:r>
            <a:endParaRPr lang="en-US" sz="2400" dirty="0"/>
          </a:p>
          <a:p>
            <a:r>
              <a:rPr lang="en-US" sz="2400" dirty="0" err="1"/>
              <a:t>Git</a:t>
            </a:r>
            <a:r>
              <a:rPr lang="en-US" sz="2400" dirty="0"/>
              <a: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a:t>
            </a:r>
            <a:r>
              <a:rPr lang="en-US" sz="2400" dirty="0" err="1"/>
              <a:t>DevOps</a:t>
            </a:r>
            <a:r>
              <a:rPr lang="en-US" sz="2400" dirty="0"/>
              <a:t> tool.</a:t>
            </a:r>
          </a:p>
          <a:p>
            <a:pPr>
              <a:buNone/>
            </a:pPr>
            <a:r>
              <a:rPr lang="en-US" sz="2400" dirty="0"/>
              <a:t>Features:</a:t>
            </a:r>
          </a:p>
          <a:p>
            <a:r>
              <a:rPr lang="en-US" sz="2400" dirty="0"/>
              <a:t>It is a free open source tool.</a:t>
            </a:r>
          </a:p>
          <a:p>
            <a:r>
              <a:rPr lang="en-US" sz="2400" dirty="0"/>
              <a:t>It allows distributed development.</a:t>
            </a:r>
          </a:p>
          <a:p>
            <a:r>
              <a:rPr lang="en-US" sz="2400" dirty="0"/>
              <a:t>It supports the pull request.</a:t>
            </a:r>
          </a:p>
          <a:p>
            <a:r>
              <a:rPr lang="en-US" sz="2400" dirty="0"/>
              <a:t>It enables a faster release cycle.</a:t>
            </a:r>
          </a:p>
          <a:p>
            <a:r>
              <a:rPr lang="en-US" sz="2400" dirty="0" err="1"/>
              <a:t>Git</a:t>
            </a:r>
            <a:r>
              <a:rPr lang="en-US" sz="2400" dirty="0"/>
              <a:t> is very scalable.</a:t>
            </a:r>
          </a:p>
          <a:p>
            <a:r>
              <a:rPr lang="en-US" sz="2400" dirty="0"/>
              <a:t>It is very secure and completes the tasks very fast.</a:t>
            </a:r>
          </a:p>
          <a:p>
            <a:pPr>
              <a:buNone/>
            </a:pPr>
            <a:endParaRPr lang="en-US" sz="2400" dirty="0">
              <a:latin typeface="Times New Roman" pitchFamily="18" charset="0"/>
              <a:cs typeface="Times New Roman"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defRPr/>
            </a:pPr>
            <a:r>
              <a:rPr lang="en-US" b="1" dirty="0" err="1">
                <a:solidFill>
                  <a:srgbClr val="F79646">
                    <a:lumMod val="50000"/>
                  </a:srgbClr>
                </a:solidFill>
                <a:latin typeface="Times New Roman" pitchFamily="18" charset="0"/>
                <a:cs typeface="Times New Roman" pitchFamily="18" charset="0"/>
              </a:rPr>
              <a:t>Devops</a:t>
            </a:r>
            <a:r>
              <a:rPr lang="en-US" b="1" dirty="0">
                <a:solidFill>
                  <a:srgbClr val="F79646">
                    <a:lumMod val="50000"/>
                  </a:srgbClr>
                </a:solidFill>
                <a:latin typeface="Times New Roman" pitchFamily="18" charset="0"/>
                <a:cs typeface="Times New Roman" pitchFamily="18" charset="0"/>
              </a:rPr>
              <a:t> Tools</a:t>
            </a:r>
            <a:endParaRPr lang="en-US" b="1" dirty="0"/>
          </a:p>
        </p:txBody>
      </p:sp>
      <p:sp>
        <p:nvSpPr>
          <p:cNvPr id="3076" name="Rectangle 3"/>
          <p:cNvSpPr>
            <a:spLocks noGrp="1" noChangeArrowheads="1"/>
          </p:cNvSpPr>
          <p:nvPr>
            <p:ph type="body" idx="1"/>
          </p:nvPr>
        </p:nvSpPr>
        <p:spPr>
          <a:xfrm>
            <a:off x="684212" y="1428737"/>
            <a:ext cx="11049000" cy="4500593"/>
          </a:xfrm>
        </p:spPr>
        <p:txBody>
          <a:bodyPr/>
          <a:lstStyle/>
          <a:p>
            <a:pPr>
              <a:buNone/>
            </a:pPr>
            <a:r>
              <a:rPr lang="en-US" sz="2400" dirty="0"/>
              <a:t>8) Selenium</a:t>
            </a:r>
          </a:p>
          <a:p>
            <a:pPr>
              <a:buNone/>
            </a:pPr>
            <a:r>
              <a:rPr lang="en-US" sz="2400"/>
              <a:t>	Selenium </a:t>
            </a:r>
            <a:r>
              <a:rPr lang="en-US" sz="2400" dirty="0"/>
              <a:t>is a portable software testing framework for web applications. It provides an easy interface for developing automated tests.</a:t>
            </a:r>
          </a:p>
          <a:p>
            <a:pPr>
              <a:buNone/>
            </a:pPr>
            <a:r>
              <a:rPr lang="en-US" sz="2400" b="1" dirty="0"/>
              <a:t>Features</a:t>
            </a:r>
            <a:endParaRPr lang="en-US" sz="2400" dirty="0"/>
          </a:p>
          <a:p>
            <a:r>
              <a:rPr lang="en-US" sz="2400" dirty="0"/>
              <a:t>It is a free open source tool.</a:t>
            </a:r>
          </a:p>
          <a:p>
            <a:r>
              <a:rPr lang="en-US" sz="2400" dirty="0"/>
              <a:t>It supports multiplatform for testing, such as Android and </a:t>
            </a:r>
            <a:r>
              <a:rPr lang="en-US" sz="2400" dirty="0" err="1"/>
              <a:t>ios</a:t>
            </a:r>
            <a:r>
              <a:rPr lang="en-US" sz="2400" dirty="0"/>
              <a:t>.</a:t>
            </a:r>
          </a:p>
          <a:p>
            <a:r>
              <a:rPr lang="en-US" sz="2400" dirty="0"/>
              <a:t>It is easy to build a keyword-driven framework for a </a:t>
            </a:r>
            <a:r>
              <a:rPr lang="en-US" sz="2400" dirty="0" err="1"/>
              <a:t>WebDriver</a:t>
            </a:r>
            <a:r>
              <a:rPr lang="en-US" sz="2400" dirty="0"/>
              <a:t>.</a:t>
            </a:r>
          </a:p>
          <a:p>
            <a:r>
              <a:rPr lang="en-US" sz="2400" dirty="0"/>
              <a:t>It creates robust browser-based regression automation suites and tests.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61"/>
          <p:cNvSpPr>
            <a:spLocks noGrp="1" noChangeArrowheads="1"/>
          </p:cNvSpPr>
          <p:nvPr>
            <p:ph type="sldNum" sz="quarter" idx="4294967295"/>
          </p:nvPr>
        </p:nvSpPr>
        <p:spPr>
          <a:xfrm>
            <a:off x="9649486" y="6477000"/>
            <a:ext cx="2539339" cy="381000"/>
          </a:xfrm>
          <a:prstGeom prst="rect">
            <a:avLst/>
          </a:prstGeom>
          <a:noFill/>
        </p:spPr>
        <p:txBody>
          <a:bodyPr/>
          <a:lstStyle/>
          <a:p>
            <a:r>
              <a:rPr lang="en-US" dirty="0"/>
              <a:t>.</a:t>
            </a:r>
          </a:p>
        </p:txBody>
      </p:sp>
      <p:sp>
        <p:nvSpPr>
          <p:cNvPr id="17411"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7412" name="Rectangle 2"/>
          <p:cNvSpPr>
            <a:spLocks noGrp="1" noChangeArrowheads="1"/>
          </p:cNvSpPr>
          <p:nvPr>
            <p:ph type="title"/>
          </p:nvPr>
        </p:nvSpPr>
        <p:spPr>
          <a:xfrm>
            <a:off x="1460120" y="304800"/>
            <a:ext cx="8908846" cy="609600"/>
          </a:xfrm>
        </p:spPr>
        <p:txBody>
          <a:bodyPr>
            <a:normAutofit fontScale="90000"/>
          </a:bodyPr>
          <a:lstStyle/>
          <a:p>
            <a:pPr algn="ctr"/>
            <a:r>
              <a:rPr lang="en-US" b="1" dirty="0" err="1">
                <a:solidFill>
                  <a:srgbClr val="F79646">
                    <a:lumMod val="50000"/>
                  </a:srgbClr>
                </a:solidFill>
                <a:latin typeface="Times New Roman" pitchFamily="18" charset="0"/>
                <a:cs typeface="Times New Roman" pitchFamily="18" charset="0"/>
              </a:rPr>
              <a:t>Devops</a:t>
            </a:r>
            <a:r>
              <a:rPr lang="en-US" b="1" dirty="0">
                <a:solidFill>
                  <a:srgbClr val="F79646">
                    <a:lumMod val="50000"/>
                  </a:srgbClr>
                </a:solidFill>
                <a:latin typeface="Times New Roman" pitchFamily="18" charset="0"/>
                <a:cs typeface="Times New Roman" pitchFamily="18" charset="0"/>
              </a:rPr>
              <a:t> Tools</a:t>
            </a:r>
            <a:endParaRPr lang="en-US" dirty="0">
              <a:solidFill>
                <a:srgbClr val="170981"/>
              </a:solidFill>
            </a:endParaRPr>
          </a:p>
        </p:txBody>
      </p:sp>
      <p:sp>
        <p:nvSpPr>
          <p:cNvPr id="17413" name="Rectangle 3"/>
          <p:cNvSpPr>
            <a:spLocks noGrp="1" noChangeArrowheads="1"/>
          </p:cNvSpPr>
          <p:nvPr>
            <p:ph type="body" idx="1"/>
          </p:nvPr>
        </p:nvSpPr>
        <p:spPr>
          <a:xfrm>
            <a:off x="406294" y="1066800"/>
            <a:ext cx="11376237" cy="5410200"/>
          </a:xfrm>
        </p:spPr>
        <p:txBody>
          <a:bodyPr>
            <a:normAutofit fontScale="77500" lnSpcReduction="20000"/>
          </a:bodyPr>
          <a:lstStyle/>
          <a:p>
            <a:pPr marL="101600" lvl="1">
              <a:lnSpc>
                <a:spcPct val="130000"/>
              </a:lnSpc>
            </a:pPr>
            <a:r>
              <a:rPr lang="en-US" sz="2000" dirty="0"/>
              <a:t>9) </a:t>
            </a:r>
            <a:r>
              <a:rPr lang="en-US" sz="2000" dirty="0" err="1"/>
              <a:t>SonarQube</a:t>
            </a:r>
            <a:r>
              <a:rPr lang="en-US" sz="2000" dirty="0"/>
              <a:t> :</a:t>
            </a:r>
          </a:p>
          <a:p>
            <a:pPr marL="101600" lvl="1">
              <a:lnSpc>
                <a:spcPct val="130000"/>
              </a:lnSpc>
            </a:pPr>
            <a:r>
              <a:rPr lang="en-US" sz="2000" dirty="0"/>
              <a:t>It is an open-source platform developed by </a:t>
            </a:r>
            <a:r>
              <a:rPr lang="en-US" sz="2000" dirty="0" err="1"/>
              <a:t>SonarSource</a:t>
            </a:r>
            <a:r>
              <a:rPr lang="en-US" sz="2000" dirty="0"/>
              <a:t> for </a:t>
            </a:r>
            <a:r>
              <a:rPr lang="en-US" sz="2000" b="1" dirty="0"/>
              <a:t>continuous inspection of code quality</a:t>
            </a:r>
            <a:r>
              <a:rPr lang="en-US" sz="2000" dirty="0"/>
              <a:t>. Sonar does static code analysis, which provides a detailed report of bugs, code smells, vulnerabilities, code duplications.</a:t>
            </a:r>
          </a:p>
          <a:p>
            <a:pPr marL="101600" lvl="1">
              <a:lnSpc>
                <a:spcPct val="130000"/>
              </a:lnSpc>
            </a:pPr>
            <a:r>
              <a:rPr lang="en-US" sz="2000" b="1" dirty="0"/>
              <a:t>Features:</a:t>
            </a:r>
          </a:p>
          <a:p>
            <a:r>
              <a:rPr lang="en-US" b="1" dirty="0"/>
              <a:t>Sustainability</a:t>
            </a:r>
            <a:r>
              <a:rPr lang="en-US" dirty="0"/>
              <a:t> - Reduces complexity, possible vulnerabilities, and code duplications, </a:t>
            </a:r>
            <a:r>
              <a:rPr lang="en-US" dirty="0" err="1"/>
              <a:t>optimising</a:t>
            </a:r>
            <a:r>
              <a:rPr lang="en-US" dirty="0"/>
              <a:t> the life of applications.</a:t>
            </a:r>
          </a:p>
          <a:p>
            <a:r>
              <a:rPr lang="en-US" b="1" dirty="0"/>
              <a:t>Increase productivity</a:t>
            </a:r>
            <a:r>
              <a:rPr lang="en-US" dirty="0"/>
              <a:t> - Reduces the scale, cost of maintenance, and risk of the application; as such, it removes the need to spend more time changing the code</a:t>
            </a:r>
          </a:p>
          <a:p>
            <a:r>
              <a:rPr lang="en-US" b="1" dirty="0"/>
              <a:t>Quality code</a:t>
            </a:r>
            <a:r>
              <a:rPr lang="en-US" dirty="0"/>
              <a:t> - Code quality control is an inseparable part of the process of software development.</a:t>
            </a:r>
          </a:p>
          <a:p>
            <a:r>
              <a:rPr lang="en-US" b="1" dirty="0"/>
              <a:t>Detect Errors</a:t>
            </a:r>
            <a:r>
              <a:rPr lang="en-US" dirty="0"/>
              <a:t> - Detects errors in the code and alerts developers to fix them automatically before submitting them for output.</a:t>
            </a:r>
          </a:p>
          <a:p>
            <a:r>
              <a:rPr lang="en-US" b="1" dirty="0"/>
              <a:t>Increase consistency</a:t>
            </a:r>
            <a:r>
              <a:rPr lang="en-US" dirty="0"/>
              <a:t> - Determines where the code criteria are breached and enhances the quality</a:t>
            </a:r>
          </a:p>
          <a:p>
            <a:r>
              <a:rPr lang="en-US" b="1" dirty="0"/>
              <a:t>Business scaling</a:t>
            </a:r>
            <a:r>
              <a:rPr lang="en-US" dirty="0"/>
              <a:t> - No restriction on the number of projects to be evaluated</a:t>
            </a:r>
          </a:p>
          <a:p>
            <a:r>
              <a:rPr lang="en-US" b="1" dirty="0"/>
              <a:t>Enhance developer skills</a:t>
            </a:r>
            <a:r>
              <a:rPr lang="en-US" dirty="0"/>
              <a:t> - Regular feedback on quality problems helps developers to improve their coding skills</a:t>
            </a:r>
          </a:p>
          <a:p>
            <a:pPr marL="101600" lvl="1">
              <a:lnSpc>
                <a:spcPct val="130000"/>
              </a:lnSpc>
            </a:pPr>
            <a:endParaRPr lang="en-US" sz="2000" b="1"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t>Maven</a:t>
            </a:r>
          </a:p>
          <a:p>
            <a:r>
              <a:rPr lang="en-US" dirty="0">
                <a:hlinkClick r:id="rId2" tooltip="Maven"/>
              </a:rPr>
              <a:t>Maven</a:t>
            </a:r>
            <a:r>
              <a:rPr lang="en-US" dirty="0"/>
              <a:t> is one of the important </a:t>
            </a:r>
            <a:r>
              <a:rPr lang="en-US" dirty="0" err="1"/>
              <a:t>DevOps</a:t>
            </a:r>
            <a:r>
              <a:rPr lang="en-US" dirty="0"/>
              <a:t> tools for building projects. Unlike the ANT build system, Apache Maven is more than just an automation build framework. It is also designed to manage reporting, documentation, distribution, releases, and dependencies processes. Written in Java language, Maven can build and manage projects written in </a:t>
            </a:r>
            <a:r>
              <a:rPr lang="en-US" dirty="0">
                <a:hlinkClick r:id="rId3" tooltip="Java"/>
              </a:rPr>
              <a:t>Java</a:t>
            </a:r>
            <a:r>
              <a:rPr lang="en-US" dirty="0"/>
              <a:t> or</a:t>
            </a:r>
            <a:r>
              <a:rPr lang="en-US" dirty="0">
                <a:hlinkClick r:id="rId4" tooltip="C#"/>
              </a:rPr>
              <a:t> C#</a:t>
            </a:r>
            <a:r>
              <a:rPr lang="en-US" dirty="0"/>
              <a:t>, </a:t>
            </a:r>
            <a:r>
              <a:rPr lang="en-US" dirty="0">
                <a:hlinkClick r:id="rId5" tooltip="Ruby"/>
              </a:rPr>
              <a:t>Ruby</a:t>
            </a:r>
            <a:r>
              <a:rPr lang="en-US" dirty="0"/>
              <a:t>, </a:t>
            </a:r>
            <a:r>
              <a:rPr lang="en-US" dirty="0" err="1">
                <a:hlinkClick r:id="rId6" tooltip="Scala"/>
              </a:rPr>
              <a:t>Scala</a:t>
            </a:r>
            <a:r>
              <a:rPr lang="en-US" dirty="0"/>
              <a:t>, and other languages using project object model (POM) </a:t>
            </a:r>
            <a:r>
              <a:rPr lang="en-US" dirty="0" err="1"/>
              <a:t>plugins</a:t>
            </a:r>
            <a:r>
              <a:rPr lang="en-US" dirty="0"/>
              <a:t>. </a:t>
            </a:r>
          </a:p>
          <a:p>
            <a:pPr>
              <a:buNone/>
            </a:pPr>
            <a:endParaRPr lang="en-US" dirty="0"/>
          </a:p>
        </p:txBody>
      </p:sp>
      <p:sp>
        <p:nvSpPr>
          <p:cNvPr id="3" name="Title 2"/>
          <p:cNvSpPr>
            <a:spLocks noGrp="1"/>
          </p:cNvSpPr>
          <p:nvPr>
            <p:ph type="title"/>
          </p:nvPr>
        </p:nvSpPr>
        <p:spPr/>
        <p:txBody>
          <a:bodyPr/>
          <a:lstStyle/>
          <a:p>
            <a:pPr algn="ctr"/>
            <a:r>
              <a:rPr lang="en-US" dirty="0" err="1"/>
              <a:t>Devops</a:t>
            </a:r>
            <a:r>
              <a:rPr lang="en-US" dirty="0"/>
              <a:t> Tools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descr="PPT - INTRODUCTION PowerPoint Presentation, free download - ID:2219477"/>
          <p:cNvPicPr>
            <a:picLocks noChangeAspect="1" noChangeArrowheads="1"/>
          </p:cNvPicPr>
          <p:nvPr/>
        </p:nvPicPr>
        <p:blipFill>
          <a:blip r:embed="rId2"/>
          <a:srcRect/>
          <a:stretch>
            <a:fillRect/>
          </a:stretch>
        </p:blipFill>
        <p:spPr bwMode="auto">
          <a:xfrm>
            <a:off x="684212" y="609600"/>
            <a:ext cx="10972800" cy="5791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07868" y="457200"/>
            <a:ext cx="11173090" cy="990600"/>
          </a:xfrm>
        </p:spPr>
        <p:txBody>
          <a:bodyPr>
            <a:normAutofit/>
          </a:bodyPr>
          <a:lstStyle/>
          <a:p>
            <a:pPr algn="ctr"/>
            <a:r>
              <a:rPr lang="en-US" dirty="0"/>
              <a:t> 	</a:t>
            </a:r>
            <a:r>
              <a:rPr lang="en-US" b="1" dirty="0" err="1"/>
              <a:t>DevOps</a:t>
            </a:r>
            <a:endParaRPr lang="en-US" b="1" dirty="0"/>
          </a:p>
        </p:txBody>
      </p:sp>
      <p:sp>
        <p:nvSpPr>
          <p:cNvPr id="4100" name="Rectangle 3"/>
          <p:cNvSpPr>
            <a:spLocks noGrp="1" noChangeArrowheads="1"/>
          </p:cNvSpPr>
          <p:nvPr>
            <p:ph type="body" idx="1"/>
          </p:nvPr>
        </p:nvSpPr>
        <p:spPr>
          <a:xfrm>
            <a:off x="507867" y="1295400"/>
            <a:ext cx="10969943" cy="5257800"/>
          </a:xfrm>
        </p:spPr>
        <p:txBody>
          <a:bodyPr>
            <a:normAutofit/>
          </a:bodyPr>
          <a:lstStyle/>
          <a:p>
            <a:pPr marL="0" indent="0" algn="just">
              <a:spcBef>
                <a:spcPts val="0"/>
              </a:spcBef>
            </a:pPr>
            <a:r>
              <a:rPr lang="en-US" sz="1800" dirty="0">
                <a:solidFill>
                  <a:schemeClr val="dk1"/>
                </a:solidFill>
                <a:latin typeface="Century Gothic"/>
                <a:ea typeface="Century Gothic"/>
                <a:cs typeface="Century Gothic"/>
                <a:sym typeface="Century Gothic"/>
              </a:rPr>
              <a:t>The word </a:t>
            </a:r>
            <a:r>
              <a:rPr lang="en-US" sz="1800" dirty="0" err="1">
                <a:solidFill>
                  <a:schemeClr val="dk1"/>
                </a:solidFill>
                <a:latin typeface="Century Gothic"/>
                <a:ea typeface="Century Gothic"/>
                <a:cs typeface="Century Gothic"/>
                <a:sym typeface="Century Gothic"/>
              </a:rPr>
              <a:t>DevOps</a:t>
            </a:r>
            <a:r>
              <a:rPr lang="en-US" sz="1800" dirty="0">
                <a:solidFill>
                  <a:schemeClr val="dk1"/>
                </a:solidFill>
                <a:latin typeface="Century Gothic"/>
                <a:ea typeface="Century Gothic"/>
                <a:cs typeface="Century Gothic"/>
                <a:sym typeface="Century Gothic"/>
              </a:rPr>
              <a:t> is a combination of two words that is development and operations. This is a culture that promotes the collaboration between development team and the operations team. With the help of </a:t>
            </a:r>
            <a:r>
              <a:rPr lang="en-US" sz="1800" dirty="0" err="1">
                <a:solidFill>
                  <a:schemeClr val="dk1"/>
                </a:solidFill>
                <a:latin typeface="Century Gothic"/>
                <a:ea typeface="Century Gothic"/>
                <a:cs typeface="Century Gothic"/>
                <a:sym typeface="Century Gothic"/>
              </a:rPr>
              <a:t>DevOps</a:t>
            </a:r>
            <a:r>
              <a:rPr lang="en-US" sz="1800" dirty="0">
                <a:solidFill>
                  <a:schemeClr val="dk1"/>
                </a:solidFill>
                <a:latin typeface="Century Gothic"/>
                <a:ea typeface="Century Gothic"/>
                <a:cs typeface="Century Gothic"/>
                <a:sym typeface="Century Gothic"/>
              </a:rPr>
              <a:t>, The applications can be delivered faster and serve their customer needs nicely. </a:t>
            </a:r>
            <a:endParaRPr lang="en-US" sz="1800" dirty="0"/>
          </a:p>
          <a:p>
            <a:pPr>
              <a:lnSpc>
                <a:spcPct val="150000"/>
              </a:lnSpc>
              <a:tabLst>
                <a:tab pos="6178550" algn="l"/>
              </a:tabLst>
            </a:pPr>
            <a:r>
              <a:rPr lang="en-US" sz="1800" dirty="0" err="1">
                <a:solidFill>
                  <a:schemeClr val="dk1"/>
                </a:solidFill>
                <a:latin typeface="Century Gothic"/>
                <a:ea typeface="Century Gothic"/>
                <a:cs typeface="Century Gothic"/>
                <a:sym typeface="Century Gothic"/>
              </a:rPr>
              <a:t>DevOps</a:t>
            </a:r>
            <a:r>
              <a:rPr lang="en-US" sz="1800" dirty="0">
                <a:solidFill>
                  <a:schemeClr val="dk1"/>
                </a:solidFill>
                <a:latin typeface="Century Gothic"/>
                <a:ea typeface="Century Gothic"/>
                <a:cs typeface="Century Gothic"/>
                <a:sym typeface="Century Gothic"/>
              </a:rPr>
              <a:t> is the effective collaboration between Development and IT operations. It is not possible to understand </a:t>
            </a:r>
            <a:r>
              <a:rPr lang="en-US" sz="1800" dirty="0" err="1">
                <a:solidFill>
                  <a:schemeClr val="dk1"/>
                </a:solidFill>
                <a:latin typeface="Century Gothic"/>
                <a:ea typeface="Century Gothic"/>
                <a:cs typeface="Century Gothic"/>
                <a:sym typeface="Century Gothic"/>
              </a:rPr>
              <a:t>DevOps</a:t>
            </a:r>
            <a:r>
              <a:rPr lang="en-US" sz="1800" dirty="0">
                <a:solidFill>
                  <a:schemeClr val="dk1"/>
                </a:solidFill>
                <a:latin typeface="Century Gothic"/>
                <a:ea typeface="Century Gothic"/>
                <a:cs typeface="Century Gothic"/>
                <a:sym typeface="Century Gothic"/>
              </a:rPr>
              <a:t> without knowing </a:t>
            </a:r>
            <a:r>
              <a:rPr lang="en-US" sz="1800" dirty="0" err="1">
                <a:solidFill>
                  <a:schemeClr val="dk1"/>
                </a:solidFill>
                <a:latin typeface="Century Gothic"/>
                <a:ea typeface="Century Gothic"/>
                <a:cs typeface="Century Gothic"/>
                <a:sym typeface="Century Gothic"/>
              </a:rPr>
              <a:t>DevOps</a:t>
            </a:r>
            <a:r>
              <a:rPr lang="en-US" sz="1800" dirty="0">
                <a:solidFill>
                  <a:schemeClr val="dk1"/>
                </a:solidFill>
                <a:latin typeface="Century Gothic"/>
                <a:ea typeface="Century Gothic"/>
                <a:cs typeface="Century Gothic"/>
                <a:sym typeface="Century Gothic"/>
              </a:rPr>
              <a:t> lifecycle. The important phase of  </a:t>
            </a:r>
            <a:r>
              <a:rPr lang="en-US" sz="1800" dirty="0" err="1">
                <a:solidFill>
                  <a:schemeClr val="dk1"/>
                </a:solidFill>
                <a:latin typeface="Century Gothic"/>
                <a:ea typeface="Century Gothic"/>
                <a:cs typeface="Century Gothic"/>
                <a:sym typeface="Century Gothic"/>
              </a:rPr>
              <a:t>DevOps</a:t>
            </a:r>
            <a:r>
              <a:rPr lang="en-US" sz="1800" dirty="0">
                <a:solidFill>
                  <a:schemeClr val="dk1"/>
                </a:solidFill>
                <a:latin typeface="Century Gothic"/>
                <a:ea typeface="Century Gothic"/>
                <a:cs typeface="Century Gothic"/>
                <a:sym typeface="Century Gothic"/>
              </a:rPr>
              <a:t> life cycle are shown below that promotes continuous integration and continuous monitoring</a:t>
            </a:r>
            <a:r>
              <a:rPr lang="en-US" sz="2400" dirty="0">
                <a:solidFill>
                  <a:schemeClr val="dk1"/>
                </a:solidFill>
                <a:latin typeface="Century Gothic"/>
                <a:ea typeface="Century Gothic"/>
                <a:cs typeface="Century Gothic"/>
                <a:sym typeface="Century Gothic"/>
              </a:rPr>
              <a:t>.</a:t>
            </a:r>
            <a:endParaRPr lang="en-US" sz="1600" dirty="0"/>
          </a:p>
          <a:p>
            <a:pPr>
              <a:lnSpc>
                <a:spcPct val="150000"/>
              </a:lnSpc>
              <a:buNone/>
              <a:tabLst>
                <a:tab pos="6178550" algn="l"/>
              </a:tabLst>
            </a:pPr>
            <a:endParaRPr lang="en-US" sz="2400" dirty="0"/>
          </a:p>
          <a:p>
            <a:pPr>
              <a:lnSpc>
                <a:spcPct val="150000"/>
              </a:lnSpc>
              <a:buNone/>
              <a:tabLst>
                <a:tab pos="6178550" algn="l"/>
              </a:tabLst>
            </a:pPr>
            <a:endParaRPr lang="en-US" sz="2400" dirty="0"/>
          </a:p>
          <a:p>
            <a:pPr>
              <a:lnSpc>
                <a:spcPct val="150000"/>
              </a:lnSpc>
              <a:buNone/>
              <a:tabLst>
                <a:tab pos="6178550" algn="l"/>
              </a:tabLst>
            </a:pPr>
            <a:endParaRPr lang="en-US" sz="2400" dirty="0"/>
          </a:p>
          <a:p>
            <a:pPr>
              <a:lnSpc>
                <a:spcPct val="150000"/>
              </a:lnSpc>
              <a:buNone/>
              <a:tabLst>
                <a:tab pos="6178550" algn="l"/>
              </a:tabLst>
            </a:pPr>
            <a:endParaRPr lang="en-US" sz="2400" dirty="0"/>
          </a:p>
          <a:p>
            <a:pPr>
              <a:lnSpc>
                <a:spcPct val="150000"/>
              </a:lnSpc>
              <a:buNone/>
              <a:tabLst>
                <a:tab pos="6178550" algn="l"/>
              </a:tabLst>
            </a:pPr>
            <a:endParaRPr lang="en-US" sz="2400" dirty="0"/>
          </a:p>
          <a:p>
            <a:pPr>
              <a:lnSpc>
                <a:spcPct val="150000"/>
              </a:lnSpc>
              <a:buNone/>
              <a:tabLst>
                <a:tab pos="6178550" algn="l"/>
              </a:tabLst>
            </a:pPr>
            <a:endParaRPr lang="en-US" sz="2400" dirty="0"/>
          </a:p>
        </p:txBody>
      </p:sp>
      <p:pic>
        <p:nvPicPr>
          <p:cNvPr id="6" name="Shape 76"/>
          <p:cNvPicPr preferRelativeResize="0"/>
          <p:nvPr/>
        </p:nvPicPr>
        <p:blipFill rotWithShape="1">
          <a:blip r:embed="rId3">
            <a:alphaModFix/>
          </a:blip>
          <a:srcRect/>
          <a:stretch/>
        </p:blipFill>
        <p:spPr>
          <a:xfrm>
            <a:off x="1165190" y="4500570"/>
            <a:ext cx="3714776" cy="1643074"/>
          </a:xfrm>
          <a:prstGeom prst="roundRect">
            <a:avLst>
              <a:gd name="adj" fmla="val 8594"/>
            </a:avLst>
          </a:prstGeom>
          <a:solidFill>
            <a:srgbClr val="ECECEC"/>
          </a:solidFill>
          <a:ln>
            <a:noFill/>
          </a:ln>
          <a:effectLst>
            <a:reflection stA="38000" endPos="28000" dist="5000" dir="5400000" sy="-100000" algn="bl" rotWithShape="0"/>
          </a:effectLst>
        </p:spPr>
      </p:pic>
      <p:pic>
        <p:nvPicPr>
          <p:cNvPr id="8" name="Picture 7" descr="devops-tutorial-2.png"/>
          <p:cNvPicPr>
            <a:picLocks noChangeAspect="1"/>
          </p:cNvPicPr>
          <p:nvPr/>
        </p:nvPicPr>
        <p:blipFill>
          <a:blip r:embed="rId4"/>
          <a:stretch>
            <a:fillRect/>
          </a:stretch>
        </p:blipFill>
        <p:spPr>
          <a:xfrm>
            <a:off x="6880230" y="4086230"/>
            <a:ext cx="3786214" cy="2271728"/>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514350" indent="-514350">
              <a:buAutoNum type="arabicParenR"/>
            </a:pPr>
            <a:r>
              <a:rPr lang="en-US" dirty="0"/>
              <a:t>Build: With </a:t>
            </a:r>
            <a:r>
              <a:rPr lang="en-US" dirty="0" err="1"/>
              <a:t>DevOps</a:t>
            </a:r>
            <a:r>
              <a:rPr lang="en-US" dirty="0"/>
              <a:t>, the usage of cloud, sharing of resources comes into the picture, and the build is dependent upon the user's need, which is a mechanism to control the usage of resources or capacity.</a:t>
            </a:r>
          </a:p>
          <a:p>
            <a:pPr marL="514350" indent="-514350">
              <a:buFont typeface="Arial" panose="020B0604020202020204" pitchFamily="34" charset="0"/>
              <a:buAutoNum type="arabicParenR"/>
            </a:pPr>
            <a:r>
              <a:rPr lang="en-US" dirty="0"/>
              <a:t>Code: Many good practices such as </a:t>
            </a:r>
            <a:r>
              <a:rPr lang="en-US" dirty="0" err="1"/>
              <a:t>Git</a:t>
            </a:r>
            <a:r>
              <a:rPr lang="en-US" dirty="0"/>
              <a:t> enables the code to be used, which ensures writing the code for business, helps to track changes, getting notified about the reason behind the difference in the actual and the expected output, and if necessary reverting to the original code developed. The code can be appropriately arranged in </a:t>
            </a:r>
            <a:r>
              <a:rPr lang="en-US" b="1" dirty="0"/>
              <a:t>files, folders</a:t>
            </a:r>
            <a:r>
              <a:rPr lang="en-US" dirty="0"/>
              <a:t>, etc. And they can be reused.</a:t>
            </a:r>
          </a:p>
          <a:p>
            <a:pPr marL="514350" indent="-514350">
              <a:buFont typeface="Arial" panose="020B0604020202020204" pitchFamily="34" charset="0"/>
              <a:buAutoNum type="arabicParenR"/>
            </a:pPr>
            <a:r>
              <a:rPr lang="en-US" dirty="0"/>
              <a:t>Test:  In the case of manual testing, it consumes more time in testing and moving the code to the output. The testing can be automated, which decreases the time for testing so that the time to deploy the code to production can be reduced as automating the running of the scripts will remove many manual steps.</a:t>
            </a:r>
          </a:p>
          <a:p>
            <a:pPr marL="514350" indent="-514350">
              <a:buAutoNum type="arabicParenR" startAt="4"/>
            </a:pPr>
            <a:r>
              <a:rPr lang="en-US" dirty="0"/>
              <a:t>Plan: </a:t>
            </a:r>
            <a:r>
              <a:rPr lang="en-US" dirty="0" err="1"/>
              <a:t>DevOps</a:t>
            </a:r>
            <a:r>
              <a:rPr lang="en-US" dirty="0"/>
              <a:t> use Agile methodology to plan the development. With the operations      and development team in sync, it helps in organizing the work to plan accordingly to increase productivity.</a:t>
            </a:r>
          </a:p>
          <a:p>
            <a:pPr marL="514350" indent="-514350">
              <a:buFont typeface="Arial" panose="020B0604020202020204" pitchFamily="34" charset="0"/>
              <a:buAutoNum type="arabicParenR" startAt="6"/>
            </a:pPr>
            <a:endParaRPr lang="en-US" dirty="0"/>
          </a:p>
          <a:p>
            <a:pPr marL="514350" indent="-514350">
              <a:buFont typeface="Arial" panose="020B0604020202020204" pitchFamily="34" charset="0"/>
              <a:buAutoNum type="arabicParenR" startAt="4"/>
            </a:pPr>
            <a:endParaRPr lang="en-US" dirty="0"/>
          </a:p>
          <a:p>
            <a:pPr marL="514350" indent="-514350">
              <a:buAutoNum type="arabicParenR" startAt="4"/>
            </a:pPr>
            <a:endParaRPr lang="en-US" dirty="0"/>
          </a:p>
          <a:p>
            <a:pPr marL="514350" indent="-514350">
              <a:buFont typeface="Arial" panose="020B0604020202020204" pitchFamily="34" charset="0"/>
              <a:buAutoNum type="arabicParenR"/>
            </a:pPr>
            <a:endParaRPr lang="en-US" dirty="0"/>
          </a:p>
          <a:p>
            <a:pPr marL="514350" indent="-514350">
              <a:buFont typeface="Arial" panose="020B0604020202020204" pitchFamily="34" charset="0"/>
              <a:buAutoNum type="arabicParenR"/>
            </a:pPr>
            <a:endParaRPr lang="en-US" dirty="0"/>
          </a:p>
          <a:p>
            <a:pPr marL="514350" indent="-514350">
              <a:buAutoNum type="arabicParenR"/>
            </a:pPr>
            <a:endParaRPr lang="en-US" dirty="0"/>
          </a:p>
          <a:p>
            <a:pPr>
              <a:buNone/>
            </a:pPr>
            <a:endParaRPr lang="en-US" dirty="0"/>
          </a:p>
        </p:txBody>
      </p:sp>
      <p:sp>
        <p:nvSpPr>
          <p:cNvPr id="3" name="Title 2"/>
          <p:cNvSpPr>
            <a:spLocks noGrp="1"/>
          </p:cNvSpPr>
          <p:nvPr>
            <p:ph type="title"/>
          </p:nvPr>
        </p:nvSpPr>
        <p:spPr/>
        <p:txBody>
          <a:bodyPr/>
          <a:lstStyle/>
          <a:p>
            <a:pPr algn="ctr"/>
            <a:r>
              <a:rPr lang="en-US" dirty="0" err="1"/>
              <a:t>Devops</a:t>
            </a:r>
            <a:r>
              <a:rPr lang="en-US" dirty="0"/>
              <a:t> Life Cycle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514350" indent="-514350">
              <a:buFont typeface="Arial" panose="020B0604020202020204" pitchFamily="34" charset="0"/>
              <a:buAutoNum type="arabicParenR" startAt="4"/>
            </a:pPr>
            <a:r>
              <a:rPr lang="en-US" dirty="0"/>
              <a:t>Monitor: Continuous monitoring is used to identify any risk of failure. Also, it helps in tracking the system accurately so that the health of the application can be checked. The monitoring becomes more comfortable with services where the log data may get monitored through many third-party tools such as </a:t>
            </a:r>
            <a:r>
              <a:rPr lang="en-US" b="1" dirty="0" err="1"/>
              <a:t>Splunk</a:t>
            </a:r>
            <a:r>
              <a:rPr lang="en-US" dirty="0"/>
              <a:t>.</a:t>
            </a:r>
          </a:p>
          <a:p>
            <a:pPr marL="514350" indent="-514350">
              <a:buAutoNum type="arabicParenR" startAt="6"/>
            </a:pPr>
            <a:r>
              <a:rPr lang="en-US" dirty="0"/>
              <a:t>Deploy: Many systems can support the scheduler for automated deployment. The cloud management platform enables users to capture accurate insights and view the optimization scenario, analytics on trends by the deployment of dashboards.</a:t>
            </a:r>
          </a:p>
          <a:p>
            <a:pPr marL="514350" indent="-514350">
              <a:buFont typeface="Arial" panose="020B0604020202020204" pitchFamily="34" charset="0"/>
              <a:buAutoNum type="arabicParenR" startAt="6"/>
            </a:pPr>
            <a:r>
              <a:rPr lang="en-US" dirty="0"/>
              <a:t>Operate: </a:t>
            </a:r>
            <a:r>
              <a:rPr lang="en-US" dirty="0" err="1"/>
              <a:t>DevOps</a:t>
            </a:r>
            <a:r>
              <a:rPr lang="en-US" dirty="0"/>
              <a:t> changes the way traditional approach of developing and testing separately. The teams operate in a collaborative way where both the teams actively participate throughout the service lifecycle. The operation team interacts with developers, and they come up with a monitoring plan which serves the IT and business requirements.</a:t>
            </a:r>
          </a:p>
          <a:p>
            <a:pPr marL="514350" indent="-514350">
              <a:buFont typeface="Arial" panose="020B0604020202020204" pitchFamily="34" charset="0"/>
              <a:buAutoNum type="arabicParenR" startAt="6"/>
            </a:pPr>
            <a:r>
              <a:rPr lang="en-US" dirty="0"/>
              <a:t>Release: Deployment to an environment can be done by automation. But when the deployment is made to the production environment, it is done by manual triggering. Many processes involved in release management commonly used to do the deployment in the production environment manually to lessen the impact on the customers.</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err="1"/>
              <a:t>DevOps</a:t>
            </a:r>
            <a:r>
              <a:rPr lang="en-US" dirty="0"/>
              <a:t> Lifecycle</a:t>
            </a:r>
          </a:p>
        </p:txBody>
      </p:sp>
      <p:sp>
        <p:nvSpPr>
          <p:cNvPr id="4" name="Content Placeholder 3"/>
          <p:cNvSpPr>
            <a:spLocks noGrp="1"/>
          </p:cNvSpPr>
          <p:nvPr>
            <p:ph idx="1"/>
          </p:nvPr>
        </p:nvSpPr>
        <p:spPr/>
        <p:txBody>
          <a:bodyPr>
            <a:normAutofit fontScale="62500" lnSpcReduction="20000"/>
          </a:bodyPr>
          <a:lstStyle/>
          <a:p>
            <a:pPr marL="514350" indent="-514350">
              <a:buNone/>
            </a:pPr>
            <a:r>
              <a:rPr lang="en-US" dirty="0"/>
              <a:t>1</a:t>
            </a:r>
            <a:r>
              <a:rPr lang="en-US" sz="3800" dirty="0"/>
              <a:t>) Continuous </a:t>
            </a:r>
            <a:r>
              <a:rPr lang="en-US" sz="3800" dirty="0" err="1"/>
              <a:t>Development:This</a:t>
            </a:r>
            <a:r>
              <a:rPr lang="en-US" sz="3800" dirty="0"/>
              <a:t> phase involves the planning and coding of the software. The vision of the project is decided during the planning phase. And the developers begin developing the code for the application. There are no </a:t>
            </a:r>
            <a:r>
              <a:rPr lang="en-US" sz="3800" dirty="0" err="1"/>
              <a:t>DevOps</a:t>
            </a:r>
            <a:r>
              <a:rPr lang="en-US" sz="3800" dirty="0"/>
              <a:t> tools that are required for planning, but there are several tools for maintaining the code.</a:t>
            </a:r>
          </a:p>
          <a:p>
            <a:pPr>
              <a:buNone/>
            </a:pPr>
            <a:r>
              <a:rPr lang="en-US" sz="3800" dirty="0"/>
              <a:t>2) Continuous </a:t>
            </a:r>
            <a:r>
              <a:rPr lang="en-US" sz="3800" dirty="0" err="1"/>
              <a:t>Integration:This</a:t>
            </a:r>
            <a:r>
              <a:rPr lang="en-US" sz="3800" dirty="0"/>
              <a:t> stage is the heart of the entire </a:t>
            </a:r>
            <a:r>
              <a:rPr lang="en-US" sz="3800" dirty="0" err="1"/>
              <a:t>DevOps</a:t>
            </a:r>
            <a:r>
              <a:rPr lang="en-US" sz="3800" dirty="0"/>
              <a:t> lifecycle. It is a software development practice in which the developers require to commit changes to the source code more frequently. This may be on a daily or weekly basis. Then every commit is built, and this allows early detection of problems if they are present. Building code is not only involved compilation, but it also includes </a:t>
            </a:r>
            <a:r>
              <a:rPr lang="en-US" sz="3800" b="1" dirty="0"/>
              <a:t>unit testing, integration testing, code review</a:t>
            </a:r>
            <a:r>
              <a:rPr lang="en-US" sz="3800" dirty="0"/>
              <a:t>, and </a:t>
            </a:r>
            <a:r>
              <a:rPr lang="en-US" sz="3800" b="1" dirty="0"/>
              <a:t>packaging</a:t>
            </a:r>
            <a:r>
              <a:rPr lang="en-US" sz="3800" dirty="0"/>
              <a:t>.</a:t>
            </a:r>
          </a:p>
          <a:p>
            <a:pPr>
              <a:buNone/>
            </a:pPr>
            <a:r>
              <a:rPr lang="en-US" sz="3800" dirty="0"/>
              <a:t>3) Continuous </a:t>
            </a:r>
            <a:r>
              <a:rPr lang="en-US" sz="3800" dirty="0" err="1"/>
              <a:t>Testing:This</a:t>
            </a:r>
            <a:r>
              <a:rPr lang="en-US" sz="3800" dirty="0"/>
              <a:t> phase, where the developed software is continuously testing for bugs. For constant testing, automation testing tools such as </a:t>
            </a:r>
            <a:r>
              <a:rPr lang="en-US" sz="3800" b="1" dirty="0" err="1"/>
              <a:t>TestNG</a:t>
            </a:r>
            <a:r>
              <a:rPr lang="en-US" sz="3800" b="1" dirty="0"/>
              <a:t>, </a:t>
            </a:r>
            <a:r>
              <a:rPr lang="en-US" sz="3800" b="1" dirty="0" err="1"/>
              <a:t>JUnit</a:t>
            </a:r>
            <a:r>
              <a:rPr lang="en-US" sz="3800" b="1" dirty="0"/>
              <a:t>, Selenium</a:t>
            </a:r>
            <a:r>
              <a:rPr lang="en-US" sz="3800" dirty="0"/>
              <a:t>, etc are used. These tools allow QAs to test multiple code-bases thoroughly in parallel to ensure that there is no flaw in the functionality. In this phase, </a:t>
            </a:r>
            <a:r>
              <a:rPr lang="en-US" sz="3800" b="1" dirty="0" err="1"/>
              <a:t>Docker</a:t>
            </a:r>
            <a:r>
              <a:rPr lang="en-US" sz="3800" dirty="0"/>
              <a:t> Containers can be used for simulating the test environment.</a:t>
            </a:r>
          </a:p>
          <a:p>
            <a:pPr>
              <a:buNone/>
            </a:pPr>
            <a:endParaRPr lang="en-US" sz="3800" dirty="0"/>
          </a:p>
          <a:p>
            <a:pPr>
              <a:buNone/>
            </a:pPr>
            <a:endParaRPr lang="en-US" sz="3800" dirty="0"/>
          </a:p>
          <a:p>
            <a:pPr marL="514350" indent="-514350">
              <a:buAutoNum type="arabicParenR"/>
            </a:pPr>
            <a:endParaRPr lang="en-US" sz="3800" dirty="0"/>
          </a:p>
          <a:p>
            <a:pPr>
              <a:buNone/>
            </a:pPr>
            <a:endParaRPr lang="en-US" sz="3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b="1" dirty="0"/>
              <a:t>Selenium</a:t>
            </a:r>
            <a:r>
              <a:rPr lang="en-US" dirty="0"/>
              <a:t> does the automation testing, and </a:t>
            </a:r>
            <a:r>
              <a:rPr lang="en-US" dirty="0" err="1"/>
              <a:t>TestNG</a:t>
            </a:r>
            <a:r>
              <a:rPr lang="en-US" dirty="0"/>
              <a:t> generates the reports. This entire testing phase can automate with the help of a Continuous Integration tool called </a:t>
            </a:r>
            <a:r>
              <a:rPr lang="en-US" b="1" dirty="0"/>
              <a:t>Jenkins</a:t>
            </a:r>
            <a:r>
              <a:rPr lang="en-US" dirty="0"/>
              <a:t>.</a:t>
            </a:r>
          </a:p>
          <a:p>
            <a:pPr>
              <a:buNone/>
            </a:pPr>
            <a:r>
              <a:rPr lang="en-US" dirty="0"/>
              <a:t>4) Continuous </a:t>
            </a:r>
            <a:r>
              <a:rPr lang="en-US" dirty="0" err="1"/>
              <a:t>Monitoring:Monitoring</a:t>
            </a:r>
            <a:r>
              <a:rPr lang="en-US" dirty="0"/>
              <a:t> is a phase that involves all the operational factors of the entire </a:t>
            </a:r>
            <a:r>
              <a:rPr lang="en-US" dirty="0" err="1"/>
              <a:t>DevOps</a:t>
            </a:r>
            <a:r>
              <a:rPr lang="en-US" dirty="0"/>
              <a:t> process, where important information about the use of the software is recorded and carefully processed to find out trends and identify problem areas. Usually, the monitoring is integrated within the operational capabilities of the software application.</a:t>
            </a:r>
          </a:p>
          <a:p>
            <a:r>
              <a:rPr lang="en-US" dirty="0"/>
              <a:t>It may occur in the form of documentation files or maybe produce large-scale data about the application parameters when it is in a continuous use position. The system errors such as server not reachable, low memory, etc are resolved in this phase. It maintains the security and availability of the service.</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a:t>5) Continuous </a:t>
            </a:r>
            <a:r>
              <a:rPr lang="en-US" dirty="0" err="1"/>
              <a:t>Feedback:The</a:t>
            </a:r>
            <a:r>
              <a:rPr lang="en-US" dirty="0"/>
              <a:t> application development is consistently improved by analyzing the results from the operations of the software. This is carried out by placing the critical phase of constant feedback between the operations and the development of the next version of the current software application.</a:t>
            </a:r>
          </a:p>
          <a:p>
            <a:pPr>
              <a:buNone/>
            </a:pPr>
            <a:r>
              <a:rPr lang="en-US" dirty="0"/>
              <a:t> 6) Continuous </a:t>
            </a:r>
            <a:r>
              <a:rPr lang="en-US" dirty="0" err="1"/>
              <a:t>Deployment:In</a:t>
            </a:r>
            <a:r>
              <a:rPr lang="en-US" dirty="0"/>
              <a:t> this phase, the code is deployed to the production servers. Also, it is essential to ensure that the code is correctly used on all the servers.</a:t>
            </a:r>
          </a:p>
          <a:p>
            <a:pPr>
              <a:buNone/>
            </a:pPr>
            <a:r>
              <a:rPr lang="en-US" dirty="0"/>
              <a:t>7) Continuous </a:t>
            </a:r>
            <a:r>
              <a:rPr lang="en-US" dirty="0" err="1"/>
              <a:t>Operations:All</a:t>
            </a:r>
            <a:r>
              <a:rPr lang="en-US" dirty="0"/>
              <a:t> </a:t>
            </a:r>
            <a:r>
              <a:rPr lang="en-US" dirty="0" err="1"/>
              <a:t>DevOps</a:t>
            </a:r>
            <a:r>
              <a:rPr lang="en-US" dirty="0"/>
              <a:t> operations are based on the continuity with complete automation of the release process and allow the organization to accelerate the overall time to market continuingly.</a:t>
            </a:r>
          </a:p>
          <a:p>
            <a:r>
              <a:rPr lang="en-US" dirty="0"/>
              <a:t>It is clear from the discussion that continuity is the critical factor in the </a:t>
            </a:r>
            <a:r>
              <a:rPr lang="en-US" dirty="0" err="1"/>
              <a:t>DevOps</a:t>
            </a:r>
            <a:r>
              <a:rPr lang="en-US" dirty="0"/>
              <a:t> in removing steps that often distract the development, take it longer to detect issues and produce a better version of the product after several months. With </a:t>
            </a:r>
            <a:r>
              <a:rPr lang="en-US" dirty="0" err="1"/>
              <a:t>DevOps</a:t>
            </a:r>
            <a:r>
              <a:rPr lang="en-US" dirty="0"/>
              <a:t>, we can make any software product more efficient and increase the overall count of interested customers in your product.</a:t>
            </a:r>
          </a:p>
          <a:p>
            <a:pPr>
              <a:buNone/>
            </a:pPr>
            <a:endParaRPr lang="en-US" dirty="0"/>
          </a:p>
          <a:p>
            <a:pPr>
              <a:buNone/>
            </a:pPr>
            <a:endParaRPr lang="en-US" dirty="0"/>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357299"/>
            <a:ext cx="10512862" cy="4736000"/>
          </a:xfrm>
        </p:spPr>
        <p:txBody>
          <a:bodyPr>
            <a:normAutofit/>
          </a:bodyPr>
          <a:lstStyle/>
          <a:p>
            <a:pPr>
              <a:lnSpc>
                <a:spcPct val="150000"/>
              </a:lnSpc>
              <a:buNone/>
              <a:tabLst>
                <a:tab pos="6178550" algn="l"/>
              </a:tabLst>
            </a:pPr>
            <a:r>
              <a:rPr lang="en-US" dirty="0"/>
              <a:t>Continuous integration (CI):</a:t>
            </a:r>
          </a:p>
          <a:p>
            <a:pPr>
              <a:lnSpc>
                <a:spcPct val="150000"/>
              </a:lnSpc>
              <a:buNone/>
              <a:tabLst>
                <a:tab pos="6178550" algn="l"/>
              </a:tabLst>
            </a:pPr>
            <a:endParaRPr lang="en-IN" dirty="0"/>
          </a:p>
          <a:p>
            <a:pPr>
              <a:lnSpc>
                <a:spcPct val="150000"/>
              </a:lnSpc>
              <a:buNone/>
              <a:tabLst>
                <a:tab pos="6178550" algn="l"/>
              </a:tabLst>
            </a:pPr>
            <a:endParaRPr lang="en-IN" dirty="0"/>
          </a:p>
          <a:p>
            <a:pPr>
              <a:lnSpc>
                <a:spcPct val="150000"/>
              </a:lnSpc>
              <a:buNone/>
              <a:tabLst>
                <a:tab pos="6178550" algn="l"/>
              </a:tabLst>
            </a:pPr>
            <a:endParaRPr lang="en-IN" dirty="0"/>
          </a:p>
          <a:p>
            <a:pPr>
              <a:lnSpc>
                <a:spcPct val="150000"/>
              </a:lnSpc>
              <a:buNone/>
              <a:tabLst>
                <a:tab pos="6178550" algn="l"/>
              </a:tabLst>
            </a:pPr>
            <a:r>
              <a:rPr lang="en-US" dirty="0"/>
              <a:t>Continuous delivery (CD):</a:t>
            </a:r>
          </a:p>
          <a:p>
            <a:pPr>
              <a:lnSpc>
                <a:spcPct val="150000"/>
              </a:lnSpc>
              <a:buNone/>
              <a:tabLst>
                <a:tab pos="6178550" algn="l"/>
              </a:tabLst>
            </a:pPr>
            <a:endParaRPr lang="en-US" dirty="0"/>
          </a:p>
          <a:p>
            <a:endParaRPr lang="en-US" dirty="0"/>
          </a:p>
        </p:txBody>
      </p:sp>
      <p:sp>
        <p:nvSpPr>
          <p:cNvPr id="3" name="Title 2"/>
          <p:cNvSpPr>
            <a:spLocks noGrp="1"/>
          </p:cNvSpPr>
          <p:nvPr>
            <p:ph type="title"/>
          </p:nvPr>
        </p:nvSpPr>
        <p:spPr>
          <a:xfrm>
            <a:off x="549796" y="465529"/>
            <a:ext cx="10512862" cy="1325563"/>
          </a:xfrm>
        </p:spPr>
        <p:txBody>
          <a:bodyPr/>
          <a:lstStyle/>
          <a:p>
            <a:pPr algn="ctr"/>
            <a:r>
              <a:rPr lang="en-US" dirty="0" err="1"/>
              <a:t>DevOps</a:t>
            </a:r>
            <a:endParaRPr lang="en-US" dirty="0"/>
          </a:p>
        </p:txBody>
      </p:sp>
      <p:pic>
        <p:nvPicPr>
          <p:cNvPr id="4" name="Picture 3"/>
          <p:cNvPicPr>
            <a:picLocks noChangeAspect="1" noChangeArrowheads="1"/>
          </p:cNvPicPr>
          <p:nvPr/>
        </p:nvPicPr>
        <p:blipFill>
          <a:blip r:embed="rId2"/>
          <a:srcRect/>
          <a:stretch>
            <a:fillRect/>
          </a:stretch>
        </p:blipFill>
        <p:spPr bwMode="auto">
          <a:xfrm>
            <a:off x="5380032" y="1428736"/>
            <a:ext cx="5429288" cy="2185231"/>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380032" y="4214818"/>
            <a:ext cx="5181612" cy="248271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7171" name="Rectangle 2"/>
          <p:cNvSpPr>
            <a:spLocks noGrp="1" noChangeArrowheads="1"/>
          </p:cNvSpPr>
          <p:nvPr>
            <p:ph type="title"/>
          </p:nvPr>
        </p:nvSpPr>
        <p:spPr>
          <a:xfrm>
            <a:off x="0" y="304800"/>
            <a:ext cx="12188825" cy="685800"/>
          </a:xfrm>
        </p:spPr>
        <p:txBody>
          <a:bodyPr>
            <a:normAutofit fontScale="90000"/>
          </a:bodyPr>
          <a:lstStyle/>
          <a:p>
            <a:pPr algn="ctr"/>
            <a:r>
              <a:rPr lang="en-US" sz="3200" dirty="0"/>
              <a:t>	</a:t>
            </a:r>
            <a:br>
              <a:rPr lang="en-US" sz="3200" dirty="0"/>
            </a:br>
            <a:r>
              <a:rPr lang="en-US" sz="2800" dirty="0"/>
              <a:t> </a:t>
            </a:r>
            <a:r>
              <a:rPr lang="en-US" sz="2800" b="1" dirty="0" err="1"/>
              <a:t>DevOps</a:t>
            </a:r>
            <a:r>
              <a:rPr lang="en-US" sz="2800" b="1" dirty="0"/>
              <a:t> Tools</a:t>
            </a:r>
          </a:p>
        </p:txBody>
      </p:sp>
      <p:sp>
        <p:nvSpPr>
          <p:cNvPr id="7172" name="Rectangle 3"/>
          <p:cNvSpPr>
            <a:spLocks noGrp="1" noChangeArrowheads="1"/>
          </p:cNvSpPr>
          <p:nvPr>
            <p:ph type="body" idx="1"/>
          </p:nvPr>
        </p:nvSpPr>
        <p:spPr>
          <a:xfrm>
            <a:off x="406294" y="1295400"/>
            <a:ext cx="11173090" cy="4946650"/>
          </a:xfrm>
        </p:spPr>
        <p:txBody>
          <a:bodyPr>
            <a:normAutofit fontScale="85000" lnSpcReduction="20000"/>
          </a:bodyPr>
          <a:lstStyle/>
          <a:p>
            <a:pPr>
              <a:lnSpc>
                <a:spcPct val="140000"/>
              </a:lnSpc>
              <a:buNone/>
            </a:pPr>
            <a:r>
              <a:rPr lang="en-US" sz="2400" dirty="0"/>
              <a:t>Here are some most popular </a:t>
            </a:r>
            <a:r>
              <a:rPr lang="en-US" sz="2400" dirty="0" err="1"/>
              <a:t>DevOps</a:t>
            </a:r>
            <a:r>
              <a:rPr lang="en-US" sz="2400" dirty="0"/>
              <a:t> tools</a:t>
            </a:r>
          </a:p>
          <a:p>
            <a:pPr>
              <a:buNone/>
            </a:pPr>
            <a:r>
              <a:rPr lang="en-US" sz="2400" dirty="0"/>
              <a:t>1) Puppet</a:t>
            </a:r>
          </a:p>
          <a:p>
            <a:pPr>
              <a:buNone/>
            </a:pPr>
            <a:r>
              <a:rPr lang="en-US" sz="2400" dirty="0"/>
              <a:t>Puppet is the most widely used </a:t>
            </a:r>
            <a:r>
              <a:rPr lang="en-US" sz="2400" dirty="0" err="1"/>
              <a:t>DevOps</a:t>
            </a:r>
            <a:r>
              <a:rPr lang="en-US" sz="2400" dirty="0"/>
              <a:t> tool.</a:t>
            </a:r>
          </a:p>
          <a:p>
            <a:pPr>
              <a:buNone/>
            </a:pPr>
            <a:r>
              <a:rPr lang="en-US" sz="2400" dirty="0"/>
              <a:t> It allows the delivery and release of the </a:t>
            </a:r>
          </a:p>
          <a:p>
            <a:pPr>
              <a:buNone/>
            </a:pPr>
            <a:r>
              <a:rPr lang="en-US" sz="2400" dirty="0"/>
              <a:t>technology changes quickly and frequently.</a:t>
            </a:r>
          </a:p>
          <a:p>
            <a:pPr>
              <a:buNone/>
            </a:pPr>
            <a:r>
              <a:rPr lang="en-US" sz="2400" dirty="0"/>
              <a:t> It has features of versioning, automated </a:t>
            </a:r>
          </a:p>
          <a:p>
            <a:pPr>
              <a:buNone/>
            </a:pPr>
            <a:r>
              <a:rPr lang="en-US" sz="2400" dirty="0"/>
              <a:t>testing, and continuous delivery.</a:t>
            </a:r>
          </a:p>
          <a:p>
            <a:pPr>
              <a:buNone/>
            </a:pPr>
            <a:r>
              <a:rPr lang="en-US" sz="2400" dirty="0"/>
              <a:t>2) </a:t>
            </a:r>
            <a:r>
              <a:rPr lang="en-US" sz="2400" dirty="0" err="1"/>
              <a:t>Ansible</a:t>
            </a:r>
            <a:endParaRPr lang="en-US" sz="2400" dirty="0"/>
          </a:p>
          <a:p>
            <a:pPr algn="just">
              <a:buNone/>
            </a:pPr>
            <a:r>
              <a:rPr lang="en-US" sz="2400" dirty="0" err="1"/>
              <a:t>Ansible</a:t>
            </a:r>
            <a:r>
              <a:rPr lang="en-US" sz="2400" dirty="0"/>
              <a:t> is a leading </a:t>
            </a:r>
            <a:r>
              <a:rPr lang="en-US" sz="2400" dirty="0" err="1"/>
              <a:t>DevOps</a:t>
            </a:r>
            <a:r>
              <a:rPr lang="en-US" sz="2400" dirty="0"/>
              <a:t> tool. </a:t>
            </a:r>
            <a:r>
              <a:rPr lang="en-US" sz="2400" dirty="0" err="1"/>
              <a:t>Ansible</a:t>
            </a:r>
            <a:r>
              <a:rPr lang="en-US" sz="2400" dirty="0"/>
              <a:t> is an</a:t>
            </a:r>
          </a:p>
          <a:p>
            <a:pPr algn="just">
              <a:buNone/>
            </a:pPr>
            <a:r>
              <a:rPr lang="en-US" sz="2400" dirty="0"/>
              <a:t> open-source IT engine that automates </a:t>
            </a:r>
          </a:p>
          <a:p>
            <a:pPr algn="just">
              <a:buNone/>
            </a:pPr>
            <a:r>
              <a:rPr lang="en-US" sz="2400" dirty="0"/>
              <a:t>application deployment, cloud provisioning,</a:t>
            </a:r>
          </a:p>
          <a:p>
            <a:pPr algn="just">
              <a:buNone/>
            </a:pPr>
            <a:r>
              <a:rPr lang="en-US" sz="2400" dirty="0"/>
              <a:t> intra service orchestration, and other IT tools. </a:t>
            </a:r>
          </a:p>
          <a:p>
            <a:pPr algn="just">
              <a:buNone/>
            </a:pPr>
            <a:r>
              <a:rPr lang="en-US" sz="2400" dirty="0"/>
              <a:t>It makes it easier for </a:t>
            </a:r>
            <a:r>
              <a:rPr lang="en-US" sz="2400" dirty="0" err="1"/>
              <a:t>DevOps</a:t>
            </a:r>
            <a:r>
              <a:rPr lang="en-US" sz="2400" dirty="0"/>
              <a:t> teams to scale </a:t>
            </a:r>
          </a:p>
          <a:p>
            <a:pPr algn="just">
              <a:buNone/>
            </a:pPr>
            <a:r>
              <a:rPr lang="en-US" sz="2400" dirty="0"/>
              <a:t>automation and speed up productivity.</a:t>
            </a:r>
          </a:p>
          <a:p>
            <a:pPr>
              <a:buNone/>
            </a:pPr>
            <a:endParaRPr lang="en-US" sz="2400" dirty="0"/>
          </a:p>
          <a:p>
            <a:pPr>
              <a:lnSpc>
                <a:spcPct val="140000"/>
              </a:lnSpc>
              <a:buNone/>
            </a:pPr>
            <a:endParaRPr lang="en-US" sz="2400" dirty="0"/>
          </a:p>
        </p:txBody>
      </p:sp>
      <p:pic>
        <p:nvPicPr>
          <p:cNvPr id="6" name="Picture 5" descr="devops-tutorial-5.png"/>
          <p:cNvPicPr>
            <a:picLocks noChangeAspect="1"/>
          </p:cNvPicPr>
          <p:nvPr/>
        </p:nvPicPr>
        <p:blipFill>
          <a:blip r:embed="rId3"/>
          <a:stretch>
            <a:fillRect/>
          </a:stretch>
        </p:blipFill>
        <p:spPr>
          <a:xfrm>
            <a:off x="6022974" y="1678768"/>
            <a:ext cx="5357850" cy="4464875"/>
          </a:xfrm>
          <a:prstGeom prst="rect">
            <a:avLst/>
          </a:prstGeom>
        </p:spPr>
      </p:pic>
    </p:spTree>
  </p:cSld>
  <p:clrMapOvr>
    <a:masterClrMapping/>
  </p:clrMapOvr>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146490653</TotalTime>
  <Pages>3</Pages>
  <Words>1988</Words>
  <Application>Microsoft Office PowerPoint</Application>
  <PresentationFormat>Custom</PresentationFormat>
  <Paragraphs>127</Paragraphs>
  <Slides>16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Britannic Bold</vt:lpstr>
      <vt:lpstr>Calibri</vt:lpstr>
      <vt:lpstr>Calibri Light</vt:lpstr>
      <vt:lpstr>Century Gothic</vt:lpstr>
      <vt:lpstr>Garamond</vt:lpstr>
      <vt:lpstr>Times New Roman</vt:lpstr>
      <vt:lpstr>1_Office Theme</vt:lpstr>
      <vt:lpstr>PowerPoint Presentation</vt:lpstr>
      <vt:lpstr>  DevOps</vt:lpstr>
      <vt:lpstr>Devops Life Cycle</vt:lpstr>
      <vt:lpstr>PowerPoint Presentation</vt:lpstr>
      <vt:lpstr>DevOps Lifecycle</vt:lpstr>
      <vt:lpstr>PowerPoint Presentation</vt:lpstr>
      <vt:lpstr>PowerPoint Presentation</vt:lpstr>
      <vt:lpstr>DevOps</vt:lpstr>
      <vt:lpstr>   DevOps Tools</vt:lpstr>
      <vt:lpstr>Devops Tools</vt:lpstr>
      <vt:lpstr>Devops Tools</vt:lpstr>
      <vt:lpstr>Devops Tools</vt:lpstr>
      <vt:lpstr>Devops Tools</vt:lpstr>
      <vt:lpstr>Devops Tools</vt:lpstr>
      <vt:lpstr>Devops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Naresh Babu</cp:lastModifiedBy>
  <cp:revision>1053</cp:revision>
  <cp:lastPrinted>2018-02-04T02:18:57Z</cp:lastPrinted>
  <dcterms:created xsi:type="dcterms:W3CDTF">1998-03-18T13:44:31Z</dcterms:created>
  <dcterms:modified xsi:type="dcterms:W3CDTF">2022-11-23T15:14:12Z</dcterms:modified>
</cp:coreProperties>
</file>