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1"/>
  </p:notesMasterIdLst>
  <p:sldIdLst>
    <p:sldId id="256" r:id="rId2"/>
    <p:sldId id="260" r:id="rId3"/>
    <p:sldId id="268" r:id="rId4"/>
    <p:sldId id="269" r:id="rId5"/>
    <p:sldId id="271" r:id="rId6"/>
    <p:sldId id="270" r:id="rId7"/>
    <p:sldId id="273" r:id="rId8"/>
    <p:sldId id="274" r:id="rId9"/>
    <p:sldId id="275" r:id="rId10"/>
    <p:sldId id="276" r:id="rId11"/>
    <p:sldId id="314" r:id="rId12"/>
    <p:sldId id="315" r:id="rId13"/>
    <p:sldId id="280" r:id="rId14"/>
    <p:sldId id="277" r:id="rId15"/>
    <p:sldId id="278" r:id="rId16"/>
    <p:sldId id="279" r:id="rId17"/>
    <p:sldId id="284" r:id="rId18"/>
    <p:sldId id="285" r:id="rId19"/>
    <p:sldId id="288" r:id="rId20"/>
    <p:sldId id="316" r:id="rId21"/>
    <p:sldId id="318" r:id="rId22"/>
    <p:sldId id="319" r:id="rId23"/>
    <p:sldId id="320" r:id="rId24"/>
    <p:sldId id="317" r:id="rId25"/>
    <p:sldId id="321" r:id="rId26"/>
    <p:sldId id="322" r:id="rId27"/>
    <p:sldId id="323" r:id="rId28"/>
    <p:sldId id="324" r:id="rId29"/>
    <p:sldId id="325" r:id="rId30"/>
    <p:sldId id="326" r:id="rId31"/>
    <p:sldId id="327" r:id="rId32"/>
    <p:sldId id="328" r:id="rId33"/>
    <p:sldId id="331" r:id="rId34"/>
    <p:sldId id="329" r:id="rId35"/>
    <p:sldId id="332" r:id="rId36"/>
    <p:sldId id="330" r:id="rId37"/>
    <p:sldId id="333" r:id="rId38"/>
    <p:sldId id="334"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6" r:id="rId58"/>
    <p:sldId id="354" r:id="rId59"/>
    <p:sldId id="355" r:id="rId60"/>
    <p:sldId id="357" r:id="rId61"/>
    <p:sldId id="358" r:id="rId62"/>
    <p:sldId id="364" r:id="rId63"/>
    <p:sldId id="359" r:id="rId64"/>
    <p:sldId id="360" r:id="rId65"/>
    <p:sldId id="362" r:id="rId66"/>
    <p:sldId id="363" r:id="rId67"/>
    <p:sldId id="361" r:id="rId68"/>
    <p:sldId id="365" r:id="rId69"/>
    <p:sldId id="366" r:id="rId70"/>
    <p:sldId id="367" r:id="rId71"/>
    <p:sldId id="368" r:id="rId72"/>
    <p:sldId id="369" r:id="rId73"/>
    <p:sldId id="370" r:id="rId74"/>
    <p:sldId id="371" r:id="rId75"/>
    <p:sldId id="372" r:id="rId76"/>
    <p:sldId id="373" r:id="rId77"/>
    <p:sldId id="374" r:id="rId78"/>
    <p:sldId id="375" r:id="rId79"/>
    <p:sldId id="376" r:id="rId80"/>
    <p:sldId id="377" r:id="rId81"/>
    <p:sldId id="378" r:id="rId82"/>
    <p:sldId id="379" r:id="rId83"/>
    <p:sldId id="380" r:id="rId84"/>
    <p:sldId id="381" r:id="rId85"/>
    <p:sldId id="382" r:id="rId86"/>
    <p:sldId id="383" r:id="rId87"/>
    <p:sldId id="384" r:id="rId88"/>
    <p:sldId id="385" r:id="rId89"/>
    <p:sldId id="386" r:id="rId90"/>
    <p:sldId id="387" r:id="rId91"/>
    <p:sldId id="388" r:id="rId92"/>
    <p:sldId id="389" r:id="rId93"/>
    <p:sldId id="390" r:id="rId94"/>
    <p:sldId id="391" r:id="rId95"/>
    <p:sldId id="392" r:id="rId96"/>
    <p:sldId id="393" r:id="rId97"/>
    <p:sldId id="394" r:id="rId98"/>
    <p:sldId id="395" r:id="rId99"/>
    <p:sldId id="396" r:id="rId100"/>
    <p:sldId id="397" r:id="rId101"/>
    <p:sldId id="398" r:id="rId102"/>
    <p:sldId id="399" r:id="rId103"/>
    <p:sldId id="400" r:id="rId104"/>
    <p:sldId id="401" r:id="rId105"/>
    <p:sldId id="402" r:id="rId106"/>
    <p:sldId id="403" r:id="rId107"/>
    <p:sldId id="404" r:id="rId108"/>
    <p:sldId id="405" r:id="rId109"/>
    <p:sldId id="406" r:id="rId110"/>
    <p:sldId id="407" r:id="rId111"/>
    <p:sldId id="408" r:id="rId112"/>
    <p:sldId id="409" r:id="rId113"/>
    <p:sldId id="410" r:id="rId114"/>
    <p:sldId id="411" r:id="rId115"/>
    <p:sldId id="412" r:id="rId116"/>
    <p:sldId id="413" r:id="rId117"/>
    <p:sldId id="414" r:id="rId118"/>
    <p:sldId id="415" r:id="rId119"/>
    <p:sldId id="416" r:id="rId120"/>
    <p:sldId id="417" r:id="rId121"/>
    <p:sldId id="418" r:id="rId122"/>
    <p:sldId id="419" r:id="rId123"/>
    <p:sldId id="420" r:id="rId124"/>
    <p:sldId id="421" r:id="rId125"/>
    <p:sldId id="422" r:id="rId126"/>
    <p:sldId id="423" r:id="rId127"/>
    <p:sldId id="424" r:id="rId128"/>
    <p:sldId id="425" r:id="rId129"/>
    <p:sldId id="426" r:id="rId130"/>
    <p:sldId id="427" r:id="rId131"/>
    <p:sldId id="428" r:id="rId132"/>
    <p:sldId id="429" r:id="rId133"/>
    <p:sldId id="430" r:id="rId134"/>
    <p:sldId id="431" r:id="rId135"/>
    <p:sldId id="432" r:id="rId136"/>
    <p:sldId id="433" r:id="rId137"/>
    <p:sldId id="434" r:id="rId138"/>
    <p:sldId id="435" r:id="rId139"/>
    <p:sldId id="436" r:id="rId1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ET"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318" y="42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207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7-06T13:50:49.528" idx="1">
    <p:pos x="10" y="10"/>
    <p:text/>
  </p:cm>
  <p:cm authorId="0" dt="2021-07-06T13:50:52.690" idx="2">
    <p:pos x="146" y="146"/>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8/9/2021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 xmlns:a16="http://schemas.microsoft.com/office/drawing/2014/main" id="{5958E5E2-6682-4BC1-BE42-9B3D8EFAAB0B}"/>
              </a:ext>
            </a:extLst>
          </p:cNvPr>
          <p:cNvSpPr txBox="1">
            <a:spLocks/>
          </p:cNvSpPr>
          <p:nvPr userDrawn="1"/>
        </p:nvSpPr>
        <p:spPr>
          <a:xfrm>
            <a:off x="1809720" y="428604"/>
            <a:ext cx="10072758"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3200" dirty="0">
                <a:solidFill>
                  <a:srgbClr val="002060"/>
                </a:solidFill>
                <a:latin typeface="Britannic Bold" panose="020B0903060703020204" pitchFamily="34" charset="0"/>
                <a:cs typeface="Times New Roman" panose="02020603050405020304" pitchFamily="18" charset="0"/>
              </a:rPr>
              <a:t>ADITYA </a:t>
            </a:r>
            <a:r>
              <a:rPr lang="en-IN" sz="3200" dirty="0" smtClean="0">
                <a:solidFill>
                  <a:srgbClr val="002060"/>
                </a:solidFill>
                <a:latin typeface="Britannic Bold" panose="020B0903060703020204" pitchFamily="34" charset="0"/>
                <a:cs typeface="Times New Roman" panose="02020603050405020304" pitchFamily="18" charset="0"/>
              </a:rPr>
              <a:t>COLLEGE OF</a:t>
            </a:r>
            <a:r>
              <a:rPr lang="en-IN" sz="3200" baseline="0" dirty="0" smtClean="0">
                <a:solidFill>
                  <a:srgbClr val="002060"/>
                </a:solidFill>
                <a:latin typeface="Britannic Bold" panose="020B0903060703020204" pitchFamily="34" charset="0"/>
                <a:cs typeface="Times New Roman" panose="02020603050405020304" pitchFamily="18" charset="0"/>
              </a:rPr>
              <a:t> </a:t>
            </a:r>
            <a:r>
              <a:rPr lang="en-IN" sz="3200" dirty="0" smtClean="0">
                <a:solidFill>
                  <a:srgbClr val="002060"/>
                </a:solidFill>
                <a:latin typeface="Britannic Bold" panose="020B0903060703020204" pitchFamily="34" charset="0"/>
                <a:cs typeface="Times New Roman" panose="02020603050405020304" pitchFamily="18" charset="0"/>
              </a:rPr>
              <a:t>ENGINEERING &amp; TECHNOLOGY</a:t>
            </a:r>
            <a:endParaRPr lang="en-IN" sz="3200" dirty="0">
              <a:solidFill>
                <a:srgbClr val="002060"/>
              </a:solidFill>
              <a:latin typeface="Britannic Bold" panose="020B0903060703020204" pitchFamily="34" charset="0"/>
              <a:cs typeface="Times New Roman" panose="02020603050405020304" pitchFamily="18" charset="0"/>
            </a:endParaRPr>
          </a:p>
        </p:txBody>
      </p:sp>
      <p:pic>
        <p:nvPicPr>
          <p:cNvPr id="8" name="Picture 7">
            <a:extLst>
              <a:ext uri="{FF2B5EF4-FFF2-40B4-BE49-F238E27FC236}">
                <a16:creationId xmlns="" xmlns:a16="http://schemas.microsoft.com/office/drawing/2014/main" id="{5D981076-ED8C-43FB-A166-D94C61E80896}"/>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09522" y="116632"/>
            <a:ext cx="1578225" cy="936104"/>
          </a:xfrm>
          <a:prstGeom prst="rect">
            <a:avLst/>
          </a:prstGeom>
        </p:spPr>
      </p:pic>
    </p:spTree>
    <p:extLst>
      <p:ext uri="{BB962C8B-B14F-4D97-AF65-F5344CB8AC3E}">
        <p14:creationId xmlns=""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D46C5-0A7D-4AD5-8806-24B9C24AC1A4}" type="datetime2">
              <a:rPr lang="en-US" smtClean="0"/>
              <a:pPr/>
              <a:t>Monday, August 9, 2021</a:t>
            </a:fld>
            <a:endParaRPr lang="en-US"/>
          </a:p>
        </p:txBody>
      </p:sp>
      <p:sp>
        <p:nvSpPr>
          <p:cNvPr id="6" name="Footer Placeholder 5"/>
          <p:cNvSpPr>
            <a:spLocks noGrp="1"/>
          </p:cNvSpPr>
          <p:nvPr>
            <p:ph type="ftr" sz="quarter" idx="11"/>
          </p:nvPr>
        </p:nvSpPr>
        <p:spPr/>
        <p:txBody>
          <a:bodyPr/>
          <a:lstStyle/>
          <a:p>
            <a:r>
              <a:rPr lang="sv-SE" dirty="0" smtClean="0"/>
              <a:t>Asst.Prof. J.S.N.K</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91FF9-9CAC-4EFB-B829-A94A269E5B57}" type="datetime2">
              <a:rPr lang="en-US" smtClean="0"/>
              <a:pPr/>
              <a:t>Monday, August 9, 2021</a:t>
            </a:fld>
            <a:endParaRPr lang="en-US"/>
          </a:p>
        </p:txBody>
      </p:sp>
      <p:sp>
        <p:nvSpPr>
          <p:cNvPr id="5" name="Footer Placeholder 4"/>
          <p:cNvSpPr>
            <a:spLocks noGrp="1"/>
          </p:cNvSpPr>
          <p:nvPr>
            <p:ph type="ftr" sz="quarter" idx="11"/>
          </p:nvPr>
        </p:nvSpPr>
        <p:spPr/>
        <p:txBody>
          <a:bodyPr/>
          <a:lstStyle/>
          <a:p>
            <a:r>
              <a:rPr lang="sv-SE" dirty="0" smtClean="0"/>
              <a:t>Asst.Prof. J.S.N.K</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D98B1-3DAF-4EF1-B2FA-55F62E24124A}" type="datetime2">
              <a:rPr lang="en-US" smtClean="0"/>
              <a:pPr/>
              <a:t>Monday, August 9, 2021</a:t>
            </a:fld>
            <a:endParaRPr lang="en-US"/>
          </a:p>
        </p:txBody>
      </p:sp>
      <p:sp>
        <p:nvSpPr>
          <p:cNvPr id="5" name="Footer Placeholder 4"/>
          <p:cNvSpPr>
            <a:spLocks noGrp="1"/>
          </p:cNvSpPr>
          <p:nvPr>
            <p:ph type="ftr" sz="quarter" idx="11"/>
          </p:nvPr>
        </p:nvSpPr>
        <p:spPr/>
        <p:txBody>
          <a:bodyPr/>
          <a:lstStyle/>
          <a:p>
            <a:r>
              <a:rPr lang="sv-SE" dirty="0" smtClean="0"/>
              <a:t>Asst.Prof. J.S.N.K</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51078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smtClean="0">
                <a:solidFill>
                  <a:srgbClr val="00B0F0"/>
                </a:solidFill>
              </a:rPr>
              <a:t>Aditya College of</a:t>
            </a:r>
            <a:r>
              <a:rPr lang="en-US" sz="1400" b="1" baseline="0" dirty="0" smtClean="0">
                <a:solidFill>
                  <a:srgbClr val="00B0F0"/>
                </a:solidFill>
              </a:rPr>
              <a:t> Engineering &amp; Technology</a:t>
            </a:r>
            <a:endParaRPr lang="en-IN" sz="140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3E625855-42CA-4C87-B41A-76AEE4AD2273}" type="datetime2">
              <a:rPr lang="en-US" smtClean="0"/>
              <a:pPr/>
              <a:t>Monday, August 9, 2021</a:t>
            </a:fld>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sv-SE" dirty="0" smtClean="0"/>
              <a:t>Asst.Prof. J.S.N.K</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738151" y="6278585"/>
            <a:ext cx="264320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sz="1000" dirty="0" smtClean="0"/>
              <a:t>O S</a:t>
            </a:r>
            <a:endParaRPr lang="en-US" sz="1000" dirty="0"/>
          </a:p>
        </p:txBody>
      </p:sp>
    </p:spTree>
    <p:extLst>
      <p:ext uri="{BB962C8B-B14F-4D97-AF65-F5344CB8AC3E}">
        <p14:creationId xmlns="" xmlns:p14="http://schemas.microsoft.com/office/powerpoint/2010/main" val="37747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03F9D61-4741-4EB6-928C-183F6ED0860B}"/>
              </a:ext>
            </a:extLst>
          </p:cNvPr>
          <p:cNvSpPr>
            <a:spLocks noGrp="1"/>
          </p:cNvSpPr>
          <p:nvPr>
            <p:ph type="dt" sz="half" idx="10"/>
          </p:nvPr>
        </p:nvSpPr>
        <p:spPr/>
        <p:txBody>
          <a:bodyPr/>
          <a:lstStyle/>
          <a:p>
            <a:fld id="{34B913BC-8F39-4076-890C-C6EF59F78F9F}" type="datetime2">
              <a:rPr lang="en-US" smtClean="0"/>
              <a:pPr/>
              <a:t>Monday, August 9, 2021</a:t>
            </a:fld>
            <a:endParaRPr lang="en-US"/>
          </a:p>
        </p:txBody>
      </p:sp>
      <p:sp>
        <p:nvSpPr>
          <p:cNvPr id="4" name="Footer Placeholder 3">
            <a:extLst>
              <a:ext uri="{FF2B5EF4-FFF2-40B4-BE49-F238E27FC236}">
                <a16:creationId xmlns="" xmlns:a16="http://schemas.microsoft.com/office/drawing/2014/main" id="{7A5A7B3A-4429-42CF-B646-3FD3F3460B9A}"/>
              </a:ext>
            </a:extLst>
          </p:cNvPr>
          <p:cNvSpPr>
            <a:spLocks noGrp="1"/>
          </p:cNvSpPr>
          <p:nvPr>
            <p:ph type="ftr" sz="quarter" idx="11"/>
          </p:nvPr>
        </p:nvSpPr>
        <p:spPr/>
        <p:txBody>
          <a:bodyPr/>
          <a:lstStyle/>
          <a:p>
            <a:r>
              <a:rPr lang="sv-SE" dirty="0" smtClean="0"/>
              <a:t>Asst.Prof. J.S.N.K</a:t>
            </a:r>
            <a:endParaRPr lang="en-US" dirty="0"/>
          </a:p>
        </p:txBody>
      </p:sp>
      <p:sp>
        <p:nvSpPr>
          <p:cNvPr id="5" name="Slide Number Placeholder 4">
            <a:extLst>
              <a:ext uri="{FF2B5EF4-FFF2-40B4-BE49-F238E27FC236}">
                <a16:creationId xmlns=""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BC40F-142E-444A-9BC7-881E7A16BEC8}" type="datetime2">
              <a:rPr lang="en-US" smtClean="0"/>
              <a:pPr/>
              <a:t>Monday, August 9, 2021</a:t>
            </a:fld>
            <a:endParaRPr lang="en-US"/>
          </a:p>
        </p:txBody>
      </p:sp>
      <p:sp>
        <p:nvSpPr>
          <p:cNvPr id="5" name="Footer Placeholder 4"/>
          <p:cNvSpPr>
            <a:spLocks noGrp="1"/>
          </p:cNvSpPr>
          <p:nvPr>
            <p:ph type="ftr" sz="quarter" idx="11"/>
          </p:nvPr>
        </p:nvSpPr>
        <p:spPr/>
        <p:txBody>
          <a:bodyPr/>
          <a:lstStyle/>
          <a:p>
            <a:r>
              <a:rPr lang="sv-SE" dirty="0" smtClean="0"/>
              <a:t>Asst.Prof. J.S.N.K</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E8A14-F044-4C31-93D1-FD25FECA7F22}" type="datetime2">
              <a:rPr lang="en-US" smtClean="0"/>
              <a:pPr/>
              <a:t>Monday, August 9, 2021</a:t>
            </a:fld>
            <a:endParaRPr lang="en-US"/>
          </a:p>
        </p:txBody>
      </p:sp>
      <p:sp>
        <p:nvSpPr>
          <p:cNvPr id="6" name="Footer Placeholder 5"/>
          <p:cNvSpPr>
            <a:spLocks noGrp="1"/>
          </p:cNvSpPr>
          <p:nvPr>
            <p:ph type="ftr" sz="quarter" idx="11"/>
          </p:nvPr>
        </p:nvSpPr>
        <p:spPr/>
        <p:txBody>
          <a:bodyPr/>
          <a:lstStyle/>
          <a:p>
            <a:r>
              <a:rPr lang="sv-SE" dirty="0" smtClean="0"/>
              <a:t>Asst.Prof. J.S.N.K</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BAA67-3A59-4403-854E-28A32CECABF0}" type="datetime2">
              <a:rPr lang="en-US" smtClean="0"/>
              <a:pPr/>
              <a:t>Monday, August 9, 2021</a:t>
            </a:fld>
            <a:endParaRPr lang="en-US"/>
          </a:p>
        </p:txBody>
      </p:sp>
      <p:sp>
        <p:nvSpPr>
          <p:cNvPr id="8" name="Footer Placeholder 7"/>
          <p:cNvSpPr>
            <a:spLocks noGrp="1"/>
          </p:cNvSpPr>
          <p:nvPr>
            <p:ph type="ftr" sz="quarter" idx="11"/>
          </p:nvPr>
        </p:nvSpPr>
        <p:spPr/>
        <p:txBody>
          <a:bodyPr/>
          <a:lstStyle/>
          <a:p>
            <a:r>
              <a:rPr lang="sv-SE" dirty="0" smtClean="0"/>
              <a:t>Asst.Prof. J.S.N.K</a:t>
            </a:r>
            <a:endParaRPr lang="en-US" dirty="0"/>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1868FE-CE3F-4321-A398-59A971EDA2A2}" type="datetime2">
              <a:rPr lang="en-US" smtClean="0"/>
              <a:pPr/>
              <a:t>Monday, August 9, 2021</a:t>
            </a:fld>
            <a:endParaRPr lang="en-US"/>
          </a:p>
        </p:txBody>
      </p:sp>
      <p:sp>
        <p:nvSpPr>
          <p:cNvPr id="4" name="Footer Placeholder 3"/>
          <p:cNvSpPr>
            <a:spLocks noGrp="1"/>
          </p:cNvSpPr>
          <p:nvPr>
            <p:ph type="ftr" sz="quarter" idx="11"/>
          </p:nvPr>
        </p:nvSpPr>
        <p:spPr/>
        <p:txBody>
          <a:bodyPr/>
          <a:lstStyle/>
          <a:p>
            <a:r>
              <a:rPr lang="sv-SE" dirty="0" smtClean="0"/>
              <a:t>Asst.Prof. J.S.N.K</a:t>
            </a:r>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F3B10-0440-415A-A0EE-AED05318414B}" type="datetime2">
              <a:rPr lang="en-US" smtClean="0"/>
              <a:pPr/>
              <a:t>Monday, August 9, 2021</a:t>
            </a:fld>
            <a:endParaRPr lang="en-US"/>
          </a:p>
        </p:txBody>
      </p:sp>
      <p:sp>
        <p:nvSpPr>
          <p:cNvPr id="3" name="Footer Placeholder 2"/>
          <p:cNvSpPr>
            <a:spLocks noGrp="1"/>
          </p:cNvSpPr>
          <p:nvPr>
            <p:ph type="ftr" sz="quarter" idx="11"/>
          </p:nvPr>
        </p:nvSpPr>
        <p:spPr/>
        <p:txBody>
          <a:bodyPr/>
          <a:lstStyle/>
          <a:p>
            <a:r>
              <a:rPr lang="sv-SE" dirty="0" smtClean="0"/>
              <a:t>Asst.Prof. J.S.N.K</a:t>
            </a:r>
            <a:endParaRPr lang="en-US" dirty="0"/>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6A4558-435E-4EDA-835F-A44C8619691D}" type="datetime2">
              <a:rPr lang="en-US" smtClean="0"/>
              <a:pPr/>
              <a:t>Monday, August 9, 2021</a:t>
            </a:fld>
            <a:endParaRPr lang="en-US"/>
          </a:p>
        </p:txBody>
      </p:sp>
      <p:sp>
        <p:nvSpPr>
          <p:cNvPr id="6" name="Footer Placeholder 5"/>
          <p:cNvSpPr>
            <a:spLocks noGrp="1"/>
          </p:cNvSpPr>
          <p:nvPr>
            <p:ph type="ftr" sz="quarter" idx="11"/>
          </p:nvPr>
        </p:nvSpPr>
        <p:spPr/>
        <p:txBody>
          <a:bodyPr/>
          <a:lstStyle/>
          <a:p>
            <a:r>
              <a:rPr lang="sv-SE" dirty="0" smtClean="0"/>
              <a:t>Asst.Prof. J.S.N.K</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5C458-1BBF-4204-8082-000AEBD558B7}" type="datetime2">
              <a:rPr lang="en-US" smtClean="0"/>
              <a:pPr/>
              <a:t>Monday, August 9, 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dirty="0" smtClean="0"/>
              <a:t>Asst.Prof. J.S.N.K</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2282911-4A61-4A42-8E73-D723BEBE2DB8}"/>
              </a:ext>
            </a:extLst>
          </p:cNvPr>
          <p:cNvSpPr>
            <a:spLocks noGrp="1"/>
          </p:cNvSpPr>
          <p:nvPr>
            <p:ph type="ctrTitle"/>
          </p:nvPr>
        </p:nvSpPr>
        <p:spPr>
          <a:xfrm>
            <a:off x="1487488" y="1988840"/>
            <a:ext cx="9541060" cy="930313"/>
          </a:xfrm>
        </p:spPr>
        <p:txBody>
          <a:bodyPr>
            <a:normAutofit fontScale="90000"/>
          </a:bodyPr>
          <a:lstStyle/>
          <a:p>
            <a:r>
              <a:rPr lang="en-IN" dirty="0" smtClean="0">
                <a:latin typeface="Eras Bold ITC" panose="020B0907030504020204" pitchFamily="34" charset="0"/>
                <a:cs typeface="Times New Roman" panose="02020603050405020304" pitchFamily="18" charset="0"/>
              </a:rPr>
              <a:t>OPERATING</a:t>
            </a:r>
            <a:br>
              <a:rPr lang="en-IN" dirty="0" smtClean="0">
                <a:latin typeface="Eras Bold ITC" panose="020B0907030504020204" pitchFamily="34" charset="0"/>
                <a:cs typeface="Times New Roman" panose="02020603050405020304" pitchFamily="18" charset="0"/>
              </a:rPr>
            </a:br>
            <a:r>
              <a:rPr lang="en-IN" dirty="0" smtClean="0">
                <a:latin typeface="Eras Bold ITC" panose="020B0907030504020204" pitchFamily="34" charset="0"/>
                <a:cs typeface="Times New Roman" panose="02020603050405020304" pitchFamily="18" charset="0"/>
              </a:rPr>
              <a:t>SYSTEMS</a:t>
            </a:r>
            <a:endParaRPr lang="en-IN" dirty="0">
              <a:latin typeface="Eras Bold ITC" panose="020B0907030504020204" pitchFamily="34" charset="0"/>
              <a:cs typeface="Times New Roman" panose="02020603050405020304" pitchFamily="18" charset="0"/>
            </a:endParaRPr>
          </a:p>
        </p:txBody>
      </p:sp>
      <p:sp>
        <p:nvSpPr>
          <p:cNvPr id="12" name="Subtitle 2">
            <a:extLst>
              <a:ext uri="{FF2B5EF4-FFF2-40B4-BE49-F238E27FC236}">
                <a16:creationId xmlns="" xmlns:a16="http://schemas.microsoft.com/office/drawing/2014/main" id="{374C6B0C-371A-41E0-BF7D-B301E36AAB91}"/>
              </a:ext>
            </a:extLst>
          </p:cNvPr>
          <p:cNvSpPr>
            <a:spLocks noGrp="1"/>
          </p:cNvSpPr>
          <p:nvPr>
            <p:ph type="subTitle" idx="1"/>
          </p:nvPr>
        </p:nvSpPr>
        <p:spPr>
          <a:xfrm>
            <a:off x="2829018" y="3429000"/>
            <a:ext cx="6858000" cy="2376264"/>
          </a:xfrm>
        </p:spPr>
        <p:txBody>
          <a:bodyPr>
            <a:normAutofit fontScale="92500" lnSpcReduction="10000"/>
          </a:bodyPr>
          <a:lstStyle/>
          <a:p>
            <a:pPr>
              <a:spcBef>
                <a:spcPts val="600"/>
              </a:spcBef>
            </a:pPr>
            <a:r>
              <a:rPr lang="en-IN" dirty="0"/>
              <a:t>By </a:t>
            </a:r>
          </a:p>
          <a:p>
            <a:pPr>
              <a:spcBef>
                <a:spcPts val="600"/>
              </a:spcBef>
            </a:pPr>
            <a:endParaRPr lang="en-IN" sz="1300" dirty="0"/>
          </a:p>
          <a:p>
            <a:pPr>
              <a:spcBef>
                <a:spcPts val="600"/>
              </a:spcBef>
            </a:pPr>
            <a:r>
              <a:rPr lang="en-IN" sz="4000" b="1" dirty="0" err="1" smtClean="0">
                <a:solidFill>
                  <a:srgbClr val="660066"/>
                </a:solidFill>
              </a:rPr>
              <a:t>Asst.Prof.J.SNARENDRA</a:t>
            </a:r>
            <a:r>
              <a:rPr lang="en-IN" sz="4000" b="1" dirty="0" smtClean="0">
                <a:solidFill>
                  <a:srgbClr val="660066"/>
                </a:solidFill>
              </a:rPr>
              <a:t> KUMAR</a:t>
            </a:r>
            <a:endParaRPr lang="en-IN" sz="4000" b="1" dirty="0">
              <a:solidFill>
                <a:srgbClr val="660066"/>
              </a:solidFill>
            </a:endParaRPr>
          </a:p>
          <a:p>
            <a:r>
              <a:rPr lang="en-IN" dirty="0" smtClean="0"/>
              <a:t>Dept </a:t>
            </a:r>
            <a:r>
              <a:rPr lang="en-IN" smtClean="0"/>
              <a:t>of CSE</a:t>
            </a:r>
            <a:endParaRPr lang="en-IN" dirty="0" smtClean="0"/>
          </a:p>
          <a:p>
            <a:r>
              <a:rPr lang="en-IN" dirty="0" smtClean="0"/>
              <a:t>Aditya College of Engineering &amp; Technology</a:t>
            </a:r>
          </a:p>
          <a:p>
            <a:r>
              <a:rPr lang="en-IN" dirty="0" smtClean="0"/>
              <a:t>Surampalem.</a:t>
            </a:r>
          </a:p>
          <a:p>
            <a:pPr>
              <a:spcBef>
                <a:spcPts val="600"/>
              </a:spcBef>
            </a:pPr>
            <a:endParaRPr lang="en-IN" dirty="0"/>
          </a:p>
          <a:p>
            <a:endParaRPr lang="en-IN"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D972FAD9-1D80-4309-B258-B4659C1D416C}"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Process Control Block (PCB)</a:t>
            </a:r>
          </a:p>
        </p:txBody>
      </p:sp>
      <p:pic>
        <p:nvPicPr>
          <p:cNvPr id="6" name="Picture 9"/>
          <p:cNvPicPr>
            <a:picLocks noGrp="1" noChangeAspect="1" noChangeArrowheads="1"/>
          </p:cNvPicPr>
          <p:nvPr>
            <p:ph idx="1"/>
          </p:nvPr>
        </p:nvPicPr>
        <p:blipFill>
          <a:blip r:embed="rId2"/>
          <a:srcRect/>
          <a:stretch>
            <a:fillRect/>
          </a:stretch>
        </p:blipFill>
        <p:spPr bwMode="auto">
          <a:xfrm>
            <a:off x="4568648" y="1285875"/>
            <a:ext cx="3115030" cy="5000625"/>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 Resource allocation graph, the process is represented by a Circle while the Resource is represented by a rectangle. Let's see the types of vertices and edges in detail.</a:t>
            </a:r>
          </a:p>
          <a:p>
            <a:r>
              <a:rPr lang="en-GB" dirty="0" smtClean="0"/>
              <a:t/>
            </a:r>
            <a:br>
              <a:rPr lang="en-GB" dirty="0" smtClean="0"/>
            </a:b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os-resource-allocation-graph.png"/>
          <p:cNvPicPr>
            <a:picLocks noChangeAspect="1" noChangeArrowheads="1"/>
          </p:cNvPicPr>
          <p:nvPr/>
        </p:nvPicPr>
        <p:blipFill>
          <a:blip r:embed="rId2"/>
          <a:srcRect/>
          <a:stretch>
            <a:fillRect/>
          </a:stretch>
        </p:blipFill>
        <p:spPr bwMode="auto">
          <a:xfrm>
            <a:off x="2809852" y="2357430"/>
            <a:ext cx="5972175" cy="3305175"/>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Vertices are mainly of two types, Resource and process. Each of them will be represented by a different shape. Circle represents process while rectangle represents resource.</a:t>
            </a:r>
          </a:p>
          <a:p>
            <a:r>
              <a:rPr lang="en-GB" dirty="0" smtClean="0"/>
              <a:t>A resource can have more than one instance. Each instance will be represented by a dot inside the rectangle.</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2050" name="Picture 2" descr="C:\Users\Lenovo\Desktop\maxresdefault.jpg"/>
          <p:cNvPicPr>
            <a:picLocks noChangeAspect="1" noChangeArrowheads="1"/>
          </p:cNvPicPr>
          <p:nvPr/>
        </p:nvPicPr>
        <p:blipFill>
          <a:blip r:embed="rId2"/>
          <a:srcRect/>
          <a:stretch>
            <a:fillRect/>
          </a:stretch>
        </p:blipFill>
        <p:spPr bwMode="auto">
          <a:xfrm>
            <a:off x="1166778" y="1643050"/>
            <a:ext cx="7651156" cy="2928958"/>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 file is a collection of correlated information which is recorded on secondary or non-volatile storage like magnetic disks, optical disks, and tapes. It is a method of data collection that is used as a medium for giving input and receiving output from that program.</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 general, a file is a sequence of bits, bytes, or records whose meaning is defined by the file creator and user. </a:t>
            </a:r>
            <a:r>
              <a:rPr lang="en-GB" smtClean="0"/>
              <a:t>Every File has a logical location where they are located for storage and retrieval.</a:t>
            </a:r>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2809852" y="547002"/>
            <a:ext cx="6143668" cy="5525203"/>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File Structure :</a:t>
            </a:r>
          </a:p>
          <a:p>
            <a:r>
              <a:rPr lang="en-GB" dirty="0" smtClean="0"/>
              <a:t> Some files contain an internal structure, which may or may not be known to the OS. </a:t>
            </a:r>
          </a:p>
          <a:p>
            <a:r>
              <a:rPr lang="en-GB" dirty="0" smtClean="0"/>
              <a:t>For the OS to support particular file formats increases the size and complexity of the OS.</a:t>
            </a:r>
          </a:p>
          <a:p>
            <a:r>
              <a:rPr lang="en-GB" dirty="0" smtClean="0"/>
              <a:t>UNIX treats all files as sequences of bytes, with no further consideration of the internal structure. ( With the exception of executable binary programs, which it must know how to load and find the first executable statement, etc.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smtClean="0"/>
              <a:t>Macintosh files have two forks - a resource fork, and a data fork. The resource fork contains information relating to the UI, such as icons and button images, and can be modified independently of the data fork, which contains the code or data as appropriate.</a:t>
            </a:r>
          </a:p>
          <a:p>
            <a:r>
              <a:rPr lang="en-US" dirty="0" smtClean="0"/>
              <a:t>Directory Structure</a:t>
            </a:r>
          </a:p>
          <a:p>
            <a:r>
              <a:rPr lang="en-GB" dirty="0" smtClean="0"/>
              <a:t>Storage Structure </a:t>
            </a:r>
          </a:p>
          <a:p>
            <a:r>
              <a:rPr lang="en-GB" dirty="0" smtClean="0"/>
              <a:t> A disk can be used in its entirety for a file system. Alternatively a physical disk can be broken up into multiple partitions, slices, or minidisks, each of which becomes a virtual disk and can have its own file system. ( or be used for raw storage, swap space, etc. )  Or, multiple physical disks can be combined into one volume, i.e. a larger virtual disk, with its own file system spanning the physical disks.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Directory Overview </a:t>
            </a:r>
          </a:p>
          <a:p>
            <a:r>
              <a:rPr lang="en-GB" dirty="0" smtClean="0"/>
              <a:t>Directory operations to be supported include: o Search for a file o Create a file - add to the directory o Delete a file - erase from the directory o List a directory - possibly ordered in different ways. o Rename a file - may change sorting order</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5" name="object 2"/>
          <p:cNvPicPr>
            <a:picLocks noGrp="1"/>
          </p:cNvPicPr>
          <p:nvPr>
            <p:ph idx="1"/>
          </p:nvPr>
        </p:nvPicPr>
        <p:blipFill>
          <a:blip r:embed="rId2" cstate="print"/>
          <a:stretch>
            <a:fillRect/>
          </a:stretch>
        </p:blipFill>
        <p:spPr>
          <a:xfrm>
            <a:off x="3595670" y="1714488"/>
            <a:ext cx="3786214" cy="3714775"/>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File System Management and Optimization</a:t>
            </a:r>
          </a:p>
          <a:p>
            <a:r>
              <a:rPr lang="en-US" dirty="0" smtClean="0"/>
              <a:t> </a:t>
            </a:r>
            <a:r>
              <a:rPr lang="en-US" b="1" dirty="0" smtClean="0"/>
              <a:t>Disk-Space Management</a:t>
            </a:r>
          </a:p>
          <a:p>
            <a:r>
              <a:rPr lang="en-US" dirty="0" smtClean="0"/>
              <a:t>Since all the files are normally stored on disk one of the main concerns of file system is management of disk space.</a:t>
            </a:r>
          </a:p>
          <a:p>
            <a:r>
              <a:rPr lang="en-US" b="1" dirty="0" smtClean="0"/>
              <a:t>Block Size</a:t>
            </a:r>
          </a:p>
          <a:p>
            <a:r>
              <a:rPr lang="en-US" dirty="0" smtClean="0"/>
              <a:t>The main question that arises while storing files in a fixed-size blocks is the size of the block. If the block is too large space gets wasted and if the block is too small time gets waste. So, to choose a correct block size some information about the file-size distribution is required. Performance and space-utilization are always in conflict.</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Keeping track of free blocks</a:t>
            </a:r>
          </a:p>
          <a:p>
            <a:r>
              <a:rPr lang="en-US" dirty="0" smtClean="0"/>
              <a:t>After a block size has been finalized the next issue that needs to be catered is how to keep track of the free blocks. In order to keep track there are two methods that are widely used:</a:t>
            </a:r>
          </a:p>
          <a:p>
            <a:r>
              <a:rPr lang="en-US" dirty="0" smtClean="0"/>
              <a:t>Using a linked list: Using a linked list of disk blocks with each block holding as many free disk block numbers as will fit.</a:t>
            </a:r>
            <a:br>
              <a:rPr lang="en-US" dirty="0" smtClean="0"/>
            </a:b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ACET\Desktop\LL.png"/>
          <p:cNvPicPr>
            <a:picLocks noChangeAspect="1" noChangeArrowheads="1"/>
          </p:cNvPicPr>
          <p:nvPr/>
        </p:nvPicPr>
        <p:blipFill>
          <a:blip r:embed="rId2"/>
          <a:srcRect/>
          <a:stretch>
            <a:fillRect/>
          </a:stretch>
        </p:blipFill>
        <p:spPr bwMode="auto">
          <a:xfrm>
            <a:off x="1023902" y="1714488"/>
            <a:ext cx="8215370" cy="3852702"/>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Bitmap: A disk with n blocks has a bitmap with n bits. Free blocks are represented using 1's and allocated blocks as 0's as seen below in the figure.</a:t>
            </a:r>
          </a:p>
          <a:p>
            <a:r>
              <a:rPr lang="en-US" b="1" dirty="0" smtClean="0"/>
              <a:t>Disk quotas</a:t>
            </a:r>
          </a:p>
          <a:p>
            <a:r>
              <a:rPr lang="en-US" dirty="0" smtClean="0"/>
              <a:t>Multiuser operating systems often provide a mechanism for enforcing disk quotas. A system administrator assigns each user a maximum allotment of files and blocks and the operating system makes sure that the users do not exceed their quotas. Quotas are kept track of on a per-user basis in a quota table.</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File-system Backups</a:t>
            </a:r>
          </a:p>
          <a:p>
            <a:r>
              <a:rPr lang="en-US" dirty="0" smtClean="0"/>
              <a:t>If a computer's file system is irrevocably lost, whether due to hardware or software restoring all the information will be difficult, time consuming and in many cases impossible. So it is </a:t>
            </a:r>
            <a:r>
              <a:rPr lang="en-US" dirty="0" err="1" smtClean="0"/>
              <a:t>adviced</a:t>
            </a:r>
            <a:r>
              <a:rPr lang="en-US" dirty="0" smtClean="0"/>
              <a:t> to always have file-system backups.</a:t>
            </a:r>
            <a:br>
              <a:rPr lang="en-US" dirty="0" smtClean="0"/>
            </a:br>
            <a:r>
              <a:rPr lang="en-US" dirty="0" smtClean="0"/>
              <a:t>Backing up files is time consuming and as well occupies large amount of space, so doing it efficiently and </a:t>
            </a:r>
            <a:r>
              <a:rPr lang="en-US" dirty="0" err="1" smtClean="0"/>
              <a:t>convenietly</a:t>
            </a:r>
            <a:r>
              <a:rPr lang="en-US" dirty="0" smtClean="0"/>
              <a:t> is important</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 it </a:t>
            </a:r>
            <a:r>
              <a:rPr lang="en-US" dirty="0" err="1" smtClean="0"/>
              <a:t>requied</a:t>
            </a:r>
            <a:r>
              <a:rPr lang="en-US" dirty="0" smtClean="0"/>
              <a:t> to backup the entire file system or only a part of it.</a:t>
            </a:r>
          </a:p>
          <a:p>
            <a:r>
              <a:rPr lang="en-US" dirty="0" smtClean="0"/>
              <a:t>Backing up files that haven't been changed from previous backup leads to </a:t>
            </a:r>
            <a:r>
              <a:rPr lang="en-US" b="1" dirty="0" smtClean="0"/>
              <a:t>incremental dumps</a:t>
            </a:r>
            <a:r>
              <a:rPr lang="en-US" dirty="0" smtClean="0"/>
              <a:t>. So it's better to take a backup of only those files which have changed from the time of previous backup. But recovery gets complicated in such cases.</a:t>
            </a:r>
          </a:p>
          <a:p>
            <a:r>
              <a:rPr lang="en-US" dirty="0" smtClean="0"/>
              <a:t>Since there is immense amount of data, it is generally desired to compress the data before taking a backup for the same.</a:t>
            </a:r>
          </a:p>
          <a:p>
            <a:r>
              <a:rPr lang="en-US" dirty="0" smtClean="0"/>
              <a:t>It is difficult to perform a backup on an active file-system since the backup may be inconsistent.</a:t>
            </a:r>
          </a:p>
          <a:p>
            <a:r>
              <a:rPr lang="en-US" dirty="0" smtClean="0"/>
              <a:t>Making backups introduces many security issues</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Secondary storage devices are those devices whose memory is non volatile, meaning, the stored data will be intact even if the system is turned off. Here are a few things worth noting about secondary storage.</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Secondary storage is also called auxiliary storage.</a:t>
            </a:r>
          </a:p>
          <a:p>
            <a:r>
              <a:rPr lang="en-US" dirty="0" smtClean="0"/>
              <a:t>Secondary storage is less expensive when compared to primary memory like RAMs.</a:t>
            </a:r>
          </a:p>
          <a:p>
            <a:r>
              <a:rPr lang="en-US" dirty="0" smtClean="0"/>
              <a:t>The speed of the secondary storage is also lesser than that of primary storage.</a:t>
            </a:r>
          </a:p>
          <a:p>
            <a:r>
              <a:rPr lang="en-US" dirty="0" smtClean="0"/>
              <a:t>Hence, the data which is less frequently accessed is kept in the secondary storage.</a:t>
            </a:r>
          </a:p>
          <a:p>
            <a:r>
              <a:rPr lang="en-US" dirty="0" smtClean="0"/>
              <a:t>A few examples are magnetic disks, magnetic tapes, removable thumb drives etc.</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ACET\Desktop\10_01_DiskMechanism.jpg"/>
          <p:cNvPicPr>
            <a:picLocks noChangeAspect="1" noChangeArrowheads="1"/>
          </p:cNvPicPr>
          <p:nvPr/>
        </p:nvPicPr>
        <p:blipFill>
          <a:blip r:embed="rId2"/>
          <a:srcRect/>
          <a:stretch>
            <a:fillRect/>
          </a:stretch>
        </p:blipFill>
        <p:spPr bwMode="auto">
          <a:xfrm>
            <a:off x="3667108" y="1928802"/>
            <a:ext cx="5500726" cy="4037742"/>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Disk Scheduling Algorithms</a:t>
            </a:r>
          </a:p>
          <a:p>
            <a:r>
              <a:rPr lang="en-US" dirty="0" smtClean="0"/>
              <a:t>In multiprogramming systems, there will usually be multiple disk access requests at any point of time. So those requests must be scheduled to achieve good efficiency. Disk scheduling is similar to process scheduling</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2700">
              <a:lnSpc>
                <a:spcPct val="100000"/>
              </a:lnSpc>
              <a:spcBef>
                <a:spcPts val="1140"/>
              </a:spcBef>
              <a:buNone/>
            </a:pPr>
            <a:r>
              <a:rPr lang="en-GB" b="1" spc="-5" dirty="0" smtClean="0">
                <a:latin typeface="Arial"/>
                <a:cs typeface="Arial"/>
              </a:rPr>
              <a:t>    Context</a:t>
            </a:r>
            <a:r>
              <a:rPr lang="en-GB" b="1" spc="-35" dirty="0" smtClean="0">
                <a:latin typeface="Arial"/>
                <a:cs typeface="Arial"/>
              </a:rPr>
              <a:t> </a:t>
            </a:r>
            <a:r>
              <a:rPr lang="en-GB" b="1" dirty="0" smtClean="0">
                <a:latin typeface="Arial"/>
                <a:cs typeface="Arial"/>
              </a:rPr>
              <a:t>Switching</a:t>
            </a:r>
            <a:endParaRPr lang="en-GB" dirty="0" smtClean="0">
              <a:latin typeface="Arial"/>
              <a:cs typeface="Arial"/>
            </a:endParaRPr>
          </a:p>
          <a:p>
            <a:pPr marL="469265" marR="140335">
              <a:lnSpc>
                <a:spcPct val="110800"/>
              </a:lnSpc>
              <a:spcBef>
                <a:spcPts val="1065"/>
              </a:spcBef>
              <a:buFont typeface="Symbol"/>
              <a:buChar char=""/>
              <a:tabLst>
                <a:tab pos="469265" algn="l"/>
                <a:tab pos="469900" algn="l"/>
              </a:tabLst>
            </a:pPr>
            <a:r>
              <a:rPr lang="en-GB" dirty="0" smtClean="0">
                <a:latin typeface="Arial"/>
                <a:cs typeface="Arial"/>
              </a:rPr>
              <a:t>When</a:t>
            </a:r>
            <a:r>
              <a:rPr lang="en-GB" spc="-10" dirty="0" smtClean="0">
                <a:latin typeface="Arial"/>
                <a:cs typeface="Arial"/>
              </a:rPr>
              <a:t> </a:t>
            </a:r>
            <a:r>
              <a:rPr lang="en-GB" spc="-5" dirty="0" smtClean="0">
                <a:latin typeface="Arial"/>
                <a:cs typeface="Arial"/>
              </a:rPr>
              <a:t>CPU</a:t>
            </a:r>
            <a:r>
              <a:rPr lang="en-GB" dirty="0" smtClean="0">
                <a:latin typeface="Arial"/>
                <a:cs typeface="Arial"/>
              </a:rPr>
              <a:t> </a:t>
            </a:r>
            <a:r>
              <a:rPr lang="en-GB" spc="-5" dirty="0" smtClean="0">
                <a:latin typeface="Arial"/>
                <a:cs typeface="Arial"/>
              </a:rPr>
              <a:t>switches</a:t>
            </a:r>
            <a:r>
              <a:rPr lang="en-GB" spc="5" dirty="0" smtClean="0">
                <a:latin typeface="Arial"/>
                <a:cs typeface="Arial"/>
              </a:rPr>
              <a:t> </a:t>
            </a:r>
            <a:r>
              <a:rPr lang="en-GB" dirty="0" smtClean="0">
                <a:latin typeface="Arial"/>
                <a:cs typeface="Arial"/>
              </a:rPr>
              <a:t>to</a:t>
            </a:r>
            <a:r>
              <a:rPr lang="en-GB" spc="-10" dirty="0" smtClean="0">
                <a:latin typeface="Arial"/>
                <a:cs typeface="Arial"/>
              </a:rPr>
              <a:t> </a:t>
            </a:r>
            <a:r>
              <a:rPr lang="en-GB" spc="-5" dirty="0" smtClean="0">
                <a:latin typeface="Arial"/>
                <a:cs typeface="Arial"/>
              </a:rPr>
              <a:t>another</a:t>
            </a:r>
            <a:r>
              <a:rPr lang="en-GB" spc="-15" dirty="0" smtClean="0">
                <a:latin typeface="Arial"/>
                <a:cs typeface="Arial"/>
              </a:rPr>
              <a:t> </a:t>
            </a:r>
            <a:r>
              <a:rPr lang="en-GB" dirty="0" smtClean="0">
                <a:latin typeface="Arial"/>
                <a:cs typeface="Arial"/>
              </a:rPr>
              <a:t>process,</a:t>
            </a:r>
            <a:r>
              <a:rPr lang="en-GB" spc="-5" dirty="0" smtClean="0">
                <a:latin typeface="Arial"/>
                <a:cs typeface="Arial"/>
              </a:rPr>
              <a:t> </a:t>
            </a:r>
            <a:r>
              <a:rPr lang="en-GB" dirty="0" smtClean="0">
                <a:latin typeface="Arial"/>
                <a:cs typeface="Arial"/>
              </a:rPr>
              <a:t>the</a:t>
            </a:r>
            <a:r>
              <a:rPr lang="en-GB" spc="-10" dirty="0" smtClean="0">
                <a:latin typeface="Arial"/>
                <a:cs typeface="Arial"/>
              </a:rPr>
              <a:t> </a:t>
            </a:r>
            <a:r>
              <a:rPr lang="en-GB" spc="-5" dirty="0" smtClean="0">
                <a:latin typeface="Arial"/>
                <a:cs typeface="Arial"/>
              </a:rPr>
              <a:t>system</a:t>
            </a:r>
            <a:r>
              <a:rPr lang="en-GB" spc="10" dirty="0" smtClean="0">
                <a:latin typeface="Arial"/>
                <a:cs typeface="Arial"/>
              </a:rPr>
              <a:t> </a:t>
            </a:r>
            <a:r>
              <a:rPr lang="en-GB" dirty="0" smtClean="0">
                <a:latin typeface="Arial"/>
                <a:cs typeface="Arial"/>
              </a:rPr>
              <a:t>must </a:t>
            </a:r>
            <a:r>
              <a:rPr lang="en-GB" spc="-5" dirty="0" smtClean="0">
                <a:latin typeface="Arial"/>
                <a:cs typeface="Arial"/>
              </a:rPr>
              <a:t>save</a:t>
            </a:r>
            <a:r>
              <a:rPr lang="en-GB" dirty="0" smtClean="0">
                <a:latin typeface="Arial"/>
                <a:cs typeface="Arial"/>
              </a:rPr>
              <a:t> </a:t>
            </a:r>
            <a:r>
              <a:rPr lang="en-GB" spc="-5" dirty="0" smtClean="0">
                <a:latin typeface="Arial"/>
                <a:cs typeface="Arial"/>
              </a:rPr>
              <a:t>the</a:t>
            </a:r>
            <a:r>
              <a:rPr lang="en-GB" spc="5" dirty="0" smtClean="0">
                <a:latin typeface="Arial"/>
                <a:cs typeface="Arial"/>
              </a:rPr>
              <a:t> </a:t>
            </a:r>
            <a:r>
              <a:rPr lang="en-GB" spc="-5" dirty="0" smtClean="0">
                <a:latin typeface="Arial"/>
                <a:cs typeface="Arial"/>
              </a:rPr>
              <a:t>state of</a:t>
            </a:r>
            <a:r>
              <a:rPr lang="en-GB" spc="15" dirty="0" smtClean="0">
                <a:latin typeface="Arial"/>
                <a:cs typeface="Arial"/>
              </a:rPr>
              <a:t> </a:t>
            </a:r>
            <a:r>
              <a:rPr lang="en-GB" spc="-5" dirty="0" smtClean="0">
                <a:latin typeface="Arial"/>
                <a:cs typeface="Arial"/>
              </a:rPr>
              <a:t>the </a:t>
            </a:r>
            <a:r>
              <a:rPr lang="en-GB" spc="-320" dirty="0" smtClean="0">
                <a:latin typeface="Arial"/>
                <a:cs typeface="Arial"/>
              </a:rPr>
              <a:t> </a:t>
            </a:r>
            <a:r>
              <a:rPr lang="en-GB" spc="-5" dirty="0" smtClean="0">
                <a:latin typeface="Arial"/>
                <a:cs typeface="Arial"/>
              </a:rPr>
              <a:t>old</a:t>
            </a:r>
            <a:r>
              <a:rPr lang="en-GB" dirty="0" smtClean="0">
                <a:latin typeface="Arial"/>
                <a:cs typeface="Arial"/>
              </a:rPr>
              <a:t> </a:t>
            </a:r>
            <a:r>
              <a:rPr lang="en-GB" spc="-5" dirty="0" smtClean="0">
                <a:latin typeface="Arial"/>
                <a:cs typeface="Arial"/>
              </a:rPr>
              <a:t>process</a:t>
            </a:r>
            <a:r>
              <a:rPr lang="en-GB" spc="5" dirty="0" smtClean="0">
                <a:latin typeface="Arial"/>
                <a:cs typeface="Arial"/>
              </a:rPr>
              <a:t> </a:t>
            </a:r>
            <a:r>
              <a:rPr lang="en-GB" spc="-5" dirty="0" smtClean="0">
                <a:latin typeface="Arial"/>
                <a:cs typeface="Arial"/>
              </a:rPr>
              <a:t>and</a:t>
            </a:r>
            <a:r>
              <a:rPr lang="en-GB" spc="5" dirty="0" smtClean="0">
                <a:latin typeface="Arial"/>
                <a:cs typeface="Arial"/>
              </a:rPr>
              <a:t> </a:t>
            </a:r>
            <a:r>
              <a:rPr lang="en-GB" spc="-5" dirty="0" smtClean="0">
                <a:latin typeface="Arial"/>
                <a:cs typeface="Arial"/>
              </a:rPr>
              <a:t>load the</a:t>
            </a:r>
            <a:r>
              <a:rPr lang="en-GB" dirty="0" smtClean="0">
                <a:latin typeface="Arial"/>
                <a:cs typeface="Arial"/>
              </a:rPr>
              <a:t> </a:t>
            </a:r>
            <a:r>
              <a:rPr lang="en-GB" spc="-5" dirty="0" smtClean="0">
                <a:latin typeface="Arial"/>
                <a:cs typeface="Arial"/>
              </a:rPr>
              <a:t>saved</a:t>
            </a:r>
            <a:r>
              <a:rPr lang="en-GB" spc="5" dirty="0" smtClean="0">
                <a:latin typeface="Arial"/>
                <a:cs typeface="Arial"/>
              </a:rPr>
              <a:t> </a:t>
            </a:r>
            <a:r>
              <a:rPr lang="en-GB" spc="-5" dirty="0" smtClean="0">
                <a:latin typeface="Arial"/>
                <a:cs typeface="Arial"/>
              </a:rPr>
              <a:t>state </a:t>
            </a:r>
            <a:r>
              <a:rPr lang="en-GB" dirty="0" smtClean="0">
                <a:latin typeface="Arial"/>
                <a:cs typeface="Arial"/>
              </a:rPr>
              <a:t>for</a:t>
            </a:r>
            <a:r>
              <a:rPr lang="en-GB" spc="5" dirty="0" smtClean="0">
                <a:latin typeface="Arial"/>
                <a:cs typeface="Arial"/>
              </a:rPr>
              <a:t> </a:t>
            </a:r>
            <a:r>
              <a:rPr lang="en-GB" spc="-10" dirty="0" smtClean="0">
                <a:latin typeface="Arial"/>
                <a:cs typeface="Arial"/>
              </a:rPr>
              <a:t>the</a:t>
            </a:r>
            <a:r>
              <a:rPr lang="en-GB" spc="-5" dirty="0" smtClean="0">
                <a:latin typeface="Arial"/>
                <a:cs typeface="Arial"/>
              </a:rPr>
              <a:t> new</a:t>
            </a:r>
            <a:r>
              <a:rPr lang="en-GB" spc="-15" dirty="0" smtClean="0">
                <a:latin typeface="Arial"/>
                <a:cs typeface="Arial"/>
              </a:rPr>
              <a:t> </a:t>
            </a:r>
            <a:r>
              <a:rPr lang="en-GB" dirty="0" smtClean="0">
                <a:latin typeface="Arial"/>
                <a:cs typeface="Arial"/>
              </a:rPr>
              <a:t>process</a:t>
            </a:r>
            <a:r>
              <a:rPr lang="en-GB" spc="5" dirty="0" smtClean="0">
                <a:latin typeface="Arial"/>
                <a:cs typeface="Arial"/>
              </a:rPr>
              <a:t> </a:t>
            </a:r>
            <a:r>
              <a:rPr lang="en-GB" spc="-5" dirty="0" smtClean="0">
                <a:latin typeface="Arial"/>
                <a:cs typeface="Arial"/>
              </a:rPr>
              <a:t>via</a:t>
            </a:r>
            <a:r>
              <a:rPr lang="en-GB" spc="5" dirty="0" smtClean="0">
                <a:latin typeface="Arial"/>
                <a:cs typeface="Arial"/>
              </a:rPr>
              <a:t> </a:t>
            </a:r>
            <a:r>
              <a:rPr lang="en-GB" spc="-5" dirty="0" smtClean="0">
                <a:latin typeface="Arial"/>
                <a:cs typeface="Arial"/>
              </a:rPr>
              <a:t>a</a:t>
            </a:r>
            <a:r>
              <a:rPr lang="en-GB" spc="5" dirty="0" smtClean="0">
                <a:latin typeface="Arial"/>
                <a:cs typeface="Arial"/>
              </a:rPr>
              <a:t> </a:t>
            </a:r>
            <a:r>
              <a:rPr lang="en-GB" spc="-5" dirty="0" smtClean="0">
                <a:latin typeface="Arial"/>
                <a:cs typeface="Arial"/>
              </a:rPr>
              <a:t>context</a:t>
            </a:r>
            <a:r>
              <a:rPr lang="en-GB" dirty="0" smtClean="0">
                <a:latin typeface="Arial"/>
                <a:cs typeface="Arial"/>
              </a:rPr>
              <a:t> </a:t>
            </a:r>
            <a:r>
              <a:rPr lang="en-GB" spc="-5" dirty="0" smtClean="0">
                <a:latin typeface="Arial"/>
                <a:cs typeface="Arial"/>
              </a:rPr>
              <a:t>switch</a:t>
            </a:r>
            <a:endParaRPr lang="en-GB" dirty="0" smtClean="0">
              <a:latin typeface="Arial"/>
              <a:cs typeface="Arial"/>
            </a:endParaRPr>
          </a:p>
          <a:p>
            <a:pPr>
              <a:lnSpc>
                <a:spcPct val="100000"/>
              </a:lnSpc>
              <a:spcBef>
                <a:spcPts val="20"/>
              </a:spcBef>
              <a:buFont typeface="Symbol"/>
              <a:buChar char=""/>
            </a:pPr>
            <a:endParaRPr lang="en-GB" sz="2000" dirty="0" smtClean="0">
              <a:latin typeface="Arial"/>
              <a:cs typeface="Arial"/>
            </a:endParaRPr>
          </a:p>
          <a:p>
            <a:pPr marL="469265">
              <a:lnSpc>
                <a:spcPct val="100000"/>
              </a:lnSpc>
              <a:buFont typeface="Symbol"/>
              <a:buChar char=""/>
              <a:tabLst>
                <a:tab pos="469265" algn="l"/>
                <a:tab pos="469900" algn="l"/>
              </a:tabLst>
            </a:pPr>
            <a:r>
              <a:rPr lang="en-GB" spc="-5" dirty="0" smtClean="0">
                <a:latin typeface="Arial"/>
                <a:cs typeface="Arial"/>
              </a:rPr>
              <a:t>Context</a:t>
            </a:r>
            <a:r>
              <a:rPr lang="en-GB" dirty="0" smtClean="0">
                <a:latin typeface="Arial"/>
                <a:cs typeface="Arial"/>
              </a:rPr>
              <a:t> </a:t>
            </a:r>
            <a:r>
              <a:rPr lang="en-GB" spc="-5" dirty="0" smtClean="0">
                <a:latin typeface="Arial"/>
                <a:cs typeface="Arial"/>
              </a:rPr>
              <a:t>of</a:t>
            </a:r>
            <a:r>
              <a:rPr lang="en-GB" dirty="0" smtClean="0">
                <a:latin typeface="Arial"/>
                <a:cs typeface="Arial"/>
              </a:rPr>
              <a:t> </a:t>
            </a:r>
            <a:r>
              <a:rPr lang="en-GB" spc="-5" dirty="0" smtClean="0">
                <a:latin typeface="Arial"/>
                <a:cs typeface="Arial"/>
              </a:rPr>
              <a:t>a</a:t>
            </a:r>
            <a:r>
              <a:rPr lang="en-GB" dirty="0" smtClean="0">
                <a:latin typeface="Arial"/>
                <a:cs typeface="Arial"/>
              </a:rPr>
              <a:t> </a:t>
            </a:r>
            <a:r>
              <a:rPr lang="en-GB" spc="-5" dirty="0" smtClean="0">
                <a:latin typeface="Arial"/>
                <a:cs typeface="Arial"/>
              </a:rPr>
              <a:t>process</a:t>
            </a:r>
            <a:r>
              <a:rPr lang="en-GB" spc="5" dirty="0" smtClean="0">
                <a:latin typeface="Arial"/>
                <a:cs typeface="Arial"/>
              </a:rPr>
              <a:t> </a:t>
            </a:r>
            <a:r>
              <a:rPr lang="en-GB" spc="-5" dirty="0" smtClean="0">
                <a:latin typeface="Arial"/>
                <a:cs typeface="Arial"/>
              </a:rPr>
              <a:t>represented</a:t>
            </a:r>
            <a:r>
              <a:rPr lang="en-GB" dirty="0" smtClean="0">
                <a:latin typeface="Arial"/>
                <a:cs typeface="Arial"/>
              </a:rPr>
              <a:t> </a:t>
            </a:r>
            <a:r>
              <a:rPr lang="en-GB" spc="-5" dirty="0" smtClean="0">
                <a:latin typeface="Arial"/>
                <a:cs typeface="Arial"/>
              </a:rPr>
              <a:t>in</a:t>
            </a:r>
            <a:r>
              <a:rPr lang="en-GB" dirty="0" smtClean="0">
                <a:latin typeface="Arial"/>
                <a:cs typeface="Arial"/>
              </a:rPr>
              <a:t> </a:t>
            </a:r>
            <a:r>
              <a:rPr lang="en-GB" spc="-5" dirty="0" smtClean="0">
                <a:latin typeface="Arial"/>
                <a:cs typeface="Arial"/>
              </a:rPr>
              <a:t>the PCB</a:t>
            </a:r>
            <a:endParaRPr lang="en-GB" dirty="0" smtClean="0">
              <a:latin typeface="Arial"/>
              <a:cs typeface="Arial"/>
            </a:endParaRPr>
          </a:p>
          <a:p>
            <a:pPr marL="469265">
              <a:lnSpc>
                <a:spcPct val="100000"/>
              </a:lnSpc>
              <a:spcBef>
                <a:spcPts val="1235"/>
              </a:spcBef>
              <a:buFont typeface="Symbol"/>
              <a:buChar char=""/>
              <a:tabLst>
                <a:tab pos="469265" algn="l"/>
                <a:tab pos="469900" algn="l"/>
              </a:tabLst>
            </a:pPr>
            <a:r>
              <a:rPr lang="en-GB" spc="-5" dirty="0" smtClean="0">
                <a:latin typeface="Arial"/>
                <a:cs typeface="Arial"/>
              </a:rPr>
              <a:t>Context-switch</a:t>
            </a:r>
            <a:r>
              <a:rPr lang="en-GB" spc="5" dirty="0" smtClean="0">
                <a:latin typeface="Arial"/>
                <a:cs typeface="Arial"/>
              </a:rPr>
              <a:t> </a:t>
            </a:r>
            <a:r>
              <a:rPr lang="en-GB" dirty="0" smtClean="0">
                <a:latin typeface="Arial"/>
                <a:cs typeface="Arial"/>
              </a:rPr>
              <a:t>time</a:t>
            </a:r>
            <a:r>
              <a:rPr lang="en-GB" spc="10" dirty="0" smtClean="0">
                <a:latin typeface="Arial"/>
                <a:cs typeface="Arial"/>
              </a:rPr>
              <a:t> </a:t>
            </a:r>
            <a:r>
              <a:rPr lang="en-GB" spc="-5" dirty="0" smtClean="0">
                <a:latin typeface="Arial"/>
                <a:cs typeface="Arial"/>
              </a:rPr>
              <a:t>is</a:t>
            </a:r>
            <a:r>
              <a:rPr lang="en-GB" dirty="0" smtClean="0">
                <a:latin typeface="Arial"/>
                <a:cs typeface="Arial"/>
              </a:rPr>
              <a:t> </a:t>
            </a:r>
            <a:r>
              <a:rPr lang="en-GB" spc="-5" dirty="0" smtClean="0">
                <a:latin typeface="Arial"/>
                <a:cs typeface="Arial"/>
              </a:rPr>
              <a:t>overhead;</a:t>
            </a:r>
            <a:r>
              <a:rPr lang="en-GB" dirty="0" smtClean="0">
                <a:latin typeface="Arial"/>
                <a:cs typeface="Arial"/>
              </a:rPr>
              <a:t> the </a:t>
            </a:r>
            <a:r>
              <a:rPr lang="en-GB" spc="-5" dirty="0" smtClean="0">
                <a:latin typeface="Arial"/>
                <a:cs typeface="Arial"/>
              </a:rPr>
              <a:t>system</a:t>
            </a:r>
            <a:r>
              <a:rPr lang="en-GB" spc="5" dirty="0" smtClean="0">
                <a:latin typeface="Arial"/>
                <a:cs typeface="Arial"/>
              </a:rPr>
              <a:t> </a:t>
            </a:r>
            <a:r>
              <a:rPr lang="en-GB" spc="-5" dirty="0" smtClean="0">
                <a:latin typeface="Arial"/>
                <a:cs typeface="Arial"/>
              </a:rPr>
              <a:t>does</a:t>
            </a:r>
            <a:r>
              <a:rPr lang="en-GB" dirty="0" smtClean="0">
                <a:latin typeface="Arial"/>
                <a:cs typeface="Arial"/>
              </a:rPr>
              <a:t> </a:t>
            </a:r>
            <a:r>
              <a:rPr lang="en-GB" spc="-5" dirty="0" smtClean="0">
                <a:latin typeface="Arial"/>
                <a:cs typeface="Arial"/>
              </a:rPr>
              <a:t>no</a:t>
            </a:r>
            <a:r>
              <a:rPr lang="en-GB" spc="25" dirty="0" smtClean="0">
                <a:latin typeface="Arial"/>
                <a:cs typeface="Arial"/>
              </a:rPr>
              <a:t> </a:t>
            </a:r>
            <a:r>
              <a:rPr lang="en-GB" spc="-5" dirty="0" smtClean="0">
                <a:latin typeface="Arial"/>
                <a:cs typeface="Arial"/>
              </a:rPr>
              <a:t>useful</a:t>
            </a:r>
            <a:r>
              <a:rPr lang="en-GB" spc="10" dirty="0" smtClean="0">
                <a:latin typeface="Arial"/>
                <a:cs typeface="Arial"/>
              </a:rPr>
              <a:t> </a:t>
            </a:r>
            <a:r>
              <a:rPr lang="en-GB" spc="-5" dirty="0" smtClean="0">
                <a:latin typeface="Arial"/>
                <a:cs typeface="Arial"/>
              </a:rPr>
              <a:t>work</a:t>
            </a:r>
            <a:r>
              <a:rPr lang="en-GB" spc="10" dirty="0" smtClean="0">
                <a:latin typeface="Arial"/>
                <a:cs typeface="Arial"/>
              </a:rPr>
              <a:t> </a:t>
            </a:r>
            <a:r>
              <a:rPr lang="en-GB" spc="-5" dirty="0" smtClean="0">
                <a:latin typeface="Arial"/>
                <a:cs typeface="Arial"/>
              </a:rPr>
              <a:t>while</a:t>
            </a:r>
            <a:r>
              <a:rPr lang="en-GB" spc="10" dirty="0" smtClean="0">
                <a:latin typeface="Arial"/>
                <a:cs typeface="Arial"/>
              </a:rPr>
              <a:t> </a:t>
            </a:r>
            <a:r>
              <a:rPr lang="en-GB" spc="-5" dirty="0" smtClean="0">
                <a:latin typeface="Arial"/>
                <a:cs typeface="Arial"/>
              </a:rPr>
              <a:t>switching</a:t>
            </a:r>
            <a:endParaRPr lang="en-GB" dirty="0" smtClean="0">
              <a:latin typeface="Arial"/>
              <a:cs typeface="Arial"/>
            </a:endParaRPr>
          </a:p>
          <a:p>
            <a:pPr marL="469265">
              <a:lnSpc>
                <a:spcPct val="100000"/>
              </a:lnSpc>
              <a:spcBef>
                <a:spcPts val="1225"/>
              </a:spcBef>
              <a:buFont typeface="Symbol"/>
              <a:buChar char=""/>
              <a:tabLst>
                <a:tab pos="469265" algn="l"/>
                <a:tab pos="469900" algn="l"/>
              </a:tabLst>
            </a:pPr>
            <a:r>
              <a:rPr lang="en-GB" spc="-5" dirty="0" smtClean="0">
                <a:latin typeface="Arial"/>
                <a:cs typeface="Arial"/>
              </a:rPr>
              <a:t>Time</a:t>
            </a:r>
            <a:r>
              <a:rPr lang="en-GB" spc="-10" dirty="0" smtClean="0">
                <a:latin typeface="Arial"/>
                <a:cs typeface="Arial"/>
              </a:rPr>
              <a:t> </a:t>
            </a:r>
            <a:r>
              <a:rPr lang="en-GB" spc="-5" dirty="0" smtClean="0">
                <a:latin typeface="Arial"/>
                <a:cs typeface="Arial"/>
              </a:rPr>
              <a:t>dependent</a:t>
            </a:r>
            <a:r>
              <a:rPr lang="en-GB" spc="-15" dirty="0" smtClean="0">
                <a:latin typeface="Arial"/>
                <a:cs typeface="Arial"/>
              </a:rPr>
              <a:t> </a:t>
            </a:r>
            <a:r>
              <a:rPr lang="en-GB" spc="-5" dirty="0" smtClean="0">
                <a:latin typeface="Arial"/>
                <a:cs typeface="Arial"/>
              </a:rPr>
              <a:t>on</a:t>
            </a:r>
            <a:r>
              <a:rPr lang="en-GB" spc="-20" dirty="0" smtClean="0">
                <a:latin typeface="Arial"/>
                <a:cs typeface="Arial"/>
              </a:rPr>
              <a:t> </a:t>
            </a:r>
            <a:r>
              <a:rPr lang="en-GB" spc="-5" dirty="0" smtClean="0">
                <a:latin typeface="Arial"/>
                <a:cs typeface="Arial"/>
              </a:rPr>
              <a:t>hardware </a:t>
            </a:r>
            <a:r>
              <a:rPr lang="en-GB" dirty="0" smtClean="0">
                <a:latin typeface="Arial"/>
                <a:cs typeface="Arial"/>
              </a:rPr>
              <a:t>support</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First Come First Serve</a:t>
            </a:r>
          </a:p>
          <a:p>
            <a:r>
              <a:rPr lang="en-US" dirty="0" smtClean="0"/>
              <a:t>This algorithm performs requests in the same order asked by the system. Let's take an example where the queue has the following requests with cylinder numbers as follows:</a:t>
            </a:r>
          </a:p>
          <a:p>
            <a:r>
              <a:rPr lang="en-US" b="1" dirty="0" smtClean="0"/>
              <a:t>98, 183, 37, 122, 14, 124, 65, 67</a:t>
            </a:r>
            <a:endParaRPr lang="en-US" dirty="0" smtClean="0"/>
          </a:p>
          <a:p>
            <a:r>
              <a:rPr lang="en-US" dirty="0" smtClean="0"/>
              <a:t>Assume the head is initially at cylinder </a:t>
            </a:r>
            <a:r>
              <a:rPr lang="en-US" b="1" dirty="0" smtClean="0"/>
              <a:t>56</a:t>
            </a:r>
            <a:r>
              <a:rPr lang="en-US" dirty="0" smtClean="0"/>
              <a:t>. The head moves in the given order in the queue i.e., </a:t>
            </a:r>
            <a:r>
              <a:rPr lang="en-US" b="1" dirty="0" smtClean="0"/>
              <a:t>56→98→183→...→67</a:t>
            </a:r>
            <a:r>
              <a:rPr lang="en-US" dirty="0" smtClean="0"/>
              <a:t>.</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8" name="Picture 4" descr="https://static.studytonight.com/operating-system/images/secondary-storage-2.png"/>
          <p:cNvPicPr>
            <a:picLocks noGrp="1" noChangeAspect="1" noChangeArrowheads="1"/>
          </p:cNvPicPr>
          <p:nvPr>
            <p:ph idx="1"/>
          </p:nvPr>
        </p:nvPicPr>
        <p:blipFill>
          <a:blip r:embed="rId2"/>
          <a:srcRect/>
          <a:stretch>
            <a:fillRect/>
          </a:stretch>
        </p:blipFill>
        <p:spPr bwMode="auto">
          <a:xfrm>
            <a:off x="1381092" y="1000108"/>
            <a:ext cx="8643998" cy="4929222"/>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Shortest Seek Time First (SSTF)</a:t>
            </a:r>
          </a:p>
          <a:p>
            <a:r>
              <a:rPr lang="en-US" dirty="0" smtClean="0"/>
              <a:t>Here the position which is closest to the current head position is chosen first. Consider the previous example where disk queue looks like,</a:t>
            </a:r>
          </a:p>
          <a:p>
            <a:r>
              <a:rPr lang="en-US" b="1" dirty="0" smtClean="0"/>
              <a:t>98, 183, 37, 122, 14, 124, 65, 67</a:t>
            </a:r>
            <a:endParaRPr lang="en-US" dirty="0" smtClean="0"/>
          </a:p>
          <a:p>
            <a:r>
              <a:rPr lang="en-US" dirty="0" smtClean="0"/>
              <a:t>Assume the head is initially at cylinder </a:t>
            </a:r>
            <a:r>
              <a:rPr lang="en-US" b="1" dirty="0" smtClean="0"/>
              <a:t>56</a:t>
            </a:r>
            <a:r>
              <a:rPr lang="en-US" dirty="0" smtClean="0"/>
              <a:t>. The next closest cylinder to </a:t>
            </a:r>
            <a:r>
              <a:rPr lang="en-US" b="1" dirty="0" smtClean="0"/>
              <a:t>56</a:t>
            </a:r>
            <a:r>
              <a:rPr lang="en-US" dirty="0" smtClean="0"/>
              <a:t> is </a:t>
            </a:r>
            <a:r>
              <a:rPr lang="en-US" b="1" dirty="0" smtClean="0"/>
              <a:t>65</a:t>
            </a:r>
            <a:r>
              <a:rPr lang="en-US" dirty="0" smtClean="0"/>
              <a:t>, and then the next nearest one is </a:t>
            </a:r>
            <a:r>
              <a:rPr lang="en-US" b="1" dirty="0" smtClean="0"/>
              <a:t>67</a:t>
            </a:r>
            <a:r>
              <a:rPr lang="en-US" dirty="0" smtClean="0"/>
              <a:t>, then </a:t>
            </a:r>
            <a:r>
              <a:rPr lang="en-US" b="1" dirty="0" smtClean="0"/>
              <a:t>37</a:t>
            </a:r>
            <a:r>
              <a:rPr lang="en-US" dirty="0" smtClean="0"/>
              <a:t>, </a:t>
            </a:r>
            <a:r>
              <a:rPr lang="en-US" b="1" dirty="0" smtClean="0"/>
              <a:t>14</a:t>
            </a:r>
            <a:r>
              <a:rPr lang="en-US" dirty="0" smtClean="0"/>
              <a:t>, so on.</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RAID Structure(Redundant Arrays of Independent Disks)</a:t>
            </a:r>
          </a:p>
          <a:p>
            <a:r>
              <a:rPr lang="en-US" dirty="0" smtClean="0"/>
              <a:t>Disk drives have continued to get smaller and cheaper, so it is now economically feasible to attach many disks to a computer system. </a:t>
            </a:r>
          </a:p>
          <a:p>
            <a:r>
              <a:rPr lang="en-US" dirty="0" smtClean="0"/>
              <a:t>Having a large number of disks in a system presents opportunities for improving the rate at which data can be read or written, if the disks are operated in parallel.</a:t>
            </a:r>
          </a:p>
          <a:p>
            <a:r>
              <a:rPr lang="en-US" dirty="0" smtClean="0"/>
              <a:t>Furthermore, this setup offers the potential for improving the reliability of data storage, because redundant information can be stored on multiple disks. Thus, failure of one disk does not lead to loss of data.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variety of disk-organization techniques, collectively called redundant array of independent disks (RAIDs), are commonly used for performance and reliability issues</a:t>
            </a:r>
          </a:p>
          <a:p>
            <a:r>
              <a:rPr lang="en-US" dirty="0" smtClean="0"/>
              <a:t>RAID Structure</a:t>
            </a:r>
          </a:p>
          <a:p>
            <a:r>
              <a:rPr lang="en-US" dirty="0" smtClean="0"/>
              <a:t>RAID – multiple disk drives provides reliability via redundancy</a:t>
            </a:r>
          </a:p>
          <a:p>
            <a:r>
              <a:rPr lang="en-US" dirty="0" smtClean="0"/>
              <a:t>All RAID have the property that the data are distributed over drives, to allow parallel operation.</a:t>
            </a:r>
          </a:p>
          <a:p>
            <a:r>
              <a:rPr lang="en-US" dirty="0" smtClean="0"/>
              <a:t>RAID is arranged into six different levels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Several improvements in disk-use techniques involve the use of multiple disks working cooperatively</a:t>
            </a:r>
          </a:p>
          <a:p>
            <a:r>
              <a:rPr lang="en-US" dirty="0" smtClean="0"/>
              <a:t>Disk striping uses a group of disks as one storage unit</a:t>
            </a:r>
          </a:p>
          <a:p>
            <a:r>
              <a:rPr lang="en-US" dirty="0" smtClean="0"/>
              <a:t>RAID schemes improve performance and improve the reliability of the storage system by storing redundant data</a:t>
            </a:r>
          </a:p>
          <a:p>
            <a:r>
              <a:rPr lang="en-US" dirty="0" smtClean="0"/>
              <a:t>Mirroring or shadowing (RAID 1) keeps duplicate of each disk – Striped mirrors (RAID 1+0) or mirrored stripes (RAID 0+1) provides high performance and high reliability – Block interleaved parity (RAID 4, 5, 6) uses much less redundancy</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40291" name="Picture 3" descr="C:\Users\ACET\Downloads\10_11_RAID_Levels.jpg"/>
          <p:cNvPicPr>
            <a:picLocks noGrp="1" noChangeAspect="1" noChangeArrowheads="1"/>
          </p:cNvPicPr>
          <p:nvPr>
            <p:ph idx="1"/>
          </p:nvPr>
        </p:nvPicPr>
        <p:blipFill>
          <a:blip r:embed="rId2"/>
          <a:srcRect/>
          <a:stretch>
            <a:fillRect/>
          </a:stretch>
        </p:blipFill>
        <p:spPr bwMode="auto">
          <a:xfrm>
            <a:off x="2095472" y="1428736"/>
            <a:ext cx="7406050" cy="4673601"/>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41314" name="Picture 2" descr="C:\Users\ACET\Downloads\10_12_RAID_01.jpg"/>
          <p:cNvPicPr>
            <a:picLocks noGrp="1" noChangeAspect="1" noChangeArrowheads="1"/>
          </p:cNvPicPr>
          <p:nvPr>
            <p:ph idx="1"/>
          </p:nvPr>
        </p:nvPicPr>
        <p:blipFill>
          <a:blip r:embed="rId2"/>
          <a:srcRect/>
          <a:stretch>
            <a:fillRect/>
          </a:stretch>
        </p:blipFill>
        <p:spPr bwMode="auto">
          <a:xfrm>
            <a:off x="1666844" y="1357298"/>
            <a:ext cx="9644130" cy="4375164"/>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Image of a five-tray RAID hard drive</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ACET\Desktop\storage-raid_server_desktop.jpg"/>
          <p:cNvPicPr>
            <a:picLocks noChangeAspect="1" noChangeArrowheads="1"/>
          </p:cNvPicPr>
          <p:nvPr/>
        </p:nvPicPr>
        <p:blipFill>
          <a:blip r:embed="rId2"/>
          <a:srcRect/>
          <a:stretch>
            <a:fillRect/>
          </a:stretch>
        </p:blipFill>
        <p:spPr bwMode="auto">
          <a:xfrm>
            <a:off x="2024034" y="2071678"/>
            <a:ext cx="8143932" cy="3766566"/>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Stable-Storage Implementation</a:t>
            </a:r>
          </a:p>
          <a:p>
            <a:r>
              <a:rPr lang="en-US" dirty="0" smtClean="0"/>
              <a:t>information residing in the </a:t>
            </a:r>
            <a:r>
              <a:rPr lang="en-US" b="1" dirty="0" smtClean="0"/>
              <a:t>Stable-Storage</a:t>
            </a:r>
            <a:r>
              <a:rPr lang="en-US" dirty="0" smtClean="0"/>
              <a:t> is never lost. Even, if the disk and CPU have some errors, it will never lose any data.</a:t>
            </a:r>
          </a:p>
          <a:p>
            <a:r>
              <a:rPr lang="en-US" dirty="0" smtClean="0"/>
              <a:t>To achieve such storage, we need to replicate the required information on multiple storage devices with independent failure modes. The writing of an update should be coordinate in such a way that it would not delete all the copies of the state and that, when we are recovering from a failure, we can force all the copies to a consistent and correct value, even if another failure occurs during the recovery. In these, we discuss how to meet these needs.</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D2B3BC3C-BDE2-45CE-9302-1896F8894D7B}"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6" name="TextBox 5">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CPU Switch From Process to Process</a:t>
            </a:r>
          </a:p>
        </p:txBody>
      </p:sp>
      <p:pic>
        <p:nvPicPr>
          <p:cNvPr id="9" name="Picture 9"/>
          <p:cNvPicPr>
            <a:picLocks noGrp="1" noChangeAspect="1" noChangeArrowheads="1"/>
          </p:cNvPicPr>
          <p:nvPr>
            <p:ph idx="1"/>
          </p:nvPr>
        </p:nvPicPr>
        <p:blipFill>
          <a:blip r:embed="rId2"/>
          <a:srcRect/>
          <a:stretch>
            <a:fillRect/>
          </a:stretch>
        </p:blipFill>
        <p:spPr bwMode="auto">
          <a:xfrm>
            <a:off x="2753814" y="1562100"/>
            <a:ext cx="6744697" cy="4530725"/>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Tertiary Storage Devices</a:t>
            </a:r>
            <a:endParaRPr lang="en-US" dirty="0" smtClean="0"/>
          </a:p>
          <a:p>
            <a:r>
              <a:rPr lang="en-US" dirty="0" smtClean="0"/>
              <a:t>Low cost is the defining characteristic of tertiary storage</a:t>
            </a:r>
          </a:p>
          <a:p>
            <a:r>
              <a:rPr lang="en-US" dirty="0" smtClean="0"/>
              <a:t>Generally, tertiary storage is built using removable media</a:t>
            </a:r>
          </a:p>
          <a:p>
            <a:r>
              <a:rPr lang="en-US" dirty="0" smtClean="0"/>
              <a:t>Common examples of removable media are floppy disks and CD-ROMs; other types are available</a:t>
            </a:r>
          </a:p>
          <a:p>
            <a:pPr>
              <a:buNone/>
            </a:pPr>
            <a:endParaRPr lang="en-US" dirty="0" smtClean="0"/>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Removable Disks</a:t>
            </a:r>
          </a:p>
          <a:p>
            <a:r>
              <a:rPr lang="en-US" dirty="0" smtClean="0"/>
              <a:t>Floppy disk — thin flexible disk coated with magnetic material, enclosed in a protective plastic case</a:t>
            </a:r>
          </a:p>
          <a:p>
            <a:r>
              <a:rPr lang="en-US" dirty="0" smtClean="0"/>
              <a:t>Most floppies hold about 1 MB; similar technology is used for removable disks that hold more than 1 GB</a:t>
            </a:r>
          </a:p>
          <a:p>
            <a:r>
              <a:rPr lang="en-US" dirty="0" smtClean="0"/>
              <a:t>Removable magnetic disks can be nearly as fast as hard disks, but they are at a greater risk of damage from exposure</a:t>
            </a:r>
          </a:p>
          <a:p>
            <a:r>
              <a:rPr lang="en-US" dirty="0" smtClean="0"/>
              <a:t>A magneto-optic disk records data on a rigid platter coated with magnetic material</a:t>
            </a:r>
          </a:p>
          <a:p>
            <a:r>
              <a:rPr lang="en-US" dirty="0" smtClean="0"/>
              <a:t>Laser heat is used to amplify a large, weak magnetic field to record a bit</a:t>
            </a:r>
          </a:p>
          <a:p>
            <a:r>
              <a:rPr lang="en-US" dirty="0" smtClean="0"/>
              <a:t>Laser light is also used to read data (Kerr effect)</a:t>
            </a:r>
          </a:p>
          <a:p>
            <a:endParaRPr lang="en-US" dirty="0" smtClean="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magneto-optic head flies much farther from the disk surface than a magnetic disk head, and the magnetic material is covered with a protective layer of plastic or glass; resistant to head crashes</a:t>
            </a:r>
          </a:p>
          <a:p>
            <a:r>
              <a:rPr lang="en-US" dirty="0" smtClean="0"/>
              <a:t>Optical disks do not use magnetism; they employ special materials that are altered by laser light</a:t>
            </a:r>
          </a:p>
          <a:p>
            <a:pPr>
              <a:buNone/>
            </a:pPr>
            <a:r>
              <a:rPr lang="en-US" dirty="0" smtClean="0"/>
              <a:t> </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WORM Disks</a:t>
            </a:r>
            <a:endParaRPr lang="en-US" dirty="0" smtClean="0"/>
          </a:p>
          <a:p>
            <a:r>
              <a:rPr lang="en-US" dirty="0" smtClean="0"/>
              <a:t>The data on read-write disks can be modified over and over</a:t>
            </a:r>
          </a:p>
          <a:p>
            <a:r>
              <a:rPr lang="en-US" dirty="0" smtClean="0"/>
              <a:t>WORM (“Write Once, Read Many Times”) disks can be written only once</a:t>
            </a:r>
          </a:p>
          <a:p>
            <a:r>
              <a:rPr lang="en-US" dirty="0" smtClean="0"/>
              <a:t>Thin aluminum film sandwiched between two glass or plastic platters</a:t>
            </a:r>
          </a:p>
          <a:p>
            <a:r>
              <a:rPr lang="en-US" dirty="0" smtClean="0"/>
              <a:t>To write a bit, the drive uses a laser light to burn a small hole through the aluminum; information can be destroyed by not altered</a:t>
            </a:r>
          </a:p>
          <a:p>
            <a:r>
              <a:rPr lang="en-US" dirty="0" smtClean="0"/>
              <a:t>Very durable and reliable</a:t>
            </a:r>
          </a:p>
          <a:p>
            <a:r>
              <a:rPr lang="en-US" dirty="0" smtClean="0"/>
              <a:t>Read-only disks, such ad CD-ROM and DVD, com from the factory with the data pre-recorded</a:t>
            </a:r>
          </a:p>
          <a:p>
            <a:pPr>
              <a:buNone/>
            </a:pPr>
            <a:endParaRPr lang="en-US" dirty="0" smtClean="0"/>
          </a:p>
          <a:p>
            <a:pPr>
              <a:buNone/>
            </a:pPr>
            <a:endParaRPr lang="en-US" dirty="0" smtClean="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System Protection</a:t>
            </a:r>
          </a:p>
          <a:p>
            <a:r>
              <a:rPr lang="en-US" b="1" dirty="0" smtClean="0"/>
              <a:t>Protection</a:t>
            </a:r>
            <a:r>
              <a:rPr lang="en-US" dirty="0" smtClean="0"/>
              <a:t> refers to a mechanism which controls the access of programs, processes, or users to the resources </a:t>
            </a:r>
            <a:r>
              <a:rPr lang="en-US" b="1" dirty="0" smtClean="0"/>
              <a:t>defined</a:t>
            </a:r>
            <a:r>
              <a:rPr lang="en-US" dirty="0" smtClean="0"/>
              <a:t> by a computer system. We can take </a:t>
            </a:r>
            <a:r>
              <a:rPr lang="en-US" b="1" dirty="0" smtClean="0"/>
              <a:t>protection</a:t>
            </a:r>
            <a:r>
              <a:rPr lang="en-US" dirty="0" smtClean="0"/>
              <a:t> as a helper to multi programming operating system, so that many users might safely share a common logical name space such as directory or files</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smtClean="0"/>
              <a:t>Goals of Protection </a:t>
            </a:r>
          </a:p>
          <a:p>
            <a:r>
              <a:rPr lang="en-US" altLang="en-US" dirty="0" smtClean="0"/>
              <a:t>Principles of Protection</a:t>
            </a:r>
          </a:p>
          <a:p>
            <a:r>
              <a:rPr lang="en-US" altLang="en-US" dirty="0" smtClean="0"/>
              <a:t>Domain of Protection </a:t>
            </a:r>
          </a:p>
          <a:p>
            <a:r>
              <a:rPr lang="en-US" altLang="en-US" dirty="0" smtClean="0"/>
              <a:t>Access Matrix </a:t>
            </a:r>
          </a:p>
          <a:p>
            <a:r>
              <a:rPr lang="en-US" altLang="en-US" dirty="0" smtClean="0"/>
              <a:t>Implementation of Access Matrix </a:t>
            </a:r>
          </a:p>
          <a:p>
            <a:r>
              <a:rPr lang="en-US" altLang="en-US" dirty="0" smtClean="0"/>
              <a:t>Access Control</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smtClean="0"/>
              <a:t>Goals of Protection</a:t>
            </a:r>
          </a:p>
          <a:p>
            <a:r>
              <a:rPr lang="en-US" altLang="en-US" dirty="0" smtClean="0"/>
              <a:t>In one protection model,  computer consists of a collection of objects, hardware or software</a:t>
            </a:r>
          </a:p>
          <a:p>
            <a:r>
              <a:rPr lang="en-US" altLang="en-US" dirty="0" smtClean="0"/>
              <a:t>Each object has a unique name and can be accessed through a well-defined set of operations</a:t>
            </a:r>
          </a:p>
          <a:p>
            <a:r>
              <a:rPr lang="en-US" altLang="en-US" dirty="0" smtClean="0"/>
              <a:t>Protection problem - ensure that each object is accessed correctly and only by those processes that are allowed to do so</a:t>
            </a:r>
            <a:endParaRPr lang="en-US" altLang="en-US" dirty="0" smtClean="0">
              <a:latin typeface="Courier New" pitchFamily="49" charset="0"/>
            </a:endParaRP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smtClean="0"/>
              <a:t>In one protection model,  computer consists of a collection of objects, hardware or software</a:t>
            </a:r>
          </a:p>
          <a:p>
            <a:r>
              <a:rPr lang="en-US" altLang="en-US" dirty="0" smtClean="0"/>
              <a:t>Each object has a unique name and can be accessed through a well-defined set of operations</a:t>
            </a:r>
          </a:p>
          <a:p>
            <a:r>
              <a:rPr lang="en-US" altLang="en-US" dirty="0" smtClean="0"/>
              <a:t>Protection problem - ensure that each object is accessed correctly and only by those processes that are allowed to do so</a:t>
            </a:r>
            <a:endParaRPr lang="en-US" altLang="en-US" dirty="0" smtClean="0">
              <a:latin typeface="Courier New" pitchFamily="49" charset="0"/>
            </a:endParaRP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Principles of Protection</a:t>
            </a:r>
          </a:p>
          <a:p>
            <a:r>
              <a:rPr lang="en-US" altLang="en-US" dirty="0" smtClean="0"/>
              <a:t>Guiding principle – </a:t>
            </a:r>
            <a:r>
              <a:rPr lang="en-US" altLang="en-US" b="1" dirty="0" smtClean="0"/>
              <a:t>principle of least privilege</a:t>
            </a:r>
          </a:p>
          <a:p>
            <a:pPr lvl="1"/>
            <a:r>
              <a:rPr lang="en-US" altLang="en-US" dirty="0" smtClean="0"/>
              <a:t>Programs, users and systems should be given just enough </a:t>
            </a:r>
            <a:r>
              <a:rPr lang="en-US" altLang="en-US" b="1" dirty="0" smtClean="0"/>
              <a:t>privileges</a:t>
            </a:r>
            <a:r>
              <a:rPr lang="en-US" altLang="en-US" b="1" dirty="0" smtClean="0">
                <a:solidFill>
                  <a:srgbClr val="3366FF"/>
                </a:solidFill>
              </a:rPr>
              <a:t> </a:t>
            </a:r>
            <a:r>
              <a:rPr lang="en-US" altLang="en-US" dirty="0" smtClean="0"/>
              <a:t>to perform their tasks</a:t>
            </a:r>
          </a:p>
          <a:p>
            <a:pPr lvl="1"/>
            <a:r>
              <a:rPr lang="en-US" altLang="en-US" dirty="0" smtClean="0"/>
              <a:t>Limits damage if entity has a bug, gets abused</a:t>
            </a:r>
          </a:p>
          <a:p>
            <a:pPr lvl="1"/>
            <a:r>
              <a:rPr lang="en-US" altLang="en-US" dirty="0" smtClean="0"/>
              <a:t>Can be static (during life of system, during life of process) </a:t>
            </a:r>
          </a:p>
          <a:p>
            <a:pPr lvl="1"/>
            <a:r>
              <a:rPr lang="en-US" altLang="en-US" dirty="0" smtClean="0"/>
              <a:t>Or dynamic (changed by process as needed) – </a:t>
            </a:r>
            <a:r>
              <a:rPr lang="en-US" altLang="en-US" b="1" dirty="0" smtClean="0"/>
              <a:t>domain switching</a:t>
            </a:r>
            <a:r>
              <a:rPr lang="en-US" altLang="en-US" dirty="0" smtClean="0"/>
              <a:t>, </a:t>
            </a:r>
            <a:r>
              <a:rPr lang="en-US" altLang="en-US" b="1" dirty="0" smtClean="0"/>
              <a:t>privilege escalation</a:t>
            </a:r>
          </a:p>
          <a:p>
            <a:pPr lvl="1"/>
            <a:r>
              <a:rPr lang="ja-JP" altLang="en-US" smtClean="0"/>
              <a:t>“</a:t>
            </a:r>
            <a:r>
              <a:rPr lang="en-US" altLang="ja-JP" dirty="0" smtClean="0"/>
              <a:t>Need to know</a:t>
            </a:r>
            <a:r>
              <a:rPr lang="ja-JP" altLang="en-US" smtClean="0"/>
              <a:t>”</a:t>
            </a:r>
            <a:r>
              <a:rPr lang="en-US" altLang="ja-JP" dirty="0" smtClean="0"/>
              <a:t> a similar concept regarding access to data</a:t>
            </a:r>
            <a:endParaRPr lang="en-US" altLang="en-US" dirty="0" smtClean="0"/>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buNone/>
            </a:pPr>
            <a:r>
              <a:rPr lang="en-US" sz="4800" dirty="0" smtClean="0">
                <a:latin typeface="Times New Roman" pitchFamily="18" charset="0"/>
                <a:cs typeface="Times New Roman" pitchFamily="18" charset="0"/>
              </a:rPr>
              <a:t>UNIX &amp; OPERATING SYSTEM LAB</a:t>
            </a:r>
            <a:endParaRPr lang="en-US" sz="4800" dirty="0">
              <a:latin typeface="Times New Roman" pitchFamily="18" charset="0"/>
              <a:cs typeface="Times New Roman" pitchFamily="18" charset="0"/>
            </a:endParaRPr>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a:t>
            </a:r>
            <a:r>
              <a:rPr lang="sv-SE" dirty="0" smtClean="0"/>
              <a:t>J.S.N.K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1785926"/>
            <a:ext cx="10515600" cy="4307369"/>
          </a:xfrm>
        </p:spPr>
        <p:txBody>
          <a:bodyPr>
            <a:normAutofit lnSpcReduction="10000"/>
          </a:bodyPr>
          <a:lstStyle/>
          <a:p>
            <a:r>
              <a:rPr lang="en-US" dirty="0" smtClean="0"/>
              <a:t>Maximize CPU use, quickly switch processes onto CPU for time sharing</a:t>
            </a:r>
          </a:p>
          <a:p>
            <a:r>
              <a:rPr lang="en-US" b="1" dirty="0" smtClean="0"/>
              <a:t>Process scheduler </a:t>
            </a:r>
            <a:r>
              <a:rPr lang="en-US" dirty="0" smtClean="0"/>
              <a:t>selects among available processes for next execution on CPU</a:t>
            </a:r>
          </a:p>
          <a:p>
            <a:r>
              <a:rPr lang="en-US" dirty="0" smtClean="0"/>
              <a:t>Maintains </a:t>
            </a:r>
            <a:r>
              <a:rPr lang="en-US" b="1" dirty="0" smtClean="0"/>
              <a:t>scheduling queues </a:t>
            </a:r>
            <a:r>
              <a:rPr lang="en-US" dirty="0" smtClean="0"/>
              <a:t>of processes</a:t>
            </a:r>
          </a:p>
          <a:p>
            <a:pPr lvl="1"/>
            <a:r>
              <a:rPr lang="en-US" sz="2800" b="1" dirty="0" smtClean="0"/>
              <a:t>Job queue</a:t>
            </a:r>
            <a:r>
              <a:rPr lang="en-US" sz="2800" dirty="0" smtClean="0"/>
              <a:t> – set of all processes in the system</a:t>
            </a:r>
          </a:p>
          <a:p>
            <a:pPr lvl="1"/>
            <a:r>
              <a:rPr lang="en-US" sz="2800" b="1" dirty="0" smtClean="0"/>
              <a:t>Ready queue </a:t>
            </a:r>
            <a:r>
              <a:rPr lang="en-US" sz="2800" dirty="0" smtClean="0"/>
              <a:t>– set of all processes residing in main memory, ready and waiting to execute</a:t>
            </a:r>
          </a:p>
          <a:p>
            <a:pPr lvl="1"/>
            <a:r>
              <a:rPr lang="en-US" sz="2800" b="1" dirty="0" smtClean="0"/>
              <a:t>Device queues </a:t>
            </a:r>
            <a:r>
              <a:rPr lang="en-US" sz="2800" dirty="0" smtClean="0"/>
              <a:t>– set of processes waiting for an I/O device</a:t>
            </a:r>
          </a:p>
          <a:p>
            <a:pPr lvl="1"/>
            <a:r>
              <a:rPr lang="en-US" sz="2800" dirty="0" smtClean="0"/>
              <a:t>Processes migrate among the various queues</a:t>
            </a:r>
          </a:p>
          <a:p>
            <a:pPr algn="just">
              <a:buNone/>
            </a:pPr>
            <a:endParaRPr lang="en-US" dirty="0"/>
          </a:p>
        </p:txBody>
      </p:sp>
      <p:sp>
        <p:nvSpPr>
          <p:cNvPr id="3" name="Date Placeholder 2"/>
          <p:cNvSpPr>
            <a:spLocks noGrp="1"/>
          </p:cNvSpPr>
          <p:nvPr>
            <p:ph type="dt" sz="half" idx="11"/>
          </p:nvPr>
        </p:nvSpPr>
        <p:spPr/>
        <p:txBody>
          <a:bodyPr/>
          <a:lstStyle/>
          <a:p>
            <a:fld id="{9417EB6A-085F-4844-897C-3405BF2652D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11" name="TextBox 10">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Process Scheduling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1500174"/>
            <a:ext cx="10515600" cy="4593121"/>
          </a:xfrm>
        </p:spPr>
        <p:txBody>
          <a:bodyPr>
            <a:normAutofit lnSpcReduction="10000"/>
          </a:bodyPr>
          <a:lstStyle/>
          <a:p>
            <a:pPr marL="469265" marR="5080">
              <a:lnSpc>
                <a:spcPct val="110800"/>
              </a:lnSpc>
              <a:spcBef>
                <a:spcPts val="1065"/>
              </a:spcBef>
              <a:buFont typeface="Symbol"/>
              <a:buChar char=""/>
              <a:tabLst>
                <a:tab pos="469265" algn="l"/>
                <a:tab pos="469900" algn="l"/>
              </a:tabLst>
            </a:pPr>
            <a:r>
              <a:rPr lang="en-GB" sz="1800" spc="-5" dirty="0" smtClean="0">
                <a:latin typeface="Arial"/>
                <a:cs typeface="Arial"/>
              </a:rPr>
              <a:t>Long-term</a:t>
            </a:r>
            <a:r>
              <a:rPr lang="en-GB" sz="1800" spc="5" dirty="0" smtClean="0">
                <a:latin typeface="Arial"/>
                <a:cs typeface="Arial"/>
              </a:rPr>
              <a:t> </a:t>
            </a:r>
            <a:r>
              <a:rPr lang="en-GB" sz="1800" spc="-5" dirty="0" smtClean="0">
                <a:latin typeface="Arial"/>
                <a:cs typeface="Arial"/>
              </a:rPr>
              <a:t>scheduler</a:t>
            </a:r>
            <a:r>
              <a:rPr lang="en-GB" sz="1800" spc="35" dirty="0" smtClean="0">
                <a:latin typeface="Arial"/>
                <a:cs typeface="Arial"/>
              </a:rPr>
              <a:t> </a:t>
            </a:r>
            <a:r>
              <a:rPr lang="en-GB" sz="1800" spc="-10" dirty="0" smtClean="0">
                <a:latin typeface="Arial"/>
                <a:cs typeface="Arial"/>
              </a:rPr>
              <a:t>(or</a:t>
            </a:r>
            <a:r>
              <a:rPr lang="en-GB" sz="1800" spc="10" dirty="0" smtClean="0">
                <a:latin typeface="Arial"/>
                <a:cs typeface="Arial"/>
              </a:rPr>
              <a:t> </a:t>
            </a:r>
            <a:r>
              <a:rPr lang="en-GB" sz="1800" spc="-5" dirty="0" smtClean="0">
                <a:latin typeface="Arial"/>
                <a:cs typeface="Arial"/>
              </a:rPr>
              <a:t>job</a:t>
            </a:r>
            <a:r>
              <a:rPr lang="en-GB" sz="1800" spc="10" dirty="0" smtClean="0">
                <a:latin typeface="Arial"/>
                <a:cs typeface="Arial"/>
              </a:rPr>
              <a:t> </a:t>
            </a:r>
            <a:r>
              <a:rPr lang="en-GB" sz="1800" spc="-5" dirty="0" smtClean="0">
                <a:latin typeface="Arial"/>
                <a:cs typeface="Arial"/>
              </a:rPr>
              <a:t>scheduler)</a:t>
            </a:r>
            <a:r>
              <a:rPr lang="en-GB" sz="1800" spc="10" dirty="0" smtClean="0">
                <a:latin typeface="Arial"/>
                <a:cs typeface="Arial"/>
              </a:rPr>
              <a:t> </a:t>
            </a:r>
            <a:r>
              <a:rPr lang="en-GB" sz="1800" dirty="0" smtClean="0">
                <a:latin typeface="Arial"/>
                <a:cs typeface="Arial"/>
              </a:rPr>
              <a:t>–</a:t>
            </a:r>
            <a:r>
              <a:rPr lang="en-GB" sz="1800" spc="15" dirty="0" smtClean="0">
                <a:latin typeface="Arial"/>
                <a:cs typeface="Arial"/>
              </a:rPr>
              <a:t> </a:t>
            </a:r>
            <a:r>
              <a:rPr lang="en-GB" sz="1800" spc="-5" dirty="0" smtClean="0">
                <a:latin typeface="Arial"/>
                <a:cs typeface="Arial"/>
              </a:rPr>
              <a:t>selects</a:t>
            </a:r>
            <a:r>
              <a:rPr lang="en-GB" sz="1800" spc="5" dirty="0" smtClean="0">
                <a:latin typeface="Arial"/>
                <a:cs typeface="Arial"/>
              </a:rPr>
              <a:t> </a:t>
            </a:r>
            <a:r>
              <a:rPr lang="en-GB" sz="1800" spc="-5" dirty="0" smtClean="0">
                <a:latin typeface="Arial"/>
                <a:cs typeface="Arial"/>
              </a:rPr>
              <a:t>which</a:t>
            </a:r>
            <a:r>
              <a:rPr lang="en-GB" sz="1800" spc="10" dirty="0" smtClean="0">
                <a:latin typeface="Arial"/>
                <a:cs typeface="Arial"/>
              </a:rPr>
              <a:t> </a:t>
            </a:r>
            <a:r>
              <a:rPr lang="en-GB" sz="1800" spc="-5" dirty="0" smtClean="0">
                <a:latin typeface="Arial"/>
                <a:cs typeface="Arial"/>
              </a:rPr>
              <a:t>processes</a:t>
            </a:r>
            <a:r>
              <a:rPr lang="en-GB" sz="1800" dirty="0" smtClean="0">
                <a:latin typeface="Arial"/>
                <a:cs typeface="Arial"/>
              </a:rPr>
              <a:t> </a:t>
            </a:r>
            <a:r>
              <a:rPr lang="en-GB" sz="1800" spc="-5" dirty="0" smtClean="0">
                <a:latin typeface="Arial"/>
                <a:cs typeface="Arial"/>
              </a:rPr>
              <a:t>should</a:t>
            </a:r>
            <a:r>
              <a:rPr lang="en-GB" sz="1800" dirty="0" smtClean="0">
                <a:latin typeface="Arial"/>
                <a:cs typeface="Arial"/>
              </a:rPr>
              <a:t> be </a:t>
            </a:r>
            <a:r>
              <a:rPr lang="en-GB" sz="1800" spc="-320" dirty="0" smtClean="0">
                <a:latin typeface="Arial"/>
                <a:cs typeface="Arial"/>
              </a:rPr>
              <a:t> </a:t>
            </a:r>
            <a:r>
              <a:rPr lang="en-GB" sz="1800" spc="-5" dirty="0" smtClean="0">
                <a:latin typeface="Arial"/>
                <a:cs typeface="Arial"/>
              </a:rPr>
              <a:t>brought into</a:t>
            </a:r>
            <a:r>
              <a:rPr lang="en-GB" sz="1800" dirty="0" smtClean="0">
                <a:latin typeface="Arial"/>
                <a:cs typeface="Arial"/>
              </a:rPr>
              <a:t> </a:t>
            </a:r>
            <a:r>
              <a:rPr lang="en-GB" sz="1800" spc="-5" dirty="0" smtClean="0">
                <a:latin typeface="Arial"/>
                <a:cs typeface="Arial"/>
              </a:rPr>
              <a:t>the</a:t>
            </a:r>
            <a:r>
              <a:rPr lang="en-GB" sz="1800" dirty="0" smtClean="0">
                <a:latin typeface="Arial"/>
                <a:cs typeface="Arial"/>
              </a:rPr>
              <a:t> </a:t>
            </a:r>
            <a:r>
              <a:rPr lang="en-GB" sz="1800" spc="-5" dirty="0" smtClean="0">
                <a:latin typeface="Arial"/>
                <a:cs typeface="Arial"/>
              </a:rPr>
              <a:t>ready</a:t>
            </a:r>
            <a:r>
              <a:rPr lang="en-GB" sz="1800" spc="-15" dirty="0" smtClean="0">
                <a:latin typeface="Arial"/>
                <a:cs typeface="Arial"/>
              </a:rPr>
              <a:t> </a:t>
            </a:r>
            <a:r>
              <a:rPr lang="en-GB" sz="1800" spc="-5" dirty="0" smtClean="0">
                <a:latin typeface="Arial"/>
                <a:cs typeface="Arial"/>
              </a:rPr>
              <a:t>queue</a:t>
            </a:r>
          </a:p>
          <a:p>
            <a:pPr marL="469265" marR="218440">
              <a:lnSpc>
                <a:spcPct val="110800"/>
              </a:lnSpc>
              <a:spcBef>
                <a:spcPts val="100"/>
              </a:spcBef>
              <a:buFont typeface="Symbol"/>
              <a:buChar char=""/>
              <a:tabLst>
                <a:tab pos="469265" algn="l"/>
                <a:tab pos="469900" algn="l"/>
              </a:tabLst>
            </a:pPr>
            <a:r>
              <a:rPr lang="en-GB" sz="1800" dirty="0" smtClean="0">
                <a:latin typeface="Arial"/>
                <a:cs typeface="Arial"/>
              </a:rPr>
              <a:t>Short-term</a:t>
            </a:r>
            <a:r>
              <a:rPr lang="en-GB" sz="1800" spc="5" dirty="0" smtClean="0">
                <a:latin typeface="Arial"/>
                <a:cs typeface="Arial"/>
              </a:rPr>
              <a:t> </a:t>
            </a:r>
            <a:r>
              <a:rPr lang="en-GB" sz="1800" dirty="0" smtClean="0">
                <a:latin typeface="Arial"/>
                <a:cs typeface="Arial"/>
              </a:rPr>
              <a:t>scheduler</a:t>
            </a:r>
            <a:r>
              <a:rPr lang="en-GB" sz="1800" spc="30" dirty="0" smtClean="0">
                <a:latin typeface="Arial"/>
                <a:cs typeface="Arial"/>
              </a:rPr>
              <a:t> </a:t>
            </a:r>
            <a:r>
              <a:rPr lang="en-GB" sz="1800" spc="-5" dirty="0" smtClean="0">
                <a:latin typeface="Arial"/>
                <a:cs typeface="Arial"/>
              </a:rPr>
              <a:t>(or</a:t>
            </a:r>
            <a:r>
              <a:rPr lang="en-GB" sz="1800" spc="5" dirty="0" smtClean="0">
                <a:latin typeface="Arial"/>
                <a:cs typeface="Arial"/>
              </a:rPr>
              <a:t> </a:t>
            </a:r>
            <a:r>
              <a:rPr lang="en-GB" sz="1800" spc="-5" dirty="0" smtClean="0">
                <a:latin typeface="Arial"/>
                <a:cs typeface="Arial"/>
              </a:rPr>
              <a:t>CPU</a:t>
            </a:r>
            <a:r>
              <a:rPr lang="en-GB" sz="1800" spc="5" dirty="0" smtClean="0">
                <a:latin typeface="Arial"/>
                <a:cs typeface="Arial"/>
              </a:rPr>
              <a:t> </a:t>
            </a:r>
            <a:r>
              <a:rPr lang="en-GB" sz="1800" spc="-5" dirty="0" smtClean="0">
                <a:latin typeface="Arial"/>
                <a:cs typeface="Arial"/>
              </a:rPr>
              <a:t>scheduler)</a:t>
            </a:r>
            <a:r>
              <a:rPr lang="en-GB" sz="1800" spc="10" dirty="0" smtClean="0">
                <a:latin typeface="Arial"/>
                <a:cs typeface="Arial"/>
              </a:rPr>
              <a:t> </a:t>
            </a:r>
            <a:r>
              <a:rPr lang="en-GB" sz="1800" dirty="0" smtClean="0">
                <a:latin typeface="Arial"/>
                <a:cs typeface="Arial"/>
              </a:rPr>
              <a:t>–</a:t>
            </a:r>
            <a:r>
              <a:rPr lang="en-GB" sz="1800" spc="10" dirty="0" smtClean="0">
                <a:latin typeface="Arial"/>
                <a:cs typeface="Arial"/>
              </a:rPr>
              <a:t> </a:t>
            </a:r>
            <a:r>
              <a:rPr lang="en-GB" sz="1800" spc="-5" dirty="0" smtClean="0">
                <a:latin typeface="Arial"/>
                <a:cs typeface="Arial"/>
              </a:rPr>
              <a:t>selects</a:t>
            </a:r>
            <a:r>
              <a:rPr lang="en-GB" sz="1800" spc="5" dirty="0" smtClean="0">
                <a:latin typeface="Arial"/>
                <a:cs typeface="Arial"/>
              </a:rPr>
              <a:t> </a:t>
            </a:r>
            <a:r>
              <a:rPr lang="en-GB" sz="1800" spc="-5" dirty="0" smtClean="0">
                <a:latin typeface="Arial"/>
                <a:cs typeface="Arial"/>
              </a:rPr>
              <a:t>which</a:t>
            </a:r>
            <a:r>
              <a:rPr lang="en-GB" sz="1800" spc="10" dirty="0" smtClean="0">
                <a:latin typeface="Arial"/>
                <a:cs typeface="Arial"/>
              </a:rPr>
              <a:t> </a:t>
            </a:r>
            <a:r>
              <a:rPr lang="en-GB" sz="1800" spc="-5" dirty="0" smtClean="0">
                <a:latin typeface="Arial"/>
                <a:cs typeface="Arial"/>
              </a:rPr>
              <a:t>process</a:t>
            </a:r>
            <a:r>
              <a:rPr lang="en-GB" sz="1800" spc="5" dirty="0" smtClean="0">
                <a:latin typeface="Arial"/>
                <a:cs typeface="Arial"/>
              </a:rPr>
              <a:t> </a:t>
            </a:r>
            <a:r>
              <a:rPr lang="en-GB" sz="1800" dirty="0" smtClean="0">
                <a:latin typeface="Arial"/>
                <a:cs typeface="Arial"/>
              </a:rPr>
              <a:t>should</a:t>
            </a:r>
            <a:r>
              <a:rPr lang="en-GB" sz="1800" spc="5" dirty="0" smtClean="0">
                <a:latin typeface="Arial"/>
                <a:cs typeface="Arial"/>
              </a:rPr>
              <a:t> </a:t>
            </a:r>
            <a:r>
              <a:rPr lang="en-GB" sz="1800" spc="-5" dirty="0" smtClean="0">
                <a:latin typeface="Arial"/>
                <a:cs typeface="Arial"/>
              </a:rPr>
              <a:t>be </a:t>
            </a:r>
            <a:r>
              <a:rPr lang="en-GB" sz="1800" spc="-320" dirty="0" smtClean="0">
                <a:latin typeface="Arial"/>
                <a:cs typeface="Arial"/>
              </a:rPr>
              <a:t> </a:t>
            </a:r>
            <a:r>
              <a:rPr lang="en-GB" sz="1800" spc="-5" dirty="0" smtClean="0">
                <a:latin typeface="Arial"/>
                <a:cs typeface="Arial"/>
              </a:rPr>
              <a:t>executed</a:t>
            </a:r>
            <a:r>
              <a:rPr lang="en-GB" sz="1800" spc="-15" dirty="0" smtClean="0">
                <a:latin typeface="Arial"/>
                <a:cs typeface="Arial"/>
              </a:rPr>
              <a:t> </a:t>
            </a:r>
            <a:r>
              <a:rPr lang="en-GB" sz="1800" spc="-5" dirty="0" smtClean="0">
                <a:latin typeface="Arial"/>
                <a:cs typeface="Arial"/>
              </a:rPr>
              <a:t>next</a:t>
            </a:r>
            <a:r>
              <a:rPr lang="en-GB" sz="1800" dirty="0" smtClean="0">
                <a:latin typeface="Arial"/>
                <a:cs typeface="Arial"/>
              </a:rPr>
              <a:t> </a:t>
            </a:r>
            <a:r>
              <a:rPr lang="en-GB" sz="1800" spc="-5" dirty="0" smtClean="0">
                <a:latin typeface="Arial"/>
                <a:cs typeface="Arial"/>
              </a:rPr>
              <a:t>and</a:t>
            </a:r>
            <a:r>
              <a:rPr lang="en-GB" sz="1800" dirty="0" smtClean="0">
                <a:latin typeface="Arial"/>
                <a:cs typeface="Arial"/>
              </a:rPr>
              <a:t> </a:t>
            </a:r>
            <a:r>
              <a:rPr lang="en-GB" sz="1800" spc="-5" dirty="0" smtClean="0">
                <a:latin typeface="Arial"/>
                <a:cs typeface="Arial"/>
              </a:rPr>
              <a:t>allocates</a:t>
            </a:r>
            <a:r>
              <a:rPr lang="en-GB" sz="1800" dirty="0" smtClean="0">
                <a:latin typeface="Arial"/>
                <a:cs typeface="Arial"/>
              </a:rPr>
              <a:t> </a:t>
            </a:r>
            <a:r>
              <a:rPr lang="en-GB" sz="1800" spc="-5" dirty="0" smtClean="0">
                <a:latin typeface="Arial"/>
                <a:cs typeface="Arial"/>
              </a:rPr>
              <a:t>CPU</a:t>
            </a:r>
            <a:endParaRPr lang="en-GB" sz="1800" dirty="0" smtClean="0">
              <a:latin typeface="Arial"/>
              <a:cs typeface="Arial"/>
            </a:endParaRPr>
          </a:p>
          <a:p>
            <a:pPr>
              <a:lnSpc>
                <a:spcPct val="100000"/>
              </a:lnSpc>
              <a:spcBef>
                <a:spcPts val="40"/>
              </a:spcBef>
              <a:buFont typeface="Symbol"/>
              <a:buChar char=""/>
            </a:pPr>
            <a:endParaRPr lang="en-GB" sz="1800" dirty="0" smtClean="0">
              <a:latin typeface="Arial"/>
              <a:cs typeface="Arial"/>
            </a:endParaRPr>
          </a:p>
          <a:p>
            <a:pPr marL="469265">
              <a:lnSpc>
                <a:spcPct val="100000"/>
              </a:lnSpc>
              <a:buFont typeface="Symbol"/>
              <a:buChar char=""/>
              <a:tabLst>
                <a:tab pos="469265" algn="l"/>
                <a:tab pos="469900" algn="l"/>
              </a:tabLst>
            </a:pPr>
            <a:r>
              <a:rPr lang="en-GB" sz="1800" spc="-5" dirty="0" smtClean="0">
                <a:latin typeface="Arial"/>
                <a:cs typeface="Arial"/>
              </a:rPr>
              <a:t>Short-term</a:t>
            </a:r>
            <a:r>
              <a:rPr lang="en-GB" sz="1800" spc="15" dirty="0" smtClean="0">
                <a:latin typeface="Arial"/>
                <a:cs typeface="Arial"/>
              </a:rPr>
              <a:t> </a:t>
            </a:r>
            <a:r>
              <a:rPr lang="en-GB" sz="1800" spc="-5" dirty="0" smtClean="0">
                <a:latin typeface="Arial"/>
                <a:cs typeface="Arial"/>
              </a:rPr>
              <a:t>scheduler</a:t>
            </a:r>
            <a:r>
              <a:rPr lang="en-GB" sz="1800" spc="10" dirty="0" smtClean="0">
                <a:latin typeface="Arial"/>
                <a:cs typeface="Arial"/>
              </a:rPr>
              <a:t> </a:t>
            </a:r>
            <a:r>
              <a:rPr lang="en-GB" sz="1800" spc="-5" dirty="0" smtClean="0">
                <a:latin typeface="Arial"/>
                <a:cs typeface="Arial"/>
              </a:rPr>
              <a:t>is</a:t>
            </a:r>
            <a:r>
              <a:rPr lang="en-GB" sz="1800" spc="10" dirty="0" smtClean="0">
                <a:latin typeface="Arial"/>
                <a:cs typeface="Arial"/>
              </a:rPr>
              <a:t> </a:t>
            </a:r>
            <a:r>
              <a:rPr lang="en-GB" sz="1800" spc="-5" dirty="0" smtClean="0">
                <a:latin typeface="Arial"/>
                <a:cs typeface="Arial"/>
              </a:rPr>
              <a:t>invoked</a:t>
            </a:r>
            <a:r>
              <a:rPr lang="en-GB" sz="1800" spc="15" dirty="0" smtClean="0">
                <a:latin typeface="Arial"/>
                <a:cs typeface="Arial"/>
              </a:rPr>
              <a:t> </a:t>
            </a:r>
            <a:r>
              <a:rPr lang="en-GB" sz="1800" spc="-5" dirty="0" smtClean="0">
                <a:latin typeface="Arial"/>
                <a:cs typeface="Arial"/>
              </a:rPr>
              <a:t>very</a:t>
            </a:r>
            <a:r>
              <a:rPr lang="en-GB" sz="1800" spc="-10" dirty="0" smtClean="0">
                <a:latin typeface="Arial"/>
                <a:cs typeface="Arial"/>
              </a:rPr>
              <a:t> </a:t>
            </a:r>
            <a:r>
              <a:rPr lang="en-GB" sz="1800" spc="-5" dirty="0" smtClean="0">
                <a:latin typeface="Arial"/>
                <a:cs typeface="Arial"/>
              </a:rPr>
              <a:t>frequently (milliseconds)</a:t>
            </a:r>
            <a:r>
              <a:rPr lang="en-GB" sz="1800" spc="35" dirty="0" smtClean="0">
                <a:latin typeface="Arial"/>
                <a:cs typeface="Arial"/>
              </a:rPr>
              <a:t> </a:t>
            </a:r>
            <a:r>
              <a:rPr lang="en-GB" sz="1800" dirty="0" smtClean="0">
                <a:latin typeface="Symbol"/>
                <a:cs typeface="Symbol"/>
              </a:rPr>
              <a:t></a:t>
            </a:r>
            <a:r>
              <a:rPr lang="en-GB" sz="1800" spc="35" dirty="0" smtClean="0">
                <a:latin typeface="Times New Roman"/>
                <a:cs typeface="Times New Roman"/>
              </a:rPr>
              <a:t> </a:t>
            </a:r>
            <a:r>
              <a:rPr lang="en-GB" sz="1800" dirty="0" smtClean="0">
                <a:latin typeface="Arial"/>
                <a:cs typeface="Arial"/>
              </a:rPr>
              <a:t>(must</a:t>
            </a:r>
            <a:r>
              <a:rPr lang="en-GB" sz="1800" spc="15" dirty="0" smtClean="0">
                <a:latin typeface="Arial"/>
                <a:cs typeface="Arial"/>
              </a:rPr>
              <a:t> </a:t>
            </a:r>
            <a:r>
              <a:rPr lang="en-GB" sz="1800" spc="-10" dirty="0" smtClean="0">
                <a:latin typeface="Arial"/>
                <a:cs typeface="Arial"/>
              </a:rPr>
              <a:t>be</a:t>
            </a:r>
            <a:r>
              <a:rPr lang="en-GB" sz="1800" dirty="0" smtClean="0">
                <a:latin typeface="Arial"/>
                <a:cs typeface="Arial"/>
              </a:rPr>
              <a:t> </a:t>
            </a:r>
            <a:r>
              <a:rPr lang="en-GB" sz="1800" spc="-5" dirty="0" smtClean="0">
                <a:latin typeface="Arial"/>
                <a:cs typeface="Arial"/>
              </a:rPr>
              <a:t>fast)</a:t>
            </a:r>
            <a:endParaRPr lang="en-GB" sz="1800" dirty="0" smtClean="0">
              <a:latin typeface="Arial"/>
              <a:cs typeface="Arial"/>
            </a:endParaRPr>
          </a:p>
          <a:p>
            <a:pPr marL="469265" marR="5080">
              <a:lnSpc>
                <a:spcPct val="111700"/>
              </a:lnSpc>
              <a:spcBef>
                <a:spcPts val="1065"/>
              </a:spcBef>
              <a:buFont typeface="Symbol"/>
              <a:buChar char=""/>
              <a:tabLst>
                <a:tab pos="469265" algn="l"/>
                <a:tab pos="469900" algn="l"/>
              </a:tabLst>
            </a:pPr>
            <a:r>
              <a:rPr lang="en-GB" sz="1800" spc="-5" dirty="0" smtClean="0">
                <a:latin typeface="Arial"/>
                <a:cs typeface="Arial"/>
              </a:rPr>
              <a:t>Long-term</a:t>
            </a:r>
            <a:r>
              <a:rPr lang="en-GB" sz="1800" spc="10" dirty="0" smtClean="0">
                <a:latin typeface="Arial"/>
                <a:cs typeface="Arial"/>
              </a:rPr>
              <a:t> </a:t>
            </a:r>
            <a:r>
              <a:rPr lang="en-GB" sz="1800" spc="-5" dirty="0" smtClean="0">
                <a:latin typeface="Arial"/>
                <a:cs typeface="Arial"/>
              </a:rPr>
              <a:t>scheduler</a:t>
            </a:r>
            <a:r>
              <a:rPr lang="en-GB" sz="1800" spc="10" dirty="0" smtClean="0">
                <a:latin typeface="Arial"/>
                <a:cs typeface="Arial"/>
              </a:rPr>
              <a:t> </a:t>
            </a:r>
            <a:r>
              <a:rPr lang="en-GB" sz="1800" spc="-5" dirty="0" smtClean="0">
                <a:latin typeface="Arial"/>
                <a:cs typeface="Arial"/>
              </a:rPr>
              <a:t>is</a:t>
            </a:r>
            <a:r>
              <a:rPr lang="en-GB" sz="1800" dirty="0" smtClean="0">
                <a:latin typeface="Arial"/>
                <a:cs typeface="Arial"/>
              </a:rPr>
              <a:t> </a:t>
            </a:r>
            <a:r>
              <a:rPr lang="en-GB" sz="1800" spc="-5" dirty="0" smtClean="0">
                <a:latin typeface="Arial"/>
                <a:cs typeface="Arial"/>
              </a:rPr>
              <a:t>invoked</a:t>
            </a:r>
            <a:r>
              <a:rPr lang="en-GB" sz="1800" spc="10" dirty="0" smtClean="0">
                <a:latin typeface="Arial"/>
                <a:cs typeface="Arial"/>
              </a:rPr>
              <a:t> </a:t>
            </a:r>
            <a:r>
              <a:rPr lang="en-GB" sz="1800" spc="-5" dirty="0" smtClean="0">
                <a:latin typeface="Arial"/>
                <a:cs typeface="Arial"/>
              </a:rPr>
              <a:t>very</a:t>
            </a:r>
            <a:r>
              <a:rPr lang="en-GB" sz="1800" spc="-10" dirty="0" smtClean="0">
                <a:latin typeface="Arial"/>
                <a:cs typeface="Arial"/>
              </a:rPr>
              <a:t> </a:t>
            </a:r>
            <a:r>
              <a:rPr lang="en-GB" sz="1800" spc="-5" dirty="0" smtClean="0">
                <a:latin typeface="Arial"/>
                <a:cs typeface="Arial"/>
              </a:rPr>
              <a:t>infrequently</a:t>
            </a:r>
            <a:r>
              <a:rPr lang="en-GB" sz="1800" dirty="0" smtClean="0">
                <a:latin typeface="Arial"/>
                <a:cs typeface="Arial"/>
              </a:rPr>
              <a:t> </a:t>
            </a:r>
            <a:r>
              <a:rPr lang="en-GB" sz="1800" spc="-5" dirty="0" smtClean="0">
                <a:latin typeface="Arial"/>
                <a:cs typeface="Arial"/>
              </a:rPr>
              <a:t>(seconds,</a:t>
            </a:r>
            <a:r>
              <a:rPr lang="en-GB" sz="1800" dirty="0" smtClean="0">
                <a:latin typeface="Arial"/>
                <a:cs typeface="Arial"/>
              </a:rPr>
              <a:t> </a:t>
            </a:r>
            <a:r>
              <a:rPr lang="en-GB" sz="1800" spc="-5" dirty="0" smtClean="0">
                <a:latin typeface="Arial"/>
                <a:cs typeface="Arial"/>
              </a:rPr>
              <a:t>minutes)</a:t>
            </a:r>
            <a:r>
              <a:rPr lang="en-GB" sz="1800" spc="45" dirty="0" smtClean="0">
                <a:latin typeface="Arial"/>
                <a:cs typeface="Arial"/>
              </a:rPr>
              <a:t> </a:t>
            </a:r>
            <a:r>
              <a:rPr lang="en-GB" sz="1800" dirty="0" smtClean="0">
                <a:latin typeface="Symbol"/>
                <a:cs typeface="Symbol"/>
              </a:rPr>
              <a:t></a:t>
            </a:r>
            <a:r>
              <a:rPr lang="en-GB" sz="1800" spc="35" dirty="0" smtClean="0">
                <a:latin typeface="Times New Roman"/>
                <a:cs typeface="Times New Roman"/>
              </a:rPr>
              <a:t> </a:t>
            </a:r>
            <a:r>
              <a:rPr lang="en-GB" sz="1800" dirty="0" smtClean="0">
                <a:latin typeface="Arial"/>
                <a:cs typeface="Arial"/>
              </a:rPr>
              <a:t>(may</a:t>
            </a:r>
            <a:r>
              <a:rPr lang="en-GB" sz="1800" spc="-5" dirty="0" smtClean="0">
                <a:latin typeface="Arial"/>
                <a:cs typeface="Arial"/>
              </a:rPr>
              <a:t> </a:t>
            </a:r>
            <a:r>
              <a:rPr lang="en-GB" sz="1800" dirty="0" smtClean="0">
                <a:latin typeface="Arial"/>
                <a:cs typeface="Arial"/>
              </a:rPr>
              <a:t>be </a:t>
            </a:r>
            <a:r>
              <a:rPr lang="en-GB" sz="1800" spc="-315" dirty="0" smtClean="0">
                <a:latin typeface="Arial"/>
                <a:cs typeface="Arial"/>
              </a:rPr>
              <a:t> </a:t>
            </a:r>
            <a:r>
              <a:rPr lang="en-GB" sz="1800" spc="-5" dirty="0" smtClean="0">
                <a:latin typeface="Arial"/>
                <a:cs typeface="Arial"/>
              </a:rPr>
              <a:t>slow)</a:t>
            </a:r>
            <a:endParaRPr lang="en-GB" sz="1800" dirty="0" smtClean="0">
              <a:latin typeface="Arial"/>
              <a:cs typeface="Arial"/>
            </a:endParaRPr>
          </a:p>
          <a:p>
            <a:pPr>
              <a:lnSpc>
                <a:spcPct val="100000"/>
              </a:lnSpc>
              <a:spcBef>
                <a:spcPts val="5"/>
              </a:spcBef>
              <a:buFont typeface="Symbol"/>
              <a:buChar char=""/>
            </a:pPr>
            <a:endParaRPr lang="en-GB" sz="1800" dirty="0" smtClean="0">
              <a:latin typeface="Arial"/>
              <a:cs typeface="Arial"/>
            </a:endParaRPr>
          </a:p>
          <a:p>
            <a:pPr marL="469265">
              <a:lnSpc>
                <a:spcPct val="100000"/>
              </a:lnSpc>
              <a:buFont typeface="Symbol"/>
              <a:buChar char=""/>
              <a:tabLst>
                <a:tab pos="469265" algn="l"/>
                <a:tab pos="469900" algn="l"/>
              </a:tabLst>
            </a:pPr>
            <a:r>
              <a:rPr lang="en-GB" sz="1800" spc="-5" dirty="0" smtClean="0">
                <a:latin typeface="Arial"/>
                <a:cs typeface="Arial"/>
              </a:rPr>
              <a:t>The</a:t>
            </a:r>
            <a:r>
              <a:rPr lang="en-GB" sz="1800" spc="5" dirty="0" smtClean="0">
                <a:latin typeface="Arial"/>
                <a:cs typeface="Arial"/>
              </a:rPr>
              <a:t> </a:t>
            </a:r>
            <a:r>
              <a:rPr lang="en-GB" sz="1800" spc="-5" dirty="0" smtClean="0">
                <a:latin typeface="Arial"/>
                <a:cs typeface="Arial"/>
              </a:rPr>
              <a:t>long-term scheduler</a:t>
            </a:r>
            <a:r>
              <a:rPr lang="en-GB" sz="1800" spc="5" dirty="0" smtClean="0">
                <a:latin typeface="Arial"/>
                <a:cs typeface="Arial"/>
              </a:rPr>
              <a:t> </a:t>
            </a:r>
            <a:r>
              <a:rPr lang="en-GB" sz="1800" dirty="0" smtClean="0">
                <a:latin typeface="Arial"/>
                <a:cs typeface="Arial"/>
              </a:rPr>
              <a:t>controls</a:t>
            </a:r>
            <a:r>
              <a:rPr lang="en-GB" sz="1800" spc="-10" dirty="0" smtClean="0">
                <a:latin typeface="Arial"/>
                <a:cs typeface="Arial"/>
              </a:rPr>
              <a:t> </a:t>
            </a:r>
            <a:r>
              <a:rPr lang="en-GB" sz="1800" dirty="0" smtClean="0">
                <a:latin typeface="Arial"/>
                <a:cs typeface="Arial"/>
              </a:rPr>
              <a:t>the</a:t>
            </a:r>
            <a:r>
              <a:rPr lang="en-GB" sz="1800" spc="5" dirty="0" smtClean="0">
                <a:latin typeface="Arial"/>
                <a:cs typeface="Arial"/>
              </a:rPr>
              <a:t> </a:t>
            </a:r>
            <a:r>
              <a:rPr lang="en-GB" sz="1800" i="1" spc="-5" dirty="0" smtClean="0">
                <a:latin typeface="Arial"/>
                <a:cs typeface="Arial"/>
              </a:rPr>
              <a:t>degree</a:t>
            </a:r>
            <a:r>
              <a:rPr lang="en-GB" sz="1800" i="1" spc="5" dirty="0" smtClean="0">
                <a:latin typeface="Arial"/>
                <a:cs typeface="Arial"/>
              </a:rPr>
              <a:t> </a:t>
            </a:r>
            <a:r>
              <a:rPr lang="en-GB" sz="1800" i="1" spc="-5" dirty="0" smtClean="0">
                <a:latin typeface="Arial"/>
                <a:cs typeface="Arial"/>
              </a:rPr>
              <a:t>of</a:t>
            </a:r>
            <a:r>
              <a:rPr lang="en-GB" sz="1800" i="1" spc="5" dirty="0" smtClean="0">
                <a:latin typeface="Arial"/>
                <a:cs typeface="Arial"/>
              </a:rPr>
              <a:t> </a:t>
            </a:r>
            <a:r>
              <a:rPr lang="en-GB" sz="1800" i="1" spc="-5" dirty="0" smtClean="0">
                <a:latin typeface="Arial"/>
                <a:cs typeface="Arial"/>
              </a:rPr>
              <a:t>multiprogramming</a:t>
            </a:r>
            <a:endParaRPr lang="en-GB" sz="1800" dirty="0" smtClean="0">
              <a:latin typeface="Arial"/>
              <a:cs typeface="Arial"/>
            </a:endParaRPr>
          </a:p>
          <a:p>
            <a:pPr marL="469265">
              <a:lnSpc>
                <a:spcPct val="100000"/>
              </a:lnSpc>
              <a:spcBef>
                <a:spcPts val="1250"/>
              </a:spcBef>
              <a:buFont typeface="Symbol"/>
              <a:buChar char=""/>
              <a:tabLst>
                <a:tab pos="469265" algn="l"/>
                <a:tab pos="469900" algn="l"/>
              </a:tabLst>
            </a:pPr>
            <a:r>
              <a:rPr lang="en-GB" sz="1800" spc="-5" dirty="0" smtClean="0">
                <a:latin typeface="Arial"/>
                <a:cs typeface="Arial"/>
              </a:rPr>
              <a:t>Processes</a:t>
            </a:r>
            <a:r>
              <a:rPr lang="en-GB" sz="1800" dirty="0" smtClean="0">
                <a:latin typeface="Arial"/>
                <a:cs typeface="Arial"/>
              </a:rPr>
              <a:t> </a:t>
            </a:r>
            <a:r>
              <a:rPr lang="en-GB" sz="1800" spc="-5" dirty="0" smtClean="0">
                <a:latin typeface="Arial"/>
                <a:cs typeface="Arial"/>
              </a:rPr>
              <a:t>can</a:t>
            </a:r>
            <a:r>
              <a:rPr lang="en-GB" sz="1800" spc="-10" dirty="0" smtClean="0">
                <a:latin typeface="Arial"/>
                <a:cs typeface="Arial"/>
              </a:rPr>
              <a:t> </a:t>
            </a:r>
            <a:r>
              <a:rPr lang="en-GB" sz="1800" spc="-5" dirty="0" smtClean="0">
                <a:latin typeface="Arial"/>
                <a:cs typeface="Arial"/>
              </a:rPr>
              <a:t>be</a:t>
            </a:r>
            <a:r>
              <a:rPr lang="en-GB" sz="1800" spc="-10" dirty="0" smtClean="0">
                <a:latin typeface="Arial"/>
                <a:cs typeface="Arial"/>
              </a:rPr>
              <a:t> </a:t>
            </a:r>
            <a:r>
              <a:rPr lang="en-GB" sz="1800" spc="-5" dirty="0" smtClean="0">
                <a:latin typeface="Arial"/>
                <a:cs typeface="Arial"/>
              </a:rPr>
              <a:t>described</a:t>
            </a:r>
            <a:r>
              <a:rPr lang="en-GB" sz="1800" dirty="0" smtClean="0">
                <a:latin typeface="Arial"/>
                <a:cs typeface="Arial"/>
              </a:rPr>
              <a:t> as</a:t>
            </a:r>
            <a:r>
              <a:rPr lang="en-GB" sz="1800" spc="-5" dirty="0" smtClean="0">
                <a:latin typeface="Arial"/>
                <a:cs typeface="Arial"/>
              </a:rPr>
              <a:t> either:</a:t>
            </a:r>
            <a:endParaRPr lang="en-GB" sz="1800" dirty="0" smtClean="0">
              <a:latin typeface="Arial"/>
              <a:cs typeface="Arial"/>
            </a:endParaRPr>
          </a:p>
          <a:p>
            <a:pPr marL="926465" marR="318135" lvl="1" indent="-228600">
              <a:lnSpc>
                <a:spcPct val="110000"/>
              </a:lnSpc>
              <a:spcBef>
                <a:spcPts val="1000"/>
              </a:spcBef>
              <a:buFont typeface="Courier New"/>
              <a:buChar char="o"/>
              <a:tabLst>
                <a:tab pos="927100" algn="l"/>
              </a:tabLst>
            </a:pPr>
            <a:r>
              <a:rPr lang="en-GB" sz="1800" spc="-5" dirty="0" smtClean="0">
                <a:latin typeface="Arial"/>
                <a:cs typeface="Arial"/>
              </a:rPr>
              <a:t>I/O-bound process</a:t>
            </a:r>
            <a:r>
              <a:rPr lang="en-GB" sz="1800" spc="5" dirty="0" smtClean="0">
                <a:latin typeface="Arial"/>
                <a:cs typeface="Arial"/>
              </a:rPr>
              <a:t> </a:t>
            </a:r>
            <a:r>
              <a:rPr lang="en-GB" sz="1800" dirty="0" smtClean="0">
                <a:latin typeface="Arial"/>
                <a:cs typeface="Arial"/>
              </a:rPr>
              <a:t>–</a:t>
            </a:r>
            <a:r>
              <a:rPr lang="en-GB" sz="1800" spc="15" dirty="0" smtClean="0">
                <a:latin typeface="Arial"/>
                <a:cs typeface="Arial"/>
              </a:rPr>
              <a:t> </a:t>
            </a:r>
            <a:r>
              <a:rPr lang="en-GB" sz="1800" spc="-5" dirty="0" smtClean="0">
                <a:latin typeface="Arial"/>
                <a:cs typeface="Arial"/>
              </a:rPr>
              <a:t>spends</a:t>
            </a:r>
            <a:r>
              <a:rPr lang="en-GB" sz="1800" spc="5" dirty="0" smtClean="0">
                <a:latin typeface="Arial"/>
                <a:cs typeface="Arial"/>
              </a:rPr>
              <a:t> </a:t>
            </a:r>
            <a:r>
              <a:rPr lang="en-GB" sz="1800" spc="-5" dirty="0" smtClean="0">
                <a:latin typeface="Arial"/>
                <a:cs typeface="Arial"/>
              </a:rPr>
              <a:t>more</a:t>
            </a:r>
            <a:r>
              <a:rPr lang="en-GB" sz="1800" spc="10" dirty="0" smtClean="0">
                <a:latin typeface="Arial"/>
                <a:cs typeface="Arial"/>
              </a:rPr>
              <a:t> </a:t>
            </a:r>
            <a:r>
              <a:rPr lang="en-GB" sz="1800" spc="-5" dirty="0" smtClean="0">
                <a:latin typeface="Arial"/>
                <a:cs typeface="Arial"/>
              </a:rPr>
              <a:t>time doing</a:t>
            </a:r>
            <a:r>
              <a:rPr lang="en-GB" sz="1800" spc="-15" dirty="0" smtClean="0">
                <a:latin typeface="Arial"/>
                <a:cs typeface="Arial"/>
              </a:rPr>
              <a:t> </a:t>
            </a:r>
            <a:r>
              <a:rPr lang="en-GB" sz="1800" dirty="0" smtClean="0">
                <a:latin typeface="Arial"/>
                <a:cs typeface="Arial"/>
              </a:rPr>
              <a:t>I/O</a:t>
            </a:r>
            <a:r>
              <a:rPr lang="en-GB" sz="1800" spc="10" dirty="0" smtClean="0">
                <a:latin typeface="Arial"/>
                <a:cs typeface="Arial"/>
              </a:rPr>
              <a:t> </a:t>
            </a:r>
            <a:r>
              <a:rPr lang="en-GB" sz="1800" spc="-5" dirty="0" smtClean="0">
                <a:latin typeface="Arial"/>
                <a:cs typeface="Arial"/>
              </a:rPr>
              <a:t>than computations, </a:t>
            </a:r>
            <a:r>
              <a:rPr lang="en-GB" sz="1800" spc="-315" dirty="0" smtClean="0">
                <a:latin typeface="Arial"/>
                <a:cs typeface="Arial"/>
              </a:rPr>
              <a:t> </a:t>
            </a:r>
            <a:r>
              <a:rPr lang="en-GB" sz="1800" dirty="0" smtClean="0">
                <a:latin typeface="Arial"/>
                <a:cs typeface="Arial"/>
              </a:rPr>
              <a:t>many</a:t>
            </a:r>
            <a:r>
              <a:rPr lang="en-GB" sz="1800" spc="-20" dirty="0" smtClean="0">
                <a:latin typeface="Arial"/>
                <a:cs typeface="Arial"/>
              </a:rPr>
              <a:t> </a:t>
            </a:r>
            <a:r>
              <a:rPr lang="en-GB" sz="1800" dirty="0" smtClean="0">
                <a:latin typeface="Arial"/>
                <a:cs typeface="Arial"/>
              </a:rPr>
              <a:t>short</a:t>
            </a:r>
            <a:r>
              <a:rPr lang="en-GB" sz="1800" spc="-15" dirty="0" smtClean="0">
                <a:latin typeface="Arial"/>
                <a:cs typeface="Arial"/>
              </a:rPr>
              <a:t> </a:t>
            </a:r>
            <a:r>
              <a:rPr lang="en-GB" sz="1800" spc="-5" dirty="0" smtClean="0">
                <a:latin typeface="Arial"/>
                <a:cs typeface="Arial"/>
              </a:rPr>
              <a:t>CPU</a:t>
            </a:r>
            <a:r>
              <a:rPr lang="en-GB" sz="1800" dirty="0" smtClean="0">
                <a:latin typeface="Arial"/>
                <a:cs typeface="Arial"/>
              </a:rPr>
              <a:t> </a:t>
            </a:r>
            <a:r>
              <a:rPr lang="en-GB" sz="1800" spc="-5" dirty="0" smtClean="0">
                <a:latin typeface="Arial"/>
                <a:cs typeface="Arial"/>
              </a:rPr>
              <a:t>bursts</a:t>
            </a:r>
            <a:endParaRPr lang="en-GB" sz="1800" dirty="0" smtClean="0">
              <a:latin typeface="Arial"/>
              <a:cs typeface="Arial"/>
            </a:endParaRPr>
          </a:p>
          <a:p>
            <a:pPr marL="926465" marR="172720" lvl="1" indent="-228600">
              <a:lnSpc>
                <a:spcPct val="110000"/>
              </a:lnSpc>
              <a:spcBef>
                <a:spcPts val="1005"/>
              </a:spcBef>
              <a:buFont typeface="Courier New"/>
              <a:buChar char="o"/>
              <a:tabLst>
                <a:tab pos="927100" algn="l"/>
              </a:tabLst>
            </a:pPr>
            <a:r>
              <a:rPr lang="en-GB" sz="1800" spc="-5" dirty="0" smtClean="0">
                <a:latin typeface="Arial"/>
                <a:cs typeface="Arial"/>
              </a:rPr>
              <a:t>CPU-bound </a:t>
            </a:r>
            <a:r>
              <a:rPr lang="en-GB" sz="1800" dirty="0" smtClean="0">
                <a:latin typeface="Arial"/>
                <a:cs typeface="Arial"/>
              </a:rPr>
              <a:t>process</a:t>
            </a:r>
            <a:r>
              <a:rPr lang="en-GB" sz="1800" spc="10" dirty="0" smtClean="0">
                <a:latin typeface="Arial"/>
                <a:cs typeface="Arial"/>
              </a:rPr>
              <a:t> </a:t>
            </a:r>
            <a:r>
              <a:rPr lang="en-GB" sz="1800" dirty="0" smtClean="0">
                <a:latin typeface="Arial"/>
                <a:cs typeface="Arial"/>
              </a:rPr>
              <a:t>– </a:t>
            </a:r>
            <a:r>
              <a:rPr lang="en-GB" sz="1800" spc="-5" dirty="0" smtClean="0">
                <a:latin typeface="Arial"/>
                <a:cs typeface="Arial"/>
              </a:rPr>
              <a:t>spends</a:t>
            </a:r>
            <a:r>
              <a:rPr lang="en-GB" sz="1800" spc="10" dirty="0" smtClean="0">
                <a:latin typeface="Arial"/>
                <a:cs typeface="Arial"/>
              </a:rPr>
              <a:t> </a:t>
            </a:r>
            <a:r>
              <a:rPr lang="en-GB" sz="1800" spc="-5" dirty="0" smtClean="0">
                <a:latin typeface="Arial"/>
                <a:cs typeface="Arial"/>
              </a:rPr>
              <a:t>more</a:t>
            </a:r>
            <a:r>
              <a:rPr lang="en-GB" sz="1800" spc="5" dirty="0" smtClean="0">
                <a:latin typeface="Arial"/>
                <a:cs typeface="Arial"/>
              </a:rPr>
              <a:t> </a:t>
            </a:r>
            <a:r>
              <a:rPr lang="en-GB" sz="1800" spc="-5" dirty="0" smtClean="0">
                <a:latin typeface="Arial"/>
                <a:cs typeface="Arial"/>
              </a:rPr>
              <a:t>time</a:t>
            </a:r>
            <a:r>
              <a:rPr lang="en-GB" sz="1800" dirty="0" smtClean="0">
                <a:latin typeface="Arial"/>
                <a:cs typeface="Arial"/>
              </a:rPr>
              <a:t> </a:t>
            </a:r>
            <a:r>
              <a:rPr lang="en-GB" sz="1800" spc="-5" dirty="0" smtClean="0">
                <a:latin typeface="Arial"/>
                <a:cs typeface="Arial"/>
              </a:rPr>
              <a:t>doing computations;</a:t>
            </a:r>
            <a:r>
              <a:rPr lang="en-GB" sz="1800" dirty="0" smtClean="0">
                <a:latin typeface="Arial"/>
                <a:cs typeface="Arial"/>
              </a:rPr>
              <a:t> few</a:t>
            </a:r>
            <a:r>
              <a:rPr lang="en-GB" sz="1800" spc="-10" dirty="0" smtClean="0">
                <a:latin typeface="Arial"/>
                <a:cs typeface="Arial"/>
              </a:rPr>
              <a:t> </a:t>
            </a:r>
            <a:r>
              <a:rPr lang="en-GB" sz="1800" dirty="0" smtClean="0">
                <a:latin typeface="Arial"/>
                <a:cs typeface="Arial"/>
              </a:rPr>
              <a:t>very </a:t>
            </a:r>
            <a:r>
              <a:rPr lang="en-GB" sz="1800" spc="-320" dirty="0" smtClean="0">
                <a:latin typeface="Arial"/>
                <a:cs typeface="Arial"/>
              </a:rPr>
              <a:t> </a:t>
            </a:r>
            <a:r>
              <a:rPr lang="en-GB" sz="1800" dirty="0" smtClean="0">
                <a:latin typeface="Arial"/>
                <a:cs typeface="Arial"/>
              </a:rPr>
              <a:t>long</a:t>
            </a:r>
            <a:r>
              <a:rPr lang="en-GB" sz="1800" spc="-15" dirty="0" smtClean="0">
                <a:latin typeface="Arial"/>
                <a:cs typeface="Arial"/>
              </a:rPr>
              <a:t> </a:t>
            </a:r>
            <a:r>
              <a:rPr lang="en-GB" sz="1800" spc="-5" dirty="0" smtClean="0">
                <a:latin typeface="Arial"/>
                <a:cs typeface="Arial"/>
              </a:rPr>
              <a:t>CPU</a:t>
            </a:r>
            <a:r>
              <a:rPr lang="en-GB" sz="1800" dirty="0" smtClean="0">
                <a:latin typeface="Arial"/>
                <a:cs typeface="Arial"/>
              </a:rPr>
              <a:t> bursts</a:t>
            </a:r>
          </a:p>
          <a:p>
            <a:pPr marL="469265" marR="5080">
              <a:lnSpc>
                <a:spcPct val="110800"/>
              </a:lnSpc>
              <a:spcBef>
                <a:spcPts val="1065"/>
              </a:spcBef>
              <a:buFont typeface="Symbol"/>
              <a:buChar char=""/>
              <a:tabLst>
                <a:tab pos="469265" algn="l"/>
                <a:tab pos="469900" algn="l"/>
              </a:tabLst>
            </a:pPr>
            <a:endParaRPr lang="en-GB" dirty="0" smtClean="0">
              <a:latin typeface="Arial"/>
              <a:cs typeface="Arial"/>
            </a:endParaRPr>
          </a:p>
          <a:p>
            <a:pPr algn="just"/>
            <a:endParaRPr lang="en-US" dirty="0"/>
          </a:p>
        </p:txBody>
      </p:sp>
      <p:sp>
        <p:nvSpPr>
          <p:cNvPr id="3" name="Date Placeholder 2"/>
          <p:cNvSpPr>
            <a:spLocks noGrp="1"/>
          </p:cNvSpPr>
          <p:nvPr>
            <p:ph type="dt" sz="half" idx="11"/>
          </p:nvPr>
        </p:nvSpPr>
        <p:spPr/>
        <p:txBody>
          <a:bodyPr/>
          <a:lstStyle/>
          <a:p>
            <a:fld id="{B53B9789-8029-43BE-A6B0-C331E697E0CC}"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 Schedulers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150" y="785794"/>
            <a:ext cx="10646535" cy="5307501"/>
          </a:xfrm>
        </p:spPr>
        <p:txBody>
          <a:bodyPr>
            <a:normAutofit lnSpcReduction="10000"/>
          </a:bodyPr>
          <a:lstStyle/>
          <a:p>
            <a:pPr algn="just"/>
            <a:r>
              <a:rPr lang="en-US" b="1" spc="-5" dirty="0" smtClean="0">
                <a:latin typeface="Times New Roman" pitchFamily="18" charset="0"/>
                <a:cs typeface="Times New Roman" pitchFamily="18" charset="0"/>
              </a:rPr>
              <a:t>Process</a:t>
            </a:r>
            <a:r>
              <a:rPr lang="en-US" b="1" spc="-25" dirty="0" smtClean="0">
                <a:latin typeface="Times New Roman" pitchFamily="18" charset="0"/>
                <a:cs typeface="Times New Roman" pitchFamily="18" charset="0"/>
              </a:rPr>
              <a:t> </a:t>
            </a:r>
            <a:r>
              <a:rPr lang="en-US" b="1" spc="-5" dirty="0" smtClean="0">
                <a:latin typeface="Times New Roman" pitchFamily="18" charset="0"/>
                <a:cs typeface="Times New Roman" pitchFamily="18" charset="0"/>
              </a:rPr>
              <a:t>Creation</a:t>
            </a:r>
            <a:endParaRPr lang="en-US" dirty="0" smtClean="0">
              <a:latin typeface="Times New Roman" pitchFamily="18" charset="0"/>
              <a:cs typeface="Times New Roman" pitchFamily="18" charset="0"/>
            </a:endParaRPr>
          </a:p>
          <a:p>
            <a:pPr marL="469265" marR="671830">
              <a:lnSpc>
                <a:spcPct val="110800"/>
              </a:lnSpc>
              <a:spcBef>
                <a:spcPts val="1070"/>
              </a:spcBef>
              <a:buFont typeface="Symbol"/>
              <a:buChar char=""/>
              <a:tabLst>
                <a:tab pos="469265" algn="l"/>
                <a:tab pos="469900" algn="l"/>
              </a:tabLst>
            </a:pPr>
            <a:r>
              <a:rPr lang="en-GB" sz="1600" spc="-5" dirty="0" smtClean="0">
                <a:latin typeface="Times New Roman" pitchFamily="18" charset="0"/>
                <a:cs typeface="Times New Roman" pitchFamily="18" charset="0"/>
              </a:rPr>
              <a:t>Parent</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process</a:t>
            </a:r>
            <a:r>
              <a:rPr lang="en-GB" sz="1600" spc="1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create</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children</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processes,</a:t>
            </a:r>
            <a:r>
              <a:rPr lang="en-GB" sz="1600" spc="1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which,</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in</a:t>
            </a:r>
            <a:r>
              <a:rPr lang="en-GB" sz="1600" spc="5"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turn</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create</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other </a:t>
            </a:r>
            <a:r>
              <a:rPr lang="en-GB" sz="1600" spc="-32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processes,</a:t>
            </a:r>
            <a:r>
              <a:rPr lang="en-GB" sz="1600" spc="-2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forming a</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tree</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of</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processes</a:t>
            </a:r>
            <a:endParaRPr lang="en-GB" sz="1600" dirty="0" smtClean="0">
              <a:latin typeface="Times New Roman" pitchFamily="18" charset="0"/>
              <a:cs typeface="Times New Roman" pitchFamily="18" charset="0"/>
            </a:endParaRPr>
          </a:p>
          <a:p>
            <a:pPr>
              <a:lnSpc>
                <a:spcPct val="100000"/>
              </a:lnSpc>
              <a:spcBef>
                <a:spcPts val="30"/>
              </a:spcBef>
              <a:buFont typeface="Symbol"/>
              <a:buChar char=""/>
            </a:pPr>
            <a:endParaRPr lang="en-GB" sz="1600" dirty="0" smtClean="0">
              <a:latin typeface="Times New Roman" pitchFamily="18" charset="0"/>
              <a:cs typeface="Times New Roman" pitchFamily="18" charset="0"/>
            </a:endParaRPr>
          </a:p>
          <a:p>
            <a:pPr marL="469265">
              <a:lnSpc>
                <a:spcPct val="100000"/>
              </a:lnSpc>
              <a:buFont typeface="Symbol"/>
              <a:buChar char=""/>
              <a:tabLst>
                <a:tab pos="469265" algn="l"/>
                <a:tab pos="469900" algn="l"/>
              </a:tabLst>
            </a:pPr>
            <a:r>
              <a:rPr lang="en-GB" sz="1600" spc="-5" dirty="0" smtClean="0">
                <a:latin typeface="Times New Roman" pitchFamily="18" charset="0"/>
                <a:cs typeface="Times New Roman" pitchFamily="18" charset="0"/>
              </a:rPr>
              <a:t>Generally,</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process</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identified</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and</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managed</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via</a:t>
            </a:r>
            <a:r>
              <a:rPr lang="en-GB" sz="1600" spc="3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a</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process</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identifier</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a:t>
            </a:r>
            <a:r>
              <a:rPr lang="en-GB" sz="1600" spc="-5" dirty="0" err="1" smtClean="0">
                <a:latin typeface="Times New Roman" pitchFamily="18" charset="0"/>
                <a:cs typeface="Times New Roman" pitchFamily="18" charset="0"/>
              </a:rPr>
              <a:t>pid</a:t>
            </a:r>
            <a:r>
              <a:rPr lang="en-GB" sz="1600" spc="-5" dirty="0" smtClean="0">
                <a:latin typeface="Times New Roman" pitchFamily="18" charset="0"/>
                <a:cs typeface="Times New Roman" pitchFamily="18" charset="0"/>
              </a:rPr>
              <a:t>)</a:t>
            </a:r>
            <a:endParaRPr lang="en-GB" sz="1600" dirty="0" smtClean="0">
              <a:latin typeface="Times New Roman" pitchFamily="18" charset="0"/>
              <a:cs typeface="Times New Roman" pitchFamily="18" charset="0"/>
            </a:endParaRPr>
          </a:p>
          <a:p>
            <a:pPr marL="469265">
              <a:lnSpc>
                <a:spcPct val="100000"/>
              </a:lnSpc>
              <a:spcBef>
                <a:spcPts val="1225"/>
              </a:spcBef>
              <a:buFont typeface="Symbol"/>
              <a:buChar char=""/>
              <a:tabLst>
                <a:tab pos="469265" algn="l"/>
                <a:tab pos="469900" algn="l"/>
              </a:tabLst>
            </a:pPr>
            <a:r>
              <a:rPr lang="en-GB" sz="1600" dirty="0" smtClean="0">
                <a:latin typeface="Times New Roman" pitchFamily="18" charset="0"/>
                <a:cs typeface="Times New Roman" pitchFamily="18" charset="0"/>
              </a:rPr>
              <a:t>Resource</a:t>
            </a:r>
            <a:r>
              <a:rPr lang="en-GB" sz="1600" spc="-4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sharing</a:t>
            </a:r>
            <a:endParaRPr lang="en-GB" sz="1600" dirty="0" smtClean="0">
              <a:latin typeface="Times New Roman" pitchFamily="18" charset="0"/>
              <a:cs typeface="Times New Roman" pitchFamily="18" charset="0"/>
            </a:endParaRPr>
          </a:p>
          <a:p>
            <a:pPr marL="926465" lvl="1" indent="-229235">
              <a:lnSpc>
                <a:spcPct val="100000"/>
              </a:lnSpc>
              <a:spcBef>
                <a:spcPts val="1140"/>
              </a:spcBef>
              <a:buFont typeface="Courier New"/>
              <a:buChar char="o"/>
              <a:tabLst>
                <a:tab pos="927100" algn="l"/>
              </a:tabLst>
            </a:pPr>
            <a:r>
              <a:rPr lang="en-GB" sz="1600" spc="-5" dirty="0" smtClean="0">
                <a:latin typeface="Times New Roman" pitchFamily="18" charset="0"/>
                <a:cs typeface="Times New Roman" pitchFamily="18" charset="0"/>
              </a:rPr>
              <a:t>Parent</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and</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children</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share</a:t>
            </a:r>
            <a:r>
              <a:rPr lang="en-GB" sz="1600" spc="5"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all </a:t>
            </a:r>
            <a:r>
              <a:rPr lang="en-GB" sz="1600" spc="-5" dirty="0" smtClean="0">
                <a:latin typeface="Times New Roman" pitchFamily="18" charset="0"/>
                <a:cs typeface="Times New Roman" pitchFamily="18" charset="0"/>
              </a:rPr>
              <a:t>resources</a:t>
            </a:r>
            <a:endParaRPr lang="en-GB" sz="1600" dirty="0" smtClean="0">
              <a:latin typeface="Times New Roman" pitchFamily="18" charset="0"/>
              <a:cs typeface="Times New Roman" pitchFamily="18" charset="0"/>
            </a:endParaRPr>
          </a:p>
          <a:p>
            <a:pPr marL="926465" lvl="1" indent="-229235">
              <a:lnSpc>
                <a:spcPct val="100000"/>
              </a:lnSpc>
              <a:spcBef>
                <a:spcPts val="1150"/>
              </a:spcBef>
              <a:buFont typeface="Courier New"/>
              <a:buChar char="o"/>
              <a:tabLst>
                <a:tab pos="927100" algn="l"/>
              </a:tabLst>
            </a:pPr>
            <a:r>
              <a:rPr lang="en-GB" sz="1600" spc="-5" dirty="0" smtClean="0">
                <a:latin typeface="Times New Roman" pitchFamily="18" charset="0"/>
                <a:cs typeface="Times New Roman" pitchFamily="18" charset="0"/>
              </a:rPr>
              <a:t>Children</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share</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subset</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of</a:t>
            </a:r>
            <a:r>
              <a:rPr lang="en-GB" sz="1600" spc="1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parent’s</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resources</a:t>
            </a:r>
            <a:endParaRPr lang="en-GB" sz="1600" dirty="0" smtClean="0">
              <a:latin typeface="Times New Roman" pitchFamily="18" charset="0"/>
              <a:cs typeface="Times New Roman" pitchFamily="18" charset="0"/>
            </a:endParaRPr>
          </a:p>
          <a:p>
            <a:pPr marL="926465" lvl="1" indent="-229235">
              <a:lnSpc>
                <a:spcPct val="100000"/>
              </a:lnSpc>
              <a:spcBef>
                <a:spcPts val="1140"/>
              </a:spcBef>
              <a:buFont typeface="Courier New"/>
              <a:buChar char="o"/>
              <a:tabLst>
                <a:tab pos="927100" algn="l"/>
              </a:tabLst>
            </a:pPr>
            <a:r>
              <a:rPr lang="en-GB" sz="1600" spc="-5" dirty="0" smtClean="0">
                <a:latin typeface="Times New Roman" pitchFamily="18" charset="0"/>
                <a:cs typeface="Times New Roman" pitchFamily="18" charset="0"/>
              </a:rPr>
              <a:t>Parent</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and</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child</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share</a:t>
            </a:r>
            <a:r>
              <a:rPr lang="en-GB" sz="1600" spc="-15"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no </a:t>
            </a:r>
            <a:r>
              <a:rPr lang="en-GB" sz="1600" spc="-5" dirty="0" smtClean="0">
                <a:latin typeface="Times New Roman" pitchFamily="18" charset="0"/>
                <a:cs typeface="Times New Roman" pitchFamily="18" charset="0"/>
              </a:rPr>
              <a:t>resources</a:t>
            </a:r>
            <a:endParaRPr lang="en-GB" sz="1600" dirty="0" smtClean="0">
              <a:latin typeface="Times New Roman" pitchFamily="18" charset="0"/>
              <a:cs typeface="Times New Roman" pitchFamily="18" charset="0"/>
            </a:endParaRPr>
          </a:p>
          <a:p>
            <a:pPr marL="469265">
              <a:lnSpc>
                <a:spcPct val="100000"/>
              </a:lnSpc>
              <a:spcBef>
                <a:spcPts val="1240"/>
              </a:spcBef>
              <a:buFont typeface="Symbol"/>
              <a:buChar char=""/>
              <a:tabLst>
                <a:tab pos="469265" algn="l"/>
                <a:tab pos="469900" algn="l"/>
              </a:tabLst>
            </a:pPr>
            <a:r>
              <a:rPr lang="en-GB" sz="1600" spc="-5" dirty="0" smtClean="0">
                <a:latin typeface="Times New Roman" pitchFamily="18" charset="0"/>
                <a:cs typeface="Times New Roman" pitchFamily="18" charset="0"/>
              </a:rPr>
              <a:t>Execution</a:t>
            </a:r>
            <a:endParaRPr lang="en-GB" sz="1600" dirty="0" smtClean="0">
              <a:latin typeface="Times New Roman" pitchFamily="18" charset="0"/>
              <a:cs typeface="Times New Roman" pitchFamily="18" charset="0"/>
            </a:endParaRPr>
          </a:p>
          <a:p>
            <a:pPr marL="926465" lvl="1" indent="-229235">
              <a:lnSpc>
                <a:spcPct val="100000"/>
              </a:lnSpc>
              <a:spcBef>
                <a:spcPts val="1140"/>
              </a:spcBef>
              <a:buFont typeface="Courier New"/>
              <a:buChar char="o"/>
              <a:tabLst>
                <a:tab pos="927100" algn="l"/>
              </a:tabLst>
            </a:pPr>
            <a:r>
              <a:rPr lang="en-GB" sz="1600" spc="-5" dirty="0" smtClean="0">
                <a:latin typeface="Times New Roman" pitchFamily="18" charset="0"/>
                <a:cs typeface="Times New Roman" pitchFamily="18" charset="0"/>
              </a:rPr>
              <a:t>Parent and</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children</a:t>
            </a:r>
            <a:r>
              <a:rPr lang="en-GB" sz="1600" spc="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execute</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concurrently</a:t>
            </a:r>
            <a:endParaRPr lang="en-GB" sz="1600" dirty="0" smtClean="0">
              <a:latin typeface="Times New Roman" pitchFamily="18" charset="0"/>
              <a:cs typeface="Times New Roman" pitchFamily="18" charset="0"/>
            </a:endParaRPr>
          </a:p>
          <a:p>
            <a:pPr marL="926465" lvl="1" indent="-229235">
              <a:lnSpc>
                <a:spcPct val="100000"/>
              </a:lnSpc>
              <a:spcBef>
                <a:spcPts val="1155"/>
              </a:spcBef>
              <a:buFont typeface="Courier New"/>
              <a:buChar char="o"/>
              <a:tabLst>
                <a:tab pos="927100" algn="l"/>
              </a:tabLst>
            </a:pPr>
            <a:r>
              <a:rPr lang="en-GB" sz="1600" spc="-5" dirty="0" smtClean="0">
                <a:latin typeface="Times New Roman" pitchFamily="18" charset="0"/>
                <a:cs typeface="Times New Roman" pitchFamily="18" charset="0"/>
              </a:rPr>
              <a:t>Parent</a:t>
            </a:r>
            <a:r>
              <a:rPr lang="en-GB" sz="1600" spc="-1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waits</a:t>
            </a:r>
            <a:r>
              <a:rPr lang="en-GB" sz="1600" dirty="0" smtClean="0">
                <a:latin typeface="Times New Roman" pitchFamily="18" charset="0"/>
                <a:cs typeface="Times New Roman" pitchFamily="18" charset="0"/>
              </a:rPr>
              <a:t> until </a:t>
            </a:r>
            <a:r>
              <a:rPr lang="en-GB" sz="1600" spc="-5" dirty="0" smtClean="0">
                <a:latin typeface="Times New Roman" pitchFamily="18" charset="0"/>
                <a:cs typeface="Times New Roman" pitchFamily="18" charset="0"/>
              </a:rPr>
              <a:t>children</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terminate</a:t>
            </a:r>
            <a:endParaRPr lang="en-GB" sz="1600" dirty="0" smtClean="0">
              <a:latin typeface="Times New Roman" pitchFamily="18" charset="0"/>
              <a:cs typeface="Times New Roman" pitchFamily="18" charset="0"/>
            </a:endParaRPr>
          </a:p>
          <a:p>
            <a:pPr marL="469265">
              <a:lnSpc>
                <a:spcPct val="100000"/>
              </a:lnSpc>
              <a:spcBef>
                <a:spcPts val="1220"/>
              </a:spcBef>
              <a:buFont typeface="Symbol"/>
              <a:buChar char=""/>
              <a:tabLst>
                <a:tab pos="469265" algn="l"/>
                <a:tab pos="469900" algn="l"/>
              </a:tabLst>
            </a:pPr>
            <a:r>
              <a:rPr lang="en-GB" sz="1600" spc="-5" dirty="0" smtClean="0">
                <a:latin typeface="Times New Roman" pitchFamily="18" charset="0"/>
                <a:cs typeface="Times New Roman" pitchFamily="18" charset="0"/>
              </a:rPr>
              <a:t>Address</a:t>
            </a:r>
            <a:r>
              <a:rPr lang="en-GB" sz="1600" spc="-3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space</a:t>
            </a:r>
            <a:endParaRPr lang="en-GB" sz="1600" dirty="0" smtClean="0">
              <a:latin typeface="Times New Roman" pitchFamily="18" charset="0"/>
              <a:cs typeface="Times New Roman" pitchFamily="18" charset="0"/>
            </a:endParaRPr>
          </a:p>
          <a:p>
            <a:pPr marL="926465" lvl="1" indent="-229235">
              <a:lnSpc>
                <a:spcPct val="100000"/>
              </a:lnSpc>
              <a:spcBef>
                <a:spcPts val="1155"/>
              </a:spcBef>
              <a:buFont typeface="Courier New"/>
              <a:buChar char="o"/>
              <a:tabLst>
                <a:tab pos="927100" algn="l"/>
              </a:tabLst>
            </a:pPr>
            <a:r>
              <a:rPr lang="en-GB" sz="1600" spc="-5" dirty="0" smtClean="0">
                <a:latin typeface="Times New Roman" pitchFamily="18" charset="0"/>
                <a:cs typeface="Times New Roman" pitchFamily="18" charset="0"/>
              </a:rPr>
              <a:t>Child</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duplicate</a:t>
            </a:r>
            <a:r>
              <a:rPr lang="en-GB" sz="1600" spc="-15"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of</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parent</a:t>
            </a:r>
            <a:endParaRPr lang="en-GB" sz="1600" dirty="0" smtClean="0">
              <a:latin typeface="Times New Roman" pitchFamily="18" charset="0"/>
              <a:cs typeface="Times New Roman" pitchFamily="18" charset="0"/>
            </a:endParaRPr>
          </a:p>
          <a:p>
            <a:pPr marL="926465" lvl="1" indent="-229235">
              <a:lnSpc>
                <a:spcPct val="100000"/>
              </a:lnSpc>
              <a:spcBef>
                <a:spcPts val="1140"/>
              </a:spcBef>
              <a:buFont typeface="Courier New"/>
              <a:buChar char="o"/>
              <a:tabLst>
                <a:tab pos="927100" algn="l"/>
              </a:tabLst>
            </a:pPr>
            <a:r>
              <a:rPr lang="en-GB" sz="1600" spc="-5" dirty="0" smtClean="0">
                <a:latin typeface="Times New Roman" pitchFamily="18" charset="0"/>
                <a:cs typeface="Times New Roman" pitchFamily="18" charset="0"/>
              </a:rPr>
              <a:t>Child</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has</a:t>
            </a:r>
            <a:r>
              <a:rPr lang="en-GB" sz="1600" spc="-1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a</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program</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loaded</a:t>
            </a:r>
            <a:r>
              <a:rPr lang="en-GB" sz="1600" dirty="0" smtClean="0">
                <a:latin typeface="Times New Roman" pitchFamily="18" charset="0"/>
                <a:cs typeface="Times New Roman" pitchFamily="18" charset="0"/>
              </a:rPr>
              <a:t> </a:t>
            </a:r>
            <a:r>
              <a:rPr lang="en-GB" sz="1600" spc="-5" dirty="0" smtClean="0">
                <a:latin typeface="Times New Roman" pitchFamily="18" charset="0"/>
                <a:cs typeface="Times New Roman" pitchFamily="18" charset="0"/>
              </a:rPr>
              <a:t>into </a:t>
            </a:r>
            <a:r>
              <a:rPr lang="en-GB" sz="1600" dirty="0" smtClean="0">
                <a:latin typeface="Times New Roman" pitchFamily="18" charset="0"/>
                <a:cs typeface="Times New Roman" pitchFamily="18" charset="0"/>
              </a:rPr>
              <a:t>it</a:t>
            </a:r>
          </a:p>
          <a:p>
            <a:pPr algn="just"/>
            <a:endParaRPr lang="en-US" dirty="0"/>
          </a:p>
        </p:txBody>
      </p:sp>
      <p:sp>
        <p:nvSpPr>
          <p:cNvPr id="3" name="Date Placeholder 2"/>
          <p:cNvSpPr>
            <a:spLocks noGrp="1"/>
          </p:cNvSpPr>
          <p:nvPr>
            <p:ph type="dt" sz="half" idx="11"/>
          </p:nvPr>
        </p:nvSpPr>
        <p:spPr/>
        <p:txBody>
          <a:bodyPr/>
          <a:lstStyle/>
          <a:p>
            <a:fld id="{1A8FC310-1743-4FCD-A455-8D1B479797EE}"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endParaRPr lang="en-US" sz="4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928670"/>
            <a:ext cx="10515600" cy="5164625"/>
          </a:xfrm>
        </p:spPr>
        <p:txBody>
          <a:bodyPr>
            <a:normAutofit/>
          </a:bodyPr>
          <a:lstStyle/>
          <a:p>
            <a:pPr marL="469265">
              <a:lnSpc>
                <a:spcPct val="100000"/>
              </a:lnSpc>
              <a:spcBef>
                <a:spcPts val="1235"/>
              </a:spcBef>
              <a:buNone/>
              <a:tabLst>
                <a:tab pos="469265" algn="l"/>
                <a:tab pos="469900" algn="l"/>
              </a:tabLst>
            </a:pPr>
            <a:r>
              <a:rPr lang="en-GB" sz="2000" spc="-5" dirty="0" smtClean="0">
                <a:latin typeface="Arial"/>
                <a:cs typeface="Arial"/>
              </a:rPr>
              <a:t>UNIX</a:t>
            </a:r>
            <a:r>
              <a:rPr lang="en-GB" sz="2000" spc="-35" dirty="0" smtClean="0">
                <a:latin typeface="Arial"/>
                <a:cs typeface="Arial"/>
              </a:rPr>
              <a:t> </a:t>
            </a:r>
            <a:r>
              <a:rPr lang="en-GB" sz="2000" spc="-5" dirty="0" smtClean="0">
                <a:latin typeface="Arial"/>
                <a:cs typeface="Arial"/>
              </a:rPr>
              <a:t>examples</a:t>
            </a:r>
            <a:endParaRPr lang="en-GB" sz="2000" dirty="0" smtClean="0">
              <a:latin typeface="Arial"/>
              <a:cs typeface="Arial"/>
            </a:endParaRPr>
          </a:p>
          <a:p>
            <a:pPr marL="926465" lvl="1" indent="-229235">
              <a:lnSpc>
                <a:spcPct val="100000"/>
              </a:lnSpc>
              <a:spcBef>
                <a:spcPts val="1140"/>
              </a:spcBef>
              <a:buFont typeface="Courier New"/>
              <a:buChar char="o"/>
              <a:tabLst>
                <a:tab pos="927100" algn="l"/>
              </a:tabLst>
            </a:pPr>
            <a:r>
              <a:rPr lang="en-GB" sz="2000" b="1" spc="-5" dirty="0" smtClean="0">
                <a:latin typeface="Arial"/>
                <a:cs typeface="Arial"/>
              </a:rPr>
              <a:t>fork </a:t>
            </a:r>
            <a:r>
              <a:rPr lang="en-GB" sz="2000" spc="-5" dirty="0" smtClean="0">
                <a:latin typeface="Arial"/>
                <a:cs typeface="Arial"/>
              </a:rPr>
              <a:t>system</a:t>
            </a:r>
            <a:r>
              <a:rPr lang="en-GB" sz="2000" dirty="0" smtClean="0">
                <a:latin typeface="Arial"/>
                <a:cs typeface="Arial"/>
              </a:rPr>
              <a:t> call</a:t>
            </a:r>
            <a:r>
              <a:rPr lang="en-GB" sz="2000" spc="-10" dirty="0" smtClean="0">
                <a:latin typeface="Arial"/>
                <a:cs typeface="Arial"/>
              </a:rPr>
              <a:t> </a:t>
            </a:r>
            <a:r>
              <a:rPr lang="en-GB" sz="2000" spc="-5" dirty="0" smtClean="0">
                <a:latin typeface="Arial"/>
                <a:cs typeface="Arial"/>
              </a:rPr>
              <a:t>creates </a:t>
            </a:r>
            <a:r>
              <a:rPr lang="en-GB" sz="2000" dirty="0" smtClean="0">
                <a:latin typeface="Arial"/>
                <a:cs typeface="Arial"/>
              </a:rPr>
              <a:t>new</a:t>
            </a:r>
            <a:r>
              <a:rPr lang="en-GB" sz="2000" spc="-20" dirty="0" smtClean="0">
                <a:latin typeface="Arial"/>
                <a:cs typeface="Arial"/>
              </a:rPr>
              <a:t> </a:t>
            </a:r>
            <a:r>
              <a:rPr lang="en-GB" sz="2000" dirty="0" smtClean="0">
                <a:latin typeface="Arial"/>
                <a:cs typeface="Arial"/>
              </a:rPr>
              <a:t>process</a:t>
            </a:r>
          </a:p>
          <a:p>
            <a:pPr marL="926465" lvl="1" indent="-229235">
              <a:lnSpc>
                <a:spcPct val="100000"/>
              </a:lnSpc>
              <a:spcBef>
                <a:spcPts val="1140"/>
              </a:spcBef>
              <a:tabLst>
                <a:tab pos="927100" algn="l"/>
              </a:tabLst>
            </a:pPr>
            <a:r>
              <a:rPr lang="en-GB" sz="2000" dirty="0" smtClean="0">
                <a:latin typeface="Courier New"/>
                <a:cs typeface="Courier New"/>
              </a:rPr>
              <a:t>o</a:t>
            </a:r>
            <a:r>
              <a:rPr lang="en-GB" sz="2000" spc="360" dirty="0" smtClean="0">
                <a:latin typeface="Courier New"/>
                <a:cs typeface="Courier New"/>
              </a:rPr>
              <a:t> </a:t>
            </a:r>
            <a:r>
              <a:rPr lang="en-GB" sz="2000" b="1" spc="-5" dirty="0" smtClean="0">
                <a:latin typeface="Arial"/>
                <a:cs typeface="Arial"/>
              </a:rPr>
              <a:t>exec</a:t>
            </a:r>
            <a:r>
              <a:rPr lang="en-GB" sz="2000" b="1" spc="5" dirty="0" smtClean="0">
                <a:latin typeface="Arial"/>
                <a:cs typeface="Arial"/>
              </a:rPr>
              <a:t> </a:t>
            </a:r>
            <a:r>
              <a:rPr lang="en-GB" sz="2000" spc="-5" dirty="0" smtClean="0">
                <a:latin typeface="Arial"/>
                <a:cs typeface="Arial"/>
              </a:rPr>
              <a:t>system</a:t>
            </a:r>
            <a:r>
              <a:rPr lang="en-GB" sz="2000" spc="5" dirty="0" smtClean="0">
                <a:latin typeface="Arial"/>
                <a:cs typeface="Arial"/>
              </a:rPr>
              <a:t> </a:t>
            </a:r>
            <a:r>
              <a:rPr lang="en-GB" sz="2000" dirty="0" smtClean="0">
                <a:latin typeface="Arial"/>
                <a:cs typeface="Arial"/>
              </a:rPr>
              <a:t>call used after </a:t>
            </a:r>
            <a:r>
              <a:rPr lang="en-GB" sz="2000" spc="-5" dirty="0" smtClean="0">
                <a:latin typeface="Arial"/>
                <a:cs typeface="Arial"/>
              </a:rPr>
              <a:t>a</a:t>
            </a:r>
            <a:r>
              <a:rPr lang="en-GB" sz="2000" spc="25" dirty="0" smtClean="0">
                <a:latin typeface="Arial"/>
                <a:cs typeface="Arial"/>
              </a:rPr>
              <a:t> </a:t>
            </a:r>
            <a:r>
              <a:rPr lang="en-GB" sz="2000" b="1" spc="-5" dirty="0" smtClean="0">
                <a:latin typeface="Arial"/>
                <a:cs typeface="Arial"/>
              </a:rPr>
              <a:t>fork</a:t>
            </a:r>
            <a:r>
              <a:rPr lang="en-GB" sz="2000" b="1" spc="10" dirty="0" smtClean="0">
                <a:latin typeface="Arial"/>
                <a:cs typeface="Arial"/>
              </a:rPr>
              <a:t> </a:t>
            </a:r>
            <a:r>
              <a:rPr lang="en-GB" sz="2000" dirty="0" smtClean="0">
                <a:latin typeface="Arial"/>
                <a:cs typeface="Arial"/>
              </a:rPr>
              <a:t>to</a:t>
            </a:r>
            <a:r>
              <a:rPr lang="en-GB" sz="2000" spc="10" dirty="0" smtClean="0">
                <a:latin typeface="Arial"/>
                <a:cs typeface="Arial"/>
              </a:rPr>
              <a:t> </a:t>
            </a:r>
            <a:r>
              <a:rPr lang="en-GB" sz="2000" spc="-5" dirty="0" smtClean="0">
                <a:latin typeface="Arial"/>
                <a:cs typeface="Arial"/>
              </a:rPr>
              <a:t>replace</a:t>
            </a:r>
            <a:r>
              <a:rPr lang="en-GB" sz="2000" spc="5" dirty="0" smtClean="0">
                <a:latin typeface="Arial"/>
                <a:cs typeface="Arial"/>
              </a:rPr>
              <a:t> </a:t>
            </a:r>
            <a:r>
              <a:rPr lang="en-GB" sz="2000" dirty="0" smtClean="0">
                <a:latin typeface="Arial"/>
                <a:cs typeface="Arial"/>
              </a:rPr>
              <a:t>the process’</a:t>
            </a:r>
            <a:r>
              <a:rPr lang="en-GB" sz="2000" spc="5" dirty="0" smtClean="0">
                <a:latin typeface="Arial"/>
                <a:cs typeface="Arial"/>
              </a:rPr>
              <a:t> </a:t>
            </a:r>
            <a:r>
              <a:rPr lang="en-GB" sz="2000" dirty="0" smtClean="0">
                <a:latin typeface="Arial"/>
                <a:cs typeface="Arial"/>
              </a:rPr>
              <a:t>memory</a:t>
            </a:r>
            <a:r>
              <a:rPr lang="en-GB" sz="2000" spc="-20" dirty="0" smtClean="0">
                <a:latin typeface="Arial"/>
                <a:cs typeface="Arial"/>
              </a:rPr>
              <a:t> </a:t>
            </a:r>
            <a:r>
              <a:rPr lang="en-GB" sz="2000" dirty="0" smtClean="0">
                <a:latin typeface="Arial"/>
                <a:cs typeface="Arial"/>
              </a:rPr>
              <a:t>space </a:t>
            </a:r>
            <a:r>
              <a:rPr lang="en-GB" sz="2000" spc="-320" dirty="0" smtClean="0">
                <a:latin typeface="Arial"/>
                <a:cs typeface="Arial"/>
              </a:rPr>
              <a:t> </a:t>
            </a:r>
            <a:r>
              <a:rPr lang="en-GB" sz="2000" spc="-5" dirty="0" smtClean="0">
                <a:latin typeface="Arial"/>
                <a:cs typeface="Arial"/>
              </a:rPr>
              <a:t>with a</a:t>
            </a:r>
            <a:r>
              <a:rPr lang="en-GB" sz="2000" spc="5" dirty="0" smtClean="0">
                <a:latin typeface="Arial"/>
                <a:cs typeface="Arial"/>
              </a:rPr>
              <a:t> </a:t>
            </a:r>
            <a:r>
              <a:rPr lang="en-GB" sz="2000" dirty="0" smtClean="0">
                <a:latin typeface="Arial"/>
                <a:cs typeface="Arial"/>
              </a:rPr>
              <a:t>new</a:t>
            </a:r>
            <a:r>
              <a:rPr lang="en-GB" sz="2000" spc="-15" dirty="0" smtClean="0">
                <a:latin typeface="Arial"/>
                <a:cs typeface="Arial"/>
              </a:rPr>
              <a:t> </a:t>
            </a:r>
            <a:r>
              <a:rPr lang="en-GB" sz="2000" spc="-5" dirty="0" smtClean="0">
                <a:latin typeface="Arial"/>
                <a:cs typeface="Arial"/>
              </a:rPr>
              <a:t>program</a:t>
            </a:r>
            <a:endParaRPr lang="en-GB" sz="2000" dirty="0" smtClean="0">
              <a:latin typeface="Arial"/>
              <a:cs typeface="Arial"/>
            </a:endParaRPr>
          </a:p>
          <a:p>
            <a:pPr marL="926465" lvl="1" indent="-229235">
              <a:lnSpc>
                <a:spcPct val="100000"/>
              </a:lnSpc>
              <a:spcBef>
                <a:spcPts val="1140"/>
              </a:spcBef>
              <a:buFont typeface="Courier New"/>
              <a:buChar char="o"/>
              <a:tabLst>
                <a:tab pos="927100" algn="l"/>
              </a:tabLst>
            </a:pPr>
            <a:endParaRPr lang="en-GB" sz="1200" dirty="0">
              <a:latin typeface="Arial"/>
              <a:cs typeface="Arial"/>
            </a:endParaRPr>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endParaRPr lang="en-US" sz="4400" dirty="0" smtClean="0"/>
          </a:p>
        </p:txBody>
      </p:sp>
      <p:pic>
        <p:nvPicPr>
          <p:cNvPr id="6" name="object 3"/>
          <p:cNvPicPr/>
          <p:nvPr/>
        </p:nvPicPr>
        <p:blipFill>
          <a:blip r:embed="rId2" cstate="print"/>
          <a:stretch>
            <a:fillRect/>
          </a:stretch>
        </p:blipFill>
        <p:spPr>
          <a:xfrm>
            <a:off x="1809720" y="2857496"/>
            <a:ext cx="7091053" cy="18707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1071546"/>
            <a:ext cx="10515600" cy="5021749"/>
          </a:xfrm>
        </p:spPr>
        <p:txBody>
          <a:bodyPr>
            <a:normAutofit/>
          </a:bodyPr>
          <a:lstStyle/>
          <a:p>
            <a:pPr>
              <a:lnSpc>
                <a:spcPct val="100000"/>
              </a:lnSpc>
              <a:spcBef>
                <a:spcPts val="25"/>
              </a:spcBef>
            </a:pPr>
            <a:endParaRPr lang="en-GB" sz="1050" dirty="0" smtClean="0">
              <a:latin typeface="Arial"/>
              <a:cs typeface="Arial"/>
            </a:endParaRPr>
          </a:p>
          <a:p>
            <a:pPr marL="469265">
              <a:lnSpc>
                <a:spcPct val="100000"/>
              </a:lnSpc>
              <a:buFont typeface="Symbol"/>
              <a:buChar char=""/>
              <a:tabLst>
                <a:tab pos="469265" algn="l"/>
                <a:tab pos="469900" algn="l"/>
              </a:tabLst>
            </a:pPr>
            <a:r>
              <a:rPr lang="en-GB" sz="2000" spc="-5" dirty="0" smtClean="0">
                <a:latin typeface="Arial"/>
                <a:cs typeface="Arial"/>
              </a:rPr>
              <a:t>Process</a:t>
            </a:r>
            <a:r>
              <a:rPr lang="en-GB" sz="2000" spc="5" dirty="0" smtClean="0">
                <a:latin typeface="Arial"/>
                <a:cs typeface="Arial"/>
              </a:rPr>
              <a:t> </a:t>
            </a:r>
            <a:r>
              <a:rPr lang="en-GB" sz="2000" spc="-5" dirty="0" smtClean="0">
                <a:latin typeface="Arial"/>
                <a:cs typeface="Arial"/>
              </a:rPr>
              <a:t>executes</a:t>
            </a:r>
            <a:r>
              <a:rPr lang="en-GB" sz="2000" spc="10" dirty="0" smtClean="0">
                <a:latin typeface="Arial"/>
                <a:cs typeface="Arial"/>
              </a:rPr>
              <a:t> </a:t>
            </a:r>
            <a:r>
              <a:rPr lang="en-GB" sz="2000" dirty="0" smtClean="0">
                <a:latin typeface="Arial"/>
                <a:cs typeface="Arial"/>
              </a:rPr>
              <a:t>last </a:t>
            </a:r>
            <a:r>
              <a:rPr lang="en-GB" sz="2000" spc="-5" dirty="0" smtClean="0">
                <a:latin typeface="Arial"/>
                <a:cs typeface="Arial"/>
              </a:rPr>
              <a:t>statement</a:t>
            </a:r>
            <a:r>
              <a:rPr lang="en-GB" sz="2000" spc="5" dirty="0" smtClean="0">
                <a:latin typeface="Arial"/>
                <a:cs typeface="Arial"/>
              </a:rPr>
              <a:t> </a:t>
            </a:r>
            <a:r>
              <a:rPr lang="en-GB" sz="2000" spc="-5" dirty="0" smtClean="0">
                <a:latin typeface="Arial"/>
                <a:cs typeface="Arial"/>
              </a:rPr>
              <a:t>and</a:t>
            </a:r>
            <a:r>
              <a:rPr lang="en-GB" sz="2000" dirty="0" smtClean="0">
                <a:latin typeface="Arial"/>
                <a:cs typeface="Arial"/>
              </a:rPr>
              <a:t> asks</a:t>
            </a:r>
            <a:r>
              <a:rPr lang="en-GB" sz="2000" spc="10" dirty="0" smtClean="0">
                <a:latin typeface="Arial"/>
                <a:cs typeface="Arial"/>
              </a:rPr>
              <a:t> </a:t>
            </a:r>
            <a:r>
              <a:rPr lang="en-GB" sz="2000" spc="-10" dirty="0" smtClean="0">
                <a:latin typeface="Arial"/>
                <a:cs typeface="Arial"/>
              </a:rPr>
              <a:t>the</a:t>
            </a:r>
            <a:r>
              <a:rPr lang="en-GB" sz="2000" spc="5" dirty="0" smtClean="0">
                <a:latin typeface="Arial"/>
                <a:cs typeface="Arial"/>
              </a:rPr>
              <a:t> </a:t>
            </a:r>
            <a:r>
              <a:rPr lang="en-GB" sz="2000" spc="-5" dirty="0" smtClean="0">
                <a:latin typeface="Arial"/>
                <a:cs typeface="Arial"/>
              </a:rPr>
              <a:t>operating</a:t>
            </a:r>
            <a:r>
              <a:rPr lang="en-GB" sz="2000" dirty="0" smtClean="0">
                <a:latin typeface="Arial"/>
                <a:cs typeface="Arial"/>
              </a:rPr>
              <a:t> </a:t>
            </a:r>
            <a:r>
              <a:rPr lang="en-GB" sz="2000" spc="-5" dirty="0" smtClean="0">
                <a:latin typeface="Arial"/>
                <a:cs typeface="Arial"/>
              </a:rPr>
              <a:t>system</a:t>
            </a:r>
            <a:r>
              <a:rPr lang="en-GB" sz="2000" spc="15" dirty="0" smtClean="0">
                <a:latin typeface="Arial"/>
                <a:cs typeface="Arial"/>
              </a:rPr>
              <a:t> </a:t>
            </a:r>
            <a:r>
              <a:rPr lang="en-GB" sz="2000" spc="-5" dirty="0" smtClean="0">
                <a:latin typeface="Arial"/>
                <a:cs typeface="Arial"/>
              </a:rPr>
              <a:t>to delete</a:t>
            </a:r>
            <a:r>
              <a:rPr lang="en-GB" sz="2000" spc="10" dirty="0" smtClean="0">
                <a:latin typeface="Arial"/>
                <a:cs typeface="Arial"/>
              </a:rPr>
              <a:t> </a:t>
            </a:r>
            <a:r>
              <a:rPr lang="en-GB" sz="2000" dirty="0" smtClean="0">
                <a:latin typeface="Arial"/>
                <a:cs typeface="Arial"/>
              </a:rPr>
              <a:t>it</a:t>
            </a:r>
            <a:r>
              <a:rPr lang="en-GB" sz="2000" spc="10" dirty="0" smtClean="0">
                <a:latin typeface="Arial"/>
                <a:cs typeface="Arial"/>
              </a:rPr>
              <a:t> </a:t>
            </a:r>
            <a:r>
              <a:rPr lang="en-GB" sz="2000" dirty="0" smtClean="0">
                <a:latin typeface="Arial"/>
                <a:cs typeface="Arial"/>
              </a:rPr>
              <a:t>(exit)</a:t>
            </a:r>
          </a:p>
          <a:p>
            <a:pPr marL="926465" lvl="1" indent="-229235">
              <a:lnSpc>
                <a:spcPct val="100000"/>
              </a:lnSpc>
              <a:spcBef>
                <a:spcPts val="1140"/>
              </a:spcBef>
              <a:buFont typeface="Courier New"/>
              <a:buChar char="o"/>
              <a:tabLst>
                <a:tab pos="927100" algn="l"/>
              </a:tabLst>
            </a:pPr>
            <a:r>
              <a:rPr lang="en-GB" sz="2000" dirty="0" smtClean="0">
                <a:latin typeface="Arial"/>
                <a:cs typeface="Arial"/>
              </a:rPr>
              <a:t>Output</a:t>
            </a:r>
            <a:r>
              <a:rPr lang="en-GB" sz="2000" spc="-5" dirty="0" smtClean="0">
                <a:latin typeface="Arial"/>
                <a:cs typeface="Arial"/>
              </a:rPr>
              <a:t> data</a:t>
            </a:r>
            <a:r>
              <a:rPr lang="en-GB" sz="2000" spc="-15" dirty="0" smtClean="0">
                <a:latin typeface="Arial"/>
                <a:cs typeface="Arial"/>
              </a:rPr>
              <a:t> </a:t>
            </a:r>
            <a:r>
              <a:rPr lang="en-GB" sz="2000" spc="-5" dirty="0" smtClean="0">
                <a:latin typeface="Arial"/>
                <a:cs typeface="Arial"/>
              </a:rPr>
              <a:t>from</a:t>
            </a:r>
            <a:r>
              <a:rPr lang="en-GB" sz="2000" spc="5" dirty="0" smtClean="0">
                <a:latin typeface="Arial"/>
                <a:cs typeface="Arial"/>
              </a:rPr>
              <a:t> </a:t>
            </a:r>
            <a:r>
              <a:rPr lang="en-GB" sz="2000" spc="-5" dirty="0" smtClean="0">
                <a:latin typeface="Arial"/>
                <a:cs typeface="Arial"/>
              </a:rPr>
              <a:t>child</a:t>
            </a:r>
            <a:r>
              <a:rPr lang="en-GB" sz="2000" spc="-10" dirty="0" smtClean="0">
                <a:latin typeface="Arial"/>
                <a:cs typeface="Arial"/>
              </a:rPr>
              <a:t> </a:t>
            </a:r>
            <a:r>
              <a:rPr lang="en-GB" sz="2000" dirty="0" smtClean="0">
                <a:latin typeface="Arial"/>
                <a:cs typeface="Arial"/>
              </a:rPr>
              <a:t>to</a:t>
            </a:r>
            <a:r>
              <a:rPr lang="en-GB" sz="2000" spc="5" dirty="0" smtClean="0">
                <a:latin typeface="Arial"/>
                <a:cs typeface="Arial"/>
              </a:rPr>
              <a:t> </a:t>
            </a:r>
            <a:r>
              <a:rPr lang="en-GB" sz="2000" dirty="0" smtClean="0">
                <a:latin typeface="Arial"/>
                <a:cs typeface="Arial"/>
              </a:rPr>
              <a:t>parent</a:t>
            </a:r>
            <a:r>
              <a:rPr lang="en-GB" sz="2000" spc="-5" dirty="0" smtClean="0">
                <a:latin typeface="Arial"/>
                <a:cs typeface="Arial"/>
              </a:rPr>
              <a:t> </a:t>
            </a:r>
            <a:r>
              <a:rPr lang="en-GB" sz="2000" spc="-10" dirty="0" smtClean="0">
                <a:latin typeface="Arial"/>
                <a:cs typeface="Arial"/>
              </a:rPr>
              <a:t>(via</a:t>
            </a:r>
            <a:r>
              <a:rPr lang="en-GB" sz="2000" spc="5" dirty="0" smtClean="0">
                <a:latin typeface="Arial"/>
                <a:cs typeface="Arial"/>
              </a:rPr>
              <a:t> </a:t>
            </a:r>
            <a:r>
              <a:rPr lang="en-GB" sz="2000" spc="-5" dirty="0" smtClean="0">
                <a:latin typeface="Arial"/>
                <a:cs typeface="Arial"/>
              </a:rPr>
              <a:t>wait)</a:t>
            </a:r>
            <a:endParaRPr lang="en-GB" sz="2000" dirty="0" smtClean="0">
              <a:latin typeface="Arial"/>
              <a:cs typeface="Arial"/>
            </a:endParaRPr>
          </a:p>
          <a:p>
            <a:pPr marL="926465" lvl="1" indent="-229235">
              <a:lnSpc>
                <a:spcPct val="100000"/>
              </a:lnSpc>
              <a:spcBef>
                <a:spcPts val="1155"/>
              </a:spcBef>
              <a:buFont typeface="Courier New"/>
              <a:buChar char="o"/>
              <a:tabLst>
                <a:tab pos="927100" algn="l"/>
              </a:tabLst>
            </a:pPr>
            <a:r>
              <a:rPr lang="en-GB" sz="2000" dirty="0" smtClean="0">
                <a:latin typeface="Arial"/>
                <a:cs typeface="Arial"/>
              </a:rPr>
              <a:t>Process’ </a:t>
            </a:r>
            <a:r>
              <a:rPr lang="en-GB" sz="2000" spc="-5" dirty="0" smtClean="0">
                <a:latin typeface="Arial"/>
                <a:cs typeface="Arial"/>
              </a:rPr>
              <a:t>resources</a:t>
            </a:r>
            <a:r>
              <a:rPr lang="en-GB" sz="2000" spc="5" dirty="0" smtClean="0">
                <a:latin typeface="Arial"/>
                <a:cs typeface="Arial"/>
              </a:rPr>
              <a:t> </a:t>
            </a:r>
            <a:r>
              <a:rPr lang="en-GB" sz="2000" dirty="0" smtClean="0">
                <a:latin typeface="Arial"/>
                <a:cs typeface="Arial"/>
              </a:rPr>
              <a:t>are</a:t>
            </a:r>
            <a:r>
              <a:rPr lang="en-GB" sz="2000" spc="-15" dirty="0" smtClean="0">
                <a:latin typeface="Arial"/>
                <a:cs typeface="Arial"/>
              </a:rPr>
              <a:t> </a:t>
            </a:r>
            <a:r>
              <a:rPr lang="en-GB" sz="2000" spc="-5" dirty="0" err="1" smtClean="0">
                <a:latin typeface="Arial"/>
                <a:cs typeface="Arial"/>
              </a:rPr>
              <a:t>deallocated</a:t>
            </a:r>
            <a:r>
              <a:rPr lang="en-GB" sz="2000" spc="5" dirty="0" smtClean="0">
                <a:latin typeface="Arial"/>
                <a:cs typeface="Arial"/>
              </a:rPr>
              <a:t> </a:t>
            </a:r>
            <a:r>
              <a:rPr lang="en-GB" sz="2000" dirty="0" smtClean="0">
                <a:latin typeface="Arial"/>
                <a:cs typeface="Arial"/>
              </a:rPr>
              <a:t>by</a:t>
            </a:r>
            <a:r>
              <a:rPr lang="en-GB" sz="2000" spc="-15" dirty="0" smtClean="0">
                <a:latin typeface="Arial"/>
                <a:cs typeface="Arial"/>
              </a:rPr>
              <a:t> </a:t>
            </a:r>
            <a:r>
              <a:rPr lang="en-GB" sz="2000" spc="-5" dirty="0" smtClean="0">
                <a:latin typeface="Arial"/>
                <a:cs typeface="Arial"/>
              </a:rPr>
              <a:t>operating system</a:t>
            </a:r>
            <a:endParaRPr lang="en-GB" sz="2000" dirty="0" smtClean="0">
              <a:latin typeface="Arial"/>
              <a:cs typeface="Arial"/>
            </a:endParaRPr>
          </a:p>
          <a:p>
            <a:pPr marL="469265">
              <a:lnSpc>
                <a:spcPct val="100000"/>
              </a:lnSpc>
              <a:spcBef>
                <a:spcPts val="1225"/>
              </a:spcBef>
              <a:buFont typeface="Symbol"/>
              <a:buChar char=""/>
              <a:tabLst>
                <a:tab pos="469265" algn="l"/>
                <a:tab pos="469900" algn="l"/>
              </a:tabLst>
            </a:pPr>
            <a:r>
              <a:rPr lang="en-GB" sz="2000" spc="-5" dirty="0" smtClean="0">
                <a:latin typeface="Arial"/>
                <a:cs typeface="Arial"/>
              </a:rPr>
              <a:t>Parent</a:t>
            </a:r>
            <a:r>
              <a:rPr lang="en-GB" sz="2000" dirty="0" smtClean="0">
                <a:latin typeface="Arial"/>
                <a:cs typeface="Arial"/>
              </a:rPr>
              <a:t> </a:t>
            </a:r>
            <a:r>
              <a:rPr lang="en-GB" sz="2000" spc="-5" dirty="0" smtClean="0">
                <a:latin typeface="Arial"/>
                <a:cs typeface="Arial"/>
              </a:rPr>
              <a:t>may terminate</a:t>
            </a:r>
            <a:r>
              <a:rPr lang="en-GB" sz="2000" spc="5" dirty="0" smtClean="0">
                <a:latin typeface="Arial"/>
                <a:cs typeface="Arial"/>
              </a:rPr>
              <a:t> </a:t>
            </a:r>
            <a:r>
              <a:rPr lang="en-GB" sz="2000" spc="-5" dirty="0" smtClean="0">
                <a:latin typeface="Arial"/>
                <a:cs typeface="Arial"/>
              </a:rPr>
              <a:t>execution</a:t>
            </a:r>
            <a:r>
              <a:rPr lang="en-GB" sz="2000" spc="10" dirty="0" smtClean="0">
                <a:latin typeface="Arial"/>
                <a:cs typeface="Arial"/>
              </a:rPr>
              <a:t> </a:t>
            </a:r>
            <a:r>
              <a:rPr lang="en-GB" sz="2000" spc="-5" dirty="0" smtClean="0">
                <a:latin typeface="Arial"/>
                <a:cs typeface="Arial"/>
              </a:rPr>
              <a:t>of</a:t>
            </a:r>
            <a:r>
              <a:rPr lang="en-GB" sz="2000" spc="10" dirty="0" smtClean="0">
                <a:latin typeface="Arial"/>
                <a:cs typeface="Arial"/>
              </a:rPr>
              <a:t> </a:t>
            </a:r>
            <a:r>
              <a:rPr lang="en-GB" sz="2000" spc="-5" dirty="0" smtClean="0">
                <a:latin typeface="Arial"/>
                <a:cs typeface="Arial"/>
              </a:rPr>
              <a:t>children</a:t>
            </a:r>
            <a:r>
              <a:rPr lang="en-GB" sz="2000" spc="15" dirty="0" smtClean="0">
                <a:latin typeface="Arial"/>
                <a:cs typeface="Arial"/>
              </a:rPr>
              <a:t> </a:t>
            </a:r>
            <a:r>
              <a:rPr lang="en-GB" sz="2000" spc="-5" dirty="0" smtClean="0">
                <a:latin typeface="Arial"/>
                <a:cs typeface="Arial"/>
              </a:rPr>
              <a:t>processes</a:t>
            </a:r>
            <a:r>
              <a:rPr lang="en-GB" sz="2000" spc="10" dirty="0" smtClean="0">
                <a:latin typeface="Arial"/>
                <a:cs typeface="Arial"/>
              </a:rPr>
              <a:t> </a:t>
            </a:r>
            <a:r>
              <a:rPr lang="en-GB" sz="2000" dirty="0" smtClean="0">
                <a:latin typeface="Arial"/>
                <a:cs typeface="Arial"/>
              </a:rPr>
              <a:t>(abort)</a:t>
            </a:r>
          </a:p>
          <a:p>
            <a:pPr marL="926465" lvl="1" indent="-229235">
              <a:lnSpc>
                <a:spcPct val="100000"/>
              </a:lnSpc>
              <a:spcBef>
                <a:spcPts val="1140"/>
              </a:spcBef>
              <a:buFont typeface="Courier New"/>
              <a:buChar char="o"/>
              <a:tabLst>
                <a:tab pos="927100" algn="l"/>
              </a:tabLst>
            </a:pPr>
            <a:r>
              <a:rPr lang="en-GB" sz="2000" spc="-5" dirty="0" smtClean="0">
                <a:latin typeface="Arial"/>
                <a:cs typeface="Arial"/>
              </a:rPr>
              <a:t>Child</a:t>
            </a:r>
            <a:r>
              <a:rPr lang="en-GB" sz="2000" dirty="0" smtClean="0">
                <a:latin typeface="Arial"/>
                <a:cs typeface="Arial"/>
              </a:rPr>
              <a:t> </a:t>
            </a:r>
            <a:r>
              <a:rPr lang="en-GB" sz="2000" spc="-5" dirty="0" smtClean="0">
                <a:latin typeface="Arial"/>
                <a:cs typeface="Arial"/>
              </a:rPr>
              <a:t>has</a:t>
            </a:r>
            <a:r>
              <a:rPr lang="en-GB" sz="2000" spc="-10" dirty="0" smtClean="0">
                <a:latin typeface="Arial"/>
                <a:cs typeface="Arial"/>
              </a:rPr>
              <a:t> </a:t>
            </a:r>
            <a:r>
              <a:rPr lang="en-GB" sz="2000" spc="-5" dirty="0" smtClean="0">
                <a:latin typeface="Arial"/>
                <a:cs typeface="Arial"/>
              </a:rPr>
              <a:t>exceeded</a:t>
            </a:r>
            <a:r>
              <a:rPr lang="en-GB" sz="2000" spc="5" dirty="0" smtClean="0">
                <a:latin typeface="Arial"/>
                <a:cs typeface="Arial"/>
              </a:rPr>
              <a:t> </a:t>
            </a:r>
            <a:r>
              <a:rPr lang="en-GB" sz="2000" spc="-5" dirty="0" smtClean="0">
                <a:latin typeface="Arial"/>
                <a:cs typeface="Arial"/>
              </a:rPr>
              <a:t>allocated</a:t>
            </a:r>
            <a:r>
              <a:rPr lang="en-GB" sz="2000" dirty="0" smtClean="0">
                <a:latin typeface="Arial"/>
                <a:cs typeface="Arial"/>
              </a:rPr>
              <a:t> </a:t>
            </a:r>
            <a:r>
              <a:rPr lang="en-GB" sz="2000" spc="-5" dirty="0" smtClean="0">
                <a:latin typeface="Arial"/>
                <a:cs typeface="Arial"/>
              </a:rPr>
              <a:t>resources</a:t>
            </a:r>
            <a:endParaRPr lang="en-GB" sz="2000" dirty="0" smtClean="0">
              <a:latin typeface="Arial"/>
              <a:cs typeface="Arial"/>
            </a:endParaRPr>
          </a:p>
          <a:p>
            <a:pPr marL="926465" lvl="1" indent="-229235">
              <a:lnSpc>
                <a:spcPct val="100000"/>
              </a:lnSpc>
              <a:spcBef>
                <a:spcPts val="1150"/>
              </a:spcBef>
              <a:buFont typeface="Courier New"/>
              <a:buChar char="o"/>
              <a:tabLst>
                <a:tab pos="927100" algn="l"/>
              </a:tabLst>
            </a:pPr>
            <a:r>
              <a:rPr lang="en-GB" sz="2000" dirty="0" smtClean="0">
                <a:latin typeface="Arial"/>
                <a:cs typeface="Arial"/>
              </a:rPr>
              <a:t>Task</a:t>
            </a:r>
            <a:r>
              <a:rPr lang="en-GB" sz="2000" spc="-15" dirty="0" smtClean="0">
                <a:latin typeface="Arial"/>
                <a:cs typeface="Arial"/>
              </a:rPr>
              <a:t> </a:t>
            </a:r>
            <a:r>
              <a:rPr lang="en-GB" sz="2000" spc="-5" dirty="0" smtClean="0">
                <a:latin typeface="Arial"/>
                <a:cs typeface="Arial"/>
              </a:rPr>
              <a:t>assigned</a:t>
            </a:r>
            <a:r>
              <a:rPr lang="en-GB" sz="2000" spc="-10" dirty="0" smtClean="0">
                <a:latin typeface="Arial"/>
                <a:cs typeface="Arial"/>
              </a:rPr>
              <a:t> </a:t>
            </a:r>
            <a:r>
              <a:rPr lang="en-GB" sz="2000" dirty="0" smtClean="0">
                <a:latin typeface="Arial"/>
                <a:cs typeface="Arial"/>
              </a:rPr>
              <a:t>to </a:t>
            </a:r>
            <a:r>
              <a:rPr lang="en-GB" sz="2000" spc="-5" dirty="0" smtClean="0">
                <a:latin typeface="Arial"/>
                <a:cs typeface="Arial"/>
              </a:rPr>
              <a:t>child</a:t>
            </a:r>
            <a:r>
              <a:rPr lang="en-GB" sz="2000" spc="-10" dirty="0" smtClean="0">
                <a:latin typeface="Arial"/>
                <a:cs typeface="Arial"/>
              </a:rPr>
              <a:t> </a:t>
            </a:r>
            <a:r>
              <a:rPr lang="en-GB" sz="2000" spc="-5" dirty="0" smtClean="0">
                <a:latin typeface="Arial"/>
                <a:cs typeface="Arial"/>
              </a:rPr>
              <a:t>is</a:t>
            </a:r>
            <a:r>
              <a:rPr lang="en-GB" sz="2000" dirty="0" smtClean="0">
                <a:latin typeface="Arial"/>
                <a:cs typeface="Arial"/>
              </a:rPr>
              <a:t> </a:t>
            </a:r>
            <a:r>
              <a:rPr lang="en-GB" sz="2000" spc="-5" dirty="0" smtClean="0">
                <a:latin typeface="Arial"/>
                <a:cs typeface="Arial"/>
              </a:rPr>
              <a:t>no longer</a:t>
            </a:r>
            <a:r>
              <a:rPr lang="en-GB" sz="2000" dirty="0" smtClean="0">
                <a:latin typeface="Arial"/>
                <a:cs typeface="Arial"/>
              </a:rPr>
              <a:t> </a:t>
            </a:r>
            <a:r>
              <a:rPr lang="en-GB" sz="2000" spc="-5" dirty="0" smtClean="0">
                <a:latin typeface="Arial"/>
                <a:cs typeface="Arial"/>
              </a:rPr>
              <a:t>required</a:t>
            </a:r>
            <a:endParaRPr lang="en-GB" sz="2000" dirty="0" smtClean="0">
              <a:latin typeface="Arial"/>
              <a:cs typeface="Arial"/>
            </a:endParaRPr>
          </a:p>
          <a:p>
            <a:pPr marL="926465" lvl="1" indent="-229235">
              <a:lnSpc>
                <a:spcPct val="100000"/>
              </a:lnSpc>
              <a:spcBef>
                <a:spcPts val="1155"/>
              </a:spcBef>
              <a:buFont typeface="Courier New"/>
              <a:buChar char="o"/>
              <a:tabLst>
                <a:tab pos="927100" algn="l"/>
              </a:tabLst>
            </a:pPr>
            <a:r>
              <a:rPr lang="en-GB" sz="2000" dirty="0" smtClean="0">
                <a:latin typeface="Arial"/>
                <a:cs typeface="Arial"/>
              </a:rPr>
              <a:t>If</a:t>
            </a:r>
            <a:r>
              <a:rPr lang="en-GB" sz="2000" spc="-15" dirty="0" smtClean="0">
                <a:latin typeface="Arial"/>
                <a:cs typeface="Arial"/>
              </a:rPr>
              <a:t> </a:t>
            </a:r>
            <a:r>
              <a:rPr lang="en-GB" sz="2000" spc="-5" dirty="0" smtClean="0">
                <a:latin typeface="Arial"/>
                <a:cs typeface="Arial"/>
              </a:rPr>
              <a:t>parent</a:t>
            </a:r>
            <a:r>
              <a:rPr lang="en-GB" sz="2000" spc="-10" dirty="0" smtClean="0">
                <a:latin typeface="Arial"/>
                <a:cs typeface="Arial"/>
              </a:rPr>
              <a:t> </a:t>
            </a:r>
            <a:r>
              <a:rPr lang="en-GB" sz="2000" spc="-5" dirty="0" smtClean="0">
                <a:latin typeface="Arial"/>
                <a:cs typeface="Arial"/>
              </a:rPr>
              <a:t>is</a:t>
            </a:r>
            <a:r>
              <a:rPr lang="en-GB" sz="2000" spc="-30" dirty="0" smtClean="0">
                <a:latin typeface="Arial"/>
                <a:cs typeface="Arial"/>
              </a:rPr>
              <a:t> </a:t>
            </a:r>
            <a:r>
              <a:rPr lang="en-GB" sz="2000" spc="-5" dirty="0" smtClean="0">
                <a:latin typeface="Arial"/>
                <a:cs typeface="Arial"/>
              </a:rPr>
              <a:t>exiting</a:t>
            </a:r>
            <a:endParaRPr lang="en-GB" sz="2000" dirty="0" smtClean="0">
              <a:latin typeface="Arial"/>
              <a:cs typeface="Arial"/>
            </a:endParaRPr>
          </a:p>
          <a:p>
            <a:pPr marL="1383665" marR="135255" lvl="2" indent="-228600">
              <a:lnSpc>
                <a:spcPct val="110000"/>
              </a:lnSpc>
              <a:spcBef>
                <a:spcPts val="994"/>
              </a:spcBef>
              <a:buFont typeface="Wingdings"/>
              <a:buChar char=""/>
              <a:tabLst>
                <a:tab pos="1383665" algn="l"/>
                <a:tab pos="1384300" algn="l"/>
              </a:tabLst>
            </a:pPr>
            <a:r>
              <a:rPr lang="en-GB" spc="-5" dirty="0" smtClean="0">
                <a:latin typeface="Arial"/>
                <a:cs typeface="Arial"/>
              </a:rPr>
              <a:t>Some</a:t>
            </a:r>
            <a:r>
              <a:rPr lang="en-GB" spc="5" dirty="0" smtClean="0">
                <a:latin typeface="Arial"/>
                <a:cs typeface="Arial"/>
              </a:rPr>
              <a:t> </a:t>
            </a:r>
            <a:r>
              <a:rPr lang="en-GB" spc="-5" dirty="0" smtClean="0">
                <a:latin typeface="Arial"/>
                <a:cs typeface="Arial"/>
              </a:rPr>
              <a:t>operating system</a:t>
            </a:r>
            <a:r>
              <a:rPr lang="en-GB" spc="30" dirty="0" smtClean="0">
                <a:latin typeface="Arial"/>
                <a:cs typeface="Arial"/>
              </a:rPr>
              <a:t> </a:t>
            </a:r>
            <a:r>
              <a:rPr lang="en-GB" spc="-10" dirty="0" smtClean="0">
                <a:latin typeface="Arial"/>
                <a:cs typeface="Arial"/>
              </a:rPr>
              <a:t>do</a:t>
            </a:r>
            <a:r>
              <a:rPr lang="en-GB" spc="5" dirty="0" smtClean="0">
                <a:latin typeface="Arial"/>
                <a:cs typeface="Arial"/>
              </a:rPr>
              <a:t> </a:t>
            </a:r>
            <a:r>
              <a:rPr lang="en-GB" spc="-5" dirty="0" smtClean="0">
                <a:latin typeface="Arial"/>
                <a:cs typeface="Arial"/>
              </a:rPr>
              <a:t>not</a:t>
            </a:r>
            <a:r>
              <a:rPr lang="en-GB" spc="10" dirty="0" smtClean="0">
                <a:latin typeface="Arial"/>
                <a:cs typeface="Arial"/>
              </a:rPr>
              <a:t> </a:t>
            </a:r>
            <a:r>
              <a:rPr lang="en-GB" spc="-5" dirty="0" smtClean="0">
                <a:latin typeface="Arial"/>
                <a:cs typeface="Arial"/>
              </a:rPr>
              <a:t>allow</a:t>
            </a:r>
            <a:r>
              <a:rPr lang="en-GB" spc="-10" dirty="0" smtClean="0">
                <a:latin typeface="Arial"/>
                <a:cs typeface="Arial"/>
              </a:rPr>
              <a:t> </a:t>
            </a:r>
            <a:r>
              <a:rPr lang="en-GB" spc="-5" dirty="0" smtClean="0">
                <a:latin typeface="Arial"/>
                <a:cs typeface="Arial"/>
              </a:rPr>
              <a:t>child</a:t>
            </a:r>
            <a:r>
              <a:rPr lang="en-GB" spc="5" dirty="0" smtClean="0">
                <a:latin typeface="Arial"/>
                <a:cs typeface="Arial"/>
              </a:rPr>
              <a:t> </a:t>
            </a:r>
            <a:r>
              <a:rPr lang="en-GB" spc="-5" dirty="0" smtClean="0">
                <a:latin typeface="Arial"/>
                <a:cs typeface="Arial"/>
              </a:rPr>
              <a:t>to</a:t>
            </a:r>
            <a:r>
              <a:rPr lang="en-GB" dirty="0" smtClean="0">
                <a:latin typeface="Arial"/>
                <a:cs typeface="Arial"/>
              </a:rPr>
              <a:t> </a:t>
            </a:r>
            <a:r>
              <a:rPr lang="en-GB" spc="-5" dirty="0" smtClean="0">
                <a:latin typeface="Arial"/>
                <a:cs typeface="Arial"/>
              </a:rPr>
              <a:t>continue</a:t>
            </a:r>
            <a:r>
              <a:rPr lang="en-GB" spc="5" dirty="0" smtClean="0">
                <a:latin typeface="Arial"/>
                <a:cs typeface="Arial"/>
              </a:rPr>
              <a:t> </a:t>
            </a:r>
            <a:r>
              <a:rPr lang="en-GB" spc="-10" dirty="0" smtClean="0">
                <a:latin typeface="Arial"/>
                <a:cs typeface="Arial"/>
              </a:rPr>
              <a:t>if</a:t>
            </a:r>
            <a:r>
              <a:rPr lang="en-GB" spc="20" dirty="0" smtClean="0">
                <a:latin typeface="Arial"/>
                <a:cs typeface="Arial"/>
              </a:rPr>
              <a:t> </a:t>
            </a:r>
            <a:r>
              <a:rPr lang="en-GB" dirty="0" smtClean="0">
                <a:latin typeface="Arial"/>
                <a:cs typeface="Arial"/>
              </a:rPr>
              <a:t>its</a:t>
            </a:r>
            <a:r>
              <a:rPr lang="en-GB" spc="-5" dirty="0" smtClean="0">
                <a:latin typeface="Arial"/>
                <a:cs typeface="Arial"/>
              </a:rPr>
              <a:t> parent </a:t>
            </a:r>
            <a:r>
              <a:rPr lang="en-GB" spc="-320" dirty="0" smtClean="0">
                <a:latin typeface="Arial"/>
                <a:cs typeface="Arial"/>
              </a:rPr>
              <a:t> </a:t>
            </a:r>
            <a:r>
              <a:rPr lang="en-GB" dirty="0" smtClean="0">
                <a:latin typeface="Arial"/>
                <a:cs typeface="Arial"/>
              </a:rPr>
              <a:t>terminates</a:t>
            </a:r>
          </a:p>
          <a:p>
            <a:pPr lvl="2">
              <a:lnSpc>
                <a:spcPct val="100000"/>
              </a:lnSpc>
              <a:spcBef>
                <a:spcPts val="30"/>
              </a:spcBef>
              <a:buFont typeface="Wingdings"/>
              <a:buChar char=""/>
            </a:pPr>
            <a:endParaRPr lang="en-GB" dirty="0" smtClean="0">
              <a:latin typeface="Arial"/>
              <a:cs typeface="Arial"/>
            </a:endParaRPr>
          </a:p>
          <a:p>
            <a:pPr marL="1841500" lvl="3" indent="-229235">
              <a:lnSpc>
                <a:spcPct val="100000"/>
              </a:lnSpc>
              <a:buFont typeface="Symbol"/>
              <a:buChar char=""/>
              <a:tabLst>
                <a:tab pos="1841500" algn="l"/>
                <a:tab pos="1842135" algn="l"/>
              </a:tabLst>
            </a:pPr>
            <a:r>
              <a:rPr lang="en-GB" sz="2000" spc="-5" dirty="0" smtClean="0">
                <a:latin typeface="Arial"/>
                <a:cs typeface="Arial"/>
              </a:rPr>
              <a:t>All</a:t>
            </a:r>
            <a:r>
              <a:rPr lang="en-GB" sz="2000" dirty="0" smtClean="0">
                <a:latin typeface="Arial"/>
                <a:cs typeface="Arial"/>
              </a:rPr>
              <a:t> </a:t>
            </a:r>
            <a:r>
              <a:rPr lang="en-GB" sz="2000" spc="-5" dirty="0" smtClean="0">
                <a:latin typeface="Arial"/>
                <a:cs typeface="Arial"/>
              </a:rPr>
              <a:t>children</a:t>
            </a:r>
            <a:r>
              <a:rPr lang="en-GB" sz="2000" spc="10" dirty="0" smtClean="0">
                <a:latin typeface="Arial"/>
                <a:cs typeface="Arial"/>
              </a:rPr>
              <a:t> </a:t>
            </a:r>
            <a:r>
              <a:rPr lang="en-GB" sz="2000" spc="-5" dirty="0" smtClean="0">
                <a:latin typeface="Arial"/>
                <a:cs typeface="Arial"/>
              </a:rPr>
              <a:t>terminated</a:t>
            </a:r>
            <a:r>
              <a:rPr lang="en-GB" sz="2000" spc="15" dirty="0" smtClean="0">
                <a:latin typeface="Arial"/>
                <a:cs typeface="Arial"/>
              </a:rPr>
              <a:t> </a:t>
            </a:r>
            <a:r>
              <a:rPr lang="en-GB" sz="2000" dirty="0" smtClean="0">
                <a:latin typeface="Arial"/>
                <a:cs typeface="Arial"/>
              </a:rPr>
              <a:t>- </a:t>
            </a:r>
            <a:r>
              <a:rPr lang="en-GB" sz="2000" spc="-5" dirty="0" smtClean="0">
                <a:latin typeface="Arial"/>
                <a:cs typeface="Arial"/>
              </a:rPr>
              <a:t>cascading</a:t>
            </a:r>
            <a:r>
              <a:rPr lang="en-GB" sz="2000" spc="5" dirty="0" smtClean="0">
                <a:latin typeface="Arial"/>
                <a:cs typeface="Arial"/>
              </a:rPr>
              <a:t> </a:t>
            </a:r>
            <a:r>
              <a:rPr lang="en-GB" sz="2000" spc="-5" dirty="0" smtClean="0">
                <a:latin typeface="Arial"/>
                <a:cs typeface="Arial"/>
              </a:rPr>
              <a:t>termination</a:t>
            </a:r>
            <a:endParaRPr lang="en-GB" sz="2000" dirty="0" smtClean="0">
              <a:latin typeface="Arial"/>
              <a:cs typeface="Arial"/>
            </a:endParaRP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6" name="TextBox 5">
            <a:extLst>
              <a:ext uri="{FF2B5EF4-FFF2-40B4-BE49-F238E27FC236}">
                <a16:creationId xmlns="" xmlns:a16="http://schemas.microsoft.com/office/drawing/2014/main" id="{7862E4AC-212E-43EC-956C-B30F3E8CC9D6}"/>
              </a:ext>
            </a:extLst>
          </p:cNvPr>
          <p:cNvSpPr txBox="1"/>
          <p:nvPr/>
        </p:nvSpPr>
        <p:spPr>
          <a:xfrm>
            <a:off x="809588" y="642918"/>
            <a:ext cx="10561550" cy="523220"/>
          </a:xfrm>
          <a:prstGeom prst="rect">
            <a:avLst/>
          </a:prstGeom>
          <a:noFill/>
        </p:spPr>
        <p:txBody>
          <a:bodyPr wrap="square" rtlCol="0">
            <a:spAutoFit/>
          </a:bodyPr>
          <a:lstStyle/>
          <a:p>
            <a:pPr algn="ctr"/>
            <a:r>
              <a:rPr lang="en-GB" sz="2800" b="1" spc="-5" dirty="0" smtClean="0">
                <a:latin typeface="Arial"/>
                <a:cs typeface="Arial"/>
              </a:rPr>
              <a:t>Process</a:t>
            </a:r>
            <a:r>
              <a:rPr lang="en-GB" sz="2800" b="1" spc="-15" dirty="0" smtClean="0">
                <a:latin typeface="Arial"/>
                <a:cs typeface="Arial"/>
              </a:rPr>
              <a:t> </a:t>
            </a:r>
            <a:r>
              <a:rPr lang="en-GB" sz="2800" b="1" spc="-5" dirty="0" smtClean="0">
                <a:latin typeface="Arial"/>
                <a:cs typeface="Arial"/>
              </a:rPr>
              <a:t>Termination</a:t>
            </a:r>
            <a:endParaRPr lang="en-GB" sz="2800" dirty="0" smtClean="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Processes within a system may be </a:t>
            </a:r>
            <a:r>
              <a:rPr lang="en-US" b="1" dirty="0" smtClean="0"/>
              <a:t>independent </a:t>
            </a:r>
            <a:r>
              <a:rPr lang="en-US" dirty="0" smtClean="0"/>
              <a:t>or </a:t>
            </a:r>
            <a:r>
              <a:rPr lang="en-US" b="1" dirty="0" smtClean="0"/>
              <a:t>cooperating</a:t>
            </a:r>
          </a:p>
          <a:p>
            <a:r>
              <a:rPr lang="en-US" dirty="0" smtClean="0"/>
              <a:t>Cooperating process can affect or be affected by other processes, including sharing data</a:t>
            </a:r>
          </a:p>
          <a:p>
            <a:r>
              <a:rPr lang="en-US" dirty="0" smtClean="0"/>
              <a:t>Reasons for cooperating processes:</a:t>
            </a:r>
          </a:p>
          <a:p>
            <a:pPr lvl="1"/>
            <a:r>
              <a:rPr lang="en-US" sz="2800" dirty="0" smtClean="0"/>
              <a:t>Information sharing</a:t>
            </a:r>
          </a:p>
          <a:p>
            <a:pPr lvl="1"/>
            <a:r>
              <a:rPr lang="en-US" sz="2800" dirty="0" smtClean="0"/>
              <a:t>Computation speedup</a:t>
            </a:r>
          </a:p>
          <a:p>
            <a:pPr lvl="1"/>
            <a:r>
              <a:rPr lang="en-US" sz="2800" dirty="0" smtClean="0"/>
              <a:t>Modularity</a:t>
            </a:r>
          </a:p>
          <a:p>
            <a:pPr lvl="1"/>
            <a:r>
              <a:rPr lang="en-US" sz="2800" dirty="0" smtClean="0"/>
              <a:t>Convenience	</a:t>
            </a:r>
          </a:p>
          <a:p>
            <a:r>
              <a:rPr lang="en-US" dirty="0" smtClean="0"/>
              <a:t>Cooperating processes need </a:t>
            </a:r>
            <a:r>
              <a:rPr lang="en-US" b="1" dirty="0" err="1" smtClean="0"/>
              <a:t>interprocess</a:t>
            </a:r>
            <a:r>
              <a:rPr lang="en-US" b="1" dirty="0" smtClean="0"/>
              <a:t> communication </a:t>
            </a:r>
            <a:r>
              <a:rPr lang="en-US" dirty="0" smtClean="0"/>
              <a:t>(</a:t>
            </a:r>
            <a:r>
              <a:rPr lang="en-US" b="1" dirty="0" smtClean="0"/>
              <a:t>IPC</a:t>
            </a:r>
            <a:r>
              <a:rPr lang="en-US" dirty="0" smtClean="0"/>
              <a:t>)</a:t>
            </a:r>
          </a:p>
          <a:p>
            <a:r>
              <a:rPr lang="en-US" dirty="0" smtClean="0"/>
              <a:t>Two models of IPC</a:t>
            </a:r>
          </a:p>
          <a:p>
            <a:pPr lvl="1"/>
            <a:r>
              <a:rPr lang="en-US" sz="2800" dirty="0" smtClean="0"/>
              <a:t>Shared memory</a:t>
            </a:r>
          </a:p>
          <a:p>
            <a:pPr lvl="1"/>
            <a:r>
              <a:rPr lang="en-US" sz="2800" dirty="0" smtClean="0"/>
              <a:t>Message passing</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err="1" smtClean="0"/>
              <a:t>Interprocess</a:t>
            </a:r>
            <a:r>
              <a:rPr lang="en-US" sz="4400" dirty="0" smtClean="0"/>
              <a:t> Communication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a:xfrm>
            <a:off x="869085" y="1357298"/>
            <a:ext cx="10515600" cy="4735997"/>
          </a:xfrm>
        </p:spPr>
        <p:txBody>
          <a:bodyPr>
            <a:normAutofit/>
          </a:bodyPr>
          <a:lstStyle/>
          <a:p>
            <a:endParaRPr lang="en-US" dirty="0" smtClean="0"/>
          </a:p>
          <a:p>
            <a:endParaRPr lang="en-US" dirty="0" smtClean="0"/>
          </a:p>
          <a:p>
            <a:r>
              <a:rPr lang="en-US" dirty="0" smtClean="0"/>
              <a:t>Process Concept</a:t>
            </a:r>
          </a:p>
          <a:p>
            <a:r>
              <a:rPr lang="en-US" dirty="0" smtClean="0"/>
              <a:t>Process Scheduling</a:t>
            </a:r>
          </a:p>
          <a:p>
            <a:r>
              <a:rPr lang="en-US" dirty="0" smtClean="0"/>
              <a:t>Operations on Processes</a:t>
            </a:r>
          </a:p>
          <a:p>
            <a:r>
              <a:rPr lang="en-US" dirty="0" err="1" smtClean="0"/>
              <a:t>Interprocess</a:t>
            </a:r>
            <a:r>
              <a:rPr lang="en-US" dirty="0" smtClean="0"/>
              <a:t> Communication</a:t>
            </a:r>
          </a:p>
          <a:p>
            <a:r>
              <a:rPr lang="en-US" dirty="0" smtClean="0"/>
              <a:t>Examples of IPC Systems</a:t>
            </a:r>
          </a:p>
          <a:p>
            <a:r>
              <a:rPr lang="en-US" dirty="0" smtClean="0"/>
              <a:t>Communication in Client-Server Systems</a:t>
            </a:r>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F178D894-7277-424F-8864-5218882EB69A}" type="datetime2">
              <a:rPr lang="en-US" smtClean="0"/>
              <a:pPr/>
              <a:t>Monday, August 9, 2021</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en-IN" dirty="0" err="1" smtClean="0">
                <a:solidFill>
                  <a:srgbClr val="660066"/>
                </a:solidFill>
              </a:rPr>
              <a:t>Asst.Prof</a:t>
            </a:r>
            <a:r>
              <a:rPr lang="en-IN" dirty="0" smtClean="0">
                <a:solidFill>
                  <a:srgbClr val="660066"/>
                </a:solidFill>
              </a:rPr>
              <a:t>. J.S.N.K</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8" y="642918"/>
            <a:ext cx="10561550" cy="1446550"/>
          </a:xfrm>
          <a:prstGeom prst="rect">
            <a:avLst/>
          </a:prstGeom>
          <a:noFill/>
        </p:spPr>
        <p:txBody>
          <a:bodyPr wrap="square" rtlCol="0">
            <a:spAutoFit/>
          </a:bodyPr>
          <a:lstStyle/>
          <a:p>
            <a:pPr algn="ctr"/>
            <a:r>
              <a:rPr lang="en-US" sz="4400" dirty="0" smtClean="0"/>
              <a:t>Unit-II </a:t>
            </a:r>
          </a:p>
          <a:p>
            <a:pPr algn="ctr"/>
            <a:r>
              <a:rPr lang="en-US" sz="4400" dirty="0" smtClean="0"/>
              <a:t>Processes</a:t>
            </a: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fontAlgn="t">
              <a:buNone/>
            </a:pPr>
            <a:r>
              <a:rPr lang="en-US" b="1" dirty="0" smtClean="0"/>
              <a:t>	</a:t>
            </a:r>
            <a:r>
              <a:rPr lang="en-US" b="1" dirty="0" smtClean="0">
                <a:latin typeface="Times New Roman" pitchFamily="18" charset="0"/>
                <a:cs typeface="Times New Roman" pitchFamily="18" charset="0"/>
              </a:rPr>
              <a:t>Process &amp; Threads</a:t>
            </a:r>
            <a:endParaRPr lang="en-US" dirty="0" smtClean="0">
              <a:latin typeface="Times New Roman" pitchFamily="18" charset="0"/>
              <a:cs typeface="Times New Roman" pitchFamily="18" charset="0"/>
            </a:endParaRPr>
          </a:p>
          <a:p>
            <a:pPr fontAlgn="t"/>
            <a:r>
              <a:rPr lang="en-US" dirty="0" smtClean="0">
                <a:latin typeface="Times New Roman" pitchFamily="18" charset="0"/>
                <a:cs typeface="Times New Roman" pitchFamily="18" charset="0"/>
              </a:rPr>
              <a:t>Process is heavy weight or resource  intensive.</a:t>
            </a:r>
          </a:p>
          <a:p>
            <a:pPr fontAlgn="t"/>
            <a:r>
              <a:rPr lang="en-US" dirty="0" smtClean="0">
                <a:latin typeface="Times New Roman" pitchFamily="18" charset="0"/>
                <a:cs typeface="Times New Roman" pitchFamily="18" charset="0"/>
              </a:rPr>
              <a:t>Thread is light weight taking lesser  resources than a process.</a:t>
            </a:r>
          </a:p>
          <a:p>
            <a:pPr fontAlgn="t"/>
            <a:r>
              <a:rPr lang="en-US" dirty="0" smtClean="0">
                <a:latin typeface="Times New Roman" pitchFamily="18" charset="0"/>
                <a:cs typeface="Times New Roman" pitchFamily="18" charset="0"/>
              </a:rPr>
              <a:t>Process switching needs interaction with  operating system.</a:t>
            </a:r>
          </a:p>
          <a:p>
            <a:pPr fontAlgn="t"/>
            <a:r>
              <a:rPr lang="en-US" dirty="0" smtClean="0">
                <a:latin typeface="Times New Roman" pitchFamily="18" charset="0"/>
                <a:cs typeface="Times New Roman" pitchFamily="18" charset="0"/>
              </a:rPr>
              <a:t>Thread switching does not need to  interact with operating system.</a:t>
            </a:r>
          </a:p>
          <a:p>
            <a:pPr fontAlgn="t"/>
            <a:r>
              <a:rPr lang="en-US" dirty="0" smtClean="0">
                <a:latin typeface="Times New Roman" pitchFamily="18" charset="0"/>
                <a:cs typeface="Times New Roman" pitchFamily="18" charset="0"/>
              </a:rPr>
              <a:t>In multiple processing environments each  process executes the same code but has its  own memory and file resources.</a:t>
            </a:r>
          </a:p>
          <a:p>
            <a:pPr fontAlgn="t"/>
            <a:r>
              <a:rPr lang="en-US" dirty="0" smtClean="0">
                <a:latin typeface="Times New Roman" pitchFamily="18" charset="0"/>
                <a:cs typeface="Times New Roman" pitchFamily="18" charset="0"/>
              </a:rPr>
              <a:t>All threads can share same set of  open files, child processes.</a:t>
            </a:r>
          </a:p>
          <a:p>
            <a:pPr fontAlgn="t"/>
            <a:r>
              <a:rPr lang="en-US" dirty="0" smtClean="0">
                <a:latin typeface="Times New Roman" pitchFamily="18" charset="0"/>
                <a:cs typeface="Times New Roman" pitchFamily="18" charset="0"/>
              </a:rPr>
              <a:t>If one process is blocked then no other  process can execute until the first process is  unblocked.</a:t>
            </a:r>
          </a:p>
          <a:p>
            <a:pPr fontAlgn="t"/>
            <a:r>
              <a:rPr lang="en-US" dirty="0" smtClean="0">
                <a:latin typeface="Times New Roman" pitchFamily="18" charset="0"/>
                <a:cs typeface="Times New Roman" pitchFamily="18" charset="0"/>
              </a:rPr>
              <a:t>While one thread is blocked and  waiting, second thread in the same  task can run.</a:t>
            </a:r>
          </a:p>
          <a:p>
            <a:pPr fontAlgn="t"/>
            <a:r>
              <a:rPr lang="en-US" dirty="0" smtClean="0">
                <a:latin typeface="Times New Roman" pitchFamily="18" charset="0"/>
                <a:cs typeface="Times New Roman" pitchFamily="18" charset="0"/>
              </a:rPr>
              <a:t>Multiple processes without using threads use  more resources.</a:t>
            </a:r>
          </a:p>
          <a:p>
            <a:pPr fontAlgn="t"/>
            <a:r>
              <a:rPr lang="en-US" dirty="0" smtClean="0">
                <a:latin typeface="Times New Roman" pitchFamily="18" charset="0"/>
                <a:cs typeface="Times New Roman" pitchFamily="18" charset="0"/>
              </a:rPr>
              <a:t>Multiple threaded processes use  fewer resources.</a:t>
            </a:r>
          </a:p>
          <a:p>
            <a:pPr fontAlgn="t"/>
            <a:r>
              <a:rPr lang="en-US" dirty="0" smtClean="0">
                <a:latin typeface="Times New Roman" pitchFamily="18" charset="0"/>
                <a:cs typeface="Times New Roman" pitchFamily="18" charset="0"/>
              </a:rPr>
              <a:t>In multiple processes each process operates  independently of the others.</a:t>
            </a:r>
          </a:p>
          <a:p>
            <a:pPr fontAlgn="t"/>
            <a:r>
              <a:rPr lang="en-US" dirty="0" smtClean="0">
                <a:latin typeface="Times New Roman" pitchFamily="18" charset="0"/>
                <a:cs typeface="Times New Roman" pitchFamily="18" charset="0"/>
              </a:rPr>
              <a:t>One thread can read, write or change  another thread's data.</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150" y="1071546"/>
            <a:ext cx="10646535" cy="5021749"/>
          </a:xfrm>
        </p:spPr>
        <p:txBody>
          <a:bodyPr/>
          <a:lstStyle/>
          <a:p>
            <a:pPr>
              <a:buNone/>
            </a:pPr>
            <a:r>
              <a:rPr lang="en-IN" dirty="0" smtClean="0"/>
              <a:t>	PROCESS SCHEDULING</a:t>
            </a:r>
            <a:endParaRPr lang="en-US" dirty="0" smtClean="0"/>
          </a:p>
          <a:p>
            <a:r>
              <a:rPr lang="en-US" dirty="0" smtClean="0"/>
              <a:t>An important aspect of multiprogramming is scheduling. The resources that  are scheduled are IO and processors. </a:t>
            </a:r>
          </a:p>
          <a:p>
            <a:r>
              <a:rPr lang="en-US" dirty="0" smtClean="0"/>
              <a:t>The goal is to achieve</a:t>
            </a:r>
          </a:p>
          <a:p>
            <a:pPr lvl="1"/>
            <a:r>
              <a:rPr lang="en-US" dirty="0" smtClean="0"/>
              <a:t>High processor utilization</a:t>
            </a:r>
          </a:p>
          <a:p>
            <a:pPr lvl="1"/>
            <a:r>
              <a:rPr lang="en-US" dirty="0" smtClean="0"/>
              <a:t>High throughput</a:t>
            </a:r>
          </a:p>
          <a:p>
            <a:pPr lvl="2"/>
            <a:r>
              <a:rPr lang="en-US" dirty="0" smtClean="0"/>
              <a:t>number of processes completed per unit time</a:t>
            </a:r>
          </a:p>
          <a:p>
            <a:pPr lvl="1"/>
            <a:r>
              <a:rPr lang="en-US" dirty="0" smtClean="0"/>
              <a:t>Low response time</a:t>
            </a:r>
          </a:p>
          <a:p>
            <a:pPr lvl="2"/>
            <a:r>
              <a:rPr lang="en-US" dirty="0" smtClean="0"/>
              <a:t>time elapse from the submission of a request to the beginning of the response</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sz="2400" dirty="0" smtClean="0"/>
          </a:p>
          <a:p>
            <a:r>
              <a:rPr lang="en-US" sz="2400" dirty="0" smtClean="0"/>
              <a:t>Types of scheduling</a:t>
            </a:r>
          </a:p>
          <a:p>
            <a:r>
              <a:rPr lang="en-US" sz="2400" dirty="0" smtClean="0"/>
              <a:t>Short-term scheduling</a:t>
            </a:r>
          </a:p>
          <a:p>
            <a:r>
              <a:rPr lang="en-US" sz="2400" dirty="0" smtClean="0"/>
              <a:t>Various scheduling criteria</a:t>
            </a:r>
          </a:p>
          <a:p>
            <a:r>
              <a:rPr lang="en-US" sz="2400" dirty="0" smtClean="0"/>
              <a:t>Various algorithms</a:t>
            </a:r>
          </a:p>
          <a:p>
            <a:pPr lvl="1"/>
            <a:r>
              <a:rPr lang="en-US" dirty="0" smtClean="0"/>
              <a:t>Priority queues</a:t>
            </a:r>
          </a:p>
          <a:p>
            <a:pPr lvl="1"/>
            <a:r>
              <a:rPr lang="en-US" dirty="0" smtClean="0"/>
              <a:t>First-come, first-served</a:t>
            </a:r>
          </a:p>
          <a:p>
            <a:pPr lvl="1"/>
            <a:r>
              <a:rPr lang="en-US" dirty="0" smtClean="0"/>
              <a:t>Round-robin</a:t>
            </a:r>
          </a:p>
          <a:p>
            <a:pPr lvl="1"/>
            <a:r>
              <a:rPr lang="en-US" dirty="0" smtClean="0"/>
              <a:t>Shortest process first</a:t>
            </a:r>
          </a:p>
          <a:p>
            <a:pPr lvl="1"/>
            <a:r>
              <a:rPr lang="en-US" dirty="0" smtClean="0"/>
              <a:t>Shortest remaining time and others</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dirty="0" smtClean="0"/>
              <a:t>SCHEDULING CRITERIA</a:t>
            </a:r>
            <a:endParaRPr lang="en-US" dirty="0" smtClean="0"/>
          </a:p>
          <a:p>
            <a:r>
              <a:rPr lang="en-US" dirty="0" smtClean="0"/>
              <a:t>CPU utilization – keep the CPU as busy as possible</a:t>
            </a:r>
          </a:p>
          <a:p>
            <a:r>
              <a:rPr lang="en-US" dirty="0" smtClean="0"/>
              <a:t>Throughput – # of processes that complete their execution per time unit</a:t>
            </a:r>
          </a:p>
          <a:p>
            <a:r>
              <a:rPr lang="en-US" dirty="0" smtClean="0"/>
              <a:t>Turnaround time – amount of time to execute a particular process</a:t>
            </a:r>
          </a:p>
          <a:p>
            <a:r>
              <a:rPr lang="en-US" dirty="0" smtClean="0"/>
              <a:t>Waiting time – amount of time a process has been waiting in the ready queue and blocked queue</a:t>
            </a:r>
          </a:p>
          <a:p>
            <a:r>
              <a:rPr lang="en-US" dirty="0" smtClean="0"/>
              <a:t>Response time – amount of time it takes from when a request was submitted until the first response is produced, </a:t>
            </a:r>
            <a:r>
              <a:rPr lang="en-US" b="1" dirty="0" smtClean="0"/>
              <a:t>not</a:t>
            </a:r>
            <a:r>
              <a:rPr lang="en-US" dirty="0" smtClean="0"/>
              <a:t> output  (for time-sharing environment)</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2700">
              <a:lnSpc>
                <a:spcPct val="100000"/>
              </a:lnSpc>
              <a:spcBef>
                <a:spcPts val="1150"/>
              </a:spcBef>
              <a:buNone/>
            </a:pPr>
            <a:r>
              <a:rPr lang="en-GB" b="1" spc="-5" dirty="0" smtClean="0">
                <a:latin typeface="Arial"/>
                <a:cs typeface="Arial"/>
              </a:rPr>
              <a:t>	   </a:t>
            </a:r>
            <a:r>
              <a:rPr lang="en-GB" b="1" spc="-5" dirty="0" smtClean="0">
                <a:latin typeface="Times New Roman" pitchFamily="18" charset="0"/>
                <a:cs typeface="Times New Roman" pitchFamily="18" charset="0"/>
              </a:rPr>
              <a:t>CPU</a:t>
            </a:r>
            <a:r>
              <a:rPr lang="en-GB" b="1" spc="-25" dirty="0" smtClean="0">
                <a:latin typeface="Times New Roman" pitchFamily="18" charset="0"/>
                <a:cs typeface="Times New Roman" pitchFamily="18" charset="0"/>
              </a:rPr>
              <a:t> </a:t>
            </a:r>
            <a:r>
              <a:rPr lang="en-GB" b="1" dirty="0" smtClean="0">
                <a:latin typeface="Times New Roman" pitchFamily="18" charset="0"/>
                <a:cs typeface="Times New Roman" pitchFamily="18" charset="0"/>
              </a:rPr>
              <a:t>Scheduling</a:t>
            </a:r>
            <a:r>
              <a:rPr lang="en-GB" b="1" spc="-20" dirty="0" smtClean="0">
                <a:latin typeface="Times New Roman" pitchFamily="18" charset="0"/>
                <a:cs typeface="Times New Roman" pitchFamily="18" charset="0"/>
              </a:rPr>
              <a:t> </a:t>
            </a:r>
            <a:r>
              <a:rPr lang="en-GB" b="1" spc="-5" dirty="0" smtClean="0">
                <a:latin typeface="Times New Roman" pitchFamily="18" charset="0"/>
                <a:cs typeface="Times New Roman" pitchFamily="18" charset="0"/>
              </a:rPr>
              <a:t>Criteria</a:t>
            </a:r>
            <a:endParaRPr lang="en-GB" dirty="0" smtClean="0">
              <a:latin typeface="Times New Roman" pitchFamily="18" charset="0"/>
              <a:cs typeface="Times New Roman" pitchFamily="18" charset="0"/>
            </a:endParaRPr>
          </a:p>
          <a:p>
            <a:pPr>
              <a:lnSpc>
                <a:spcPct val="100000"/>
              </a:lnSpc>
              <a:spcBef>
                <a:spcPts val="20"/>
              </a:spcBef>
            </a:pPr>
            <a:endParaRPr lang="en-GB" sz="2000" dirty="0" smtClean="0">
              <a:latin typeface="Times New Roman" pitchFamily="18" charset="0"/>
              <a:cs typeface="Times New Roman" pitchFamily="18" charset="0"/>
            </a:endParaRPr>
          </a:p>
          <a:p>
            <a:pPr marL="469265">
              <a:lnSpc>
                <a:spcPct val="100000"/>
              </a:lnSpc>
              <a:buFont typeface="Symbol"/>
              <a:buChar char=""/>
              <a:tabLst>
                <a:tab pos="469265" algn="l"/>
                <a:tab pos="469900" algn="l"/>
              </a:tabLst>
            </a:pPr>
            <a:r>
              <a:rPr lang="en-GB" sz="2400" spc="-5" dirty="0" smtClean="0">
                <a:latin typeface="Times New Roman" pitchFamily="18" charset="0"/>
                <a:cs typeface="Times New Roman" pitchFamily="18" charset="0"/>
              </a:rPr>
              <a:t>Max</a:t>
            </a:r>
            <a:r>
              <a:rPr lang="en-GB" sz="2400" spc="-25"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CPU</a:t>
            </a:r>
            <a:r>
              <a:rPr lang="en-GB" sz="2400" spc="-10"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utilization</a:t>
            </a:r>
            <a:endParaRPr lang="en-GB" sz="2400" dirty="0" smtClean="0">
              <a:latin typeface="Times New Roman" pitchFamily="18" charset="0"/>
              <a:cs typeface="Times New Roman" pitchFamily="18" charset="0"/>
            </a:endParaRPr>
          </a:p>
          <a:p>
            <a:pPr marL="469265">
              <a:lnSpc>
                <a:spcPct val="100000"/>
              </a:lnSpc>
              <a:spcBef>
                <a:spcPts val="1235"/>
              </a:spcBef>
              <a:buFont typeface="Symbol"/>
              <a:buChar char=""/>
              <a:tabLst>
                <a:tab pos="469265" algn="l"/>
                <a:tab pos="469900" algn="l"/>
              </a:tabLst>
            </a:pPr>
            <a:r>
              <a:rPr lang="en-GB" sz="2400" spc="-5" dirty="0" smtClean="0">
                <a:latin typeface="Times New Roman" pitchFamily="18" charset="0"/>
                <a:cs typeface="Times New Roman" pitchFamily="18" charset="0"/>
              </a:rPr>
              <a:t>Max</a:t>
            </a:r>
            <a:r>
              <a:rPr lang="en-GB" sz="2400" spc="-40"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throughput</a:t>
            </a:r>
            <a:endParaRPr lang="en-GB" sz="2400" dirty="0" smtClean="0">
              <a:latin typeface="Times New Roman" pitchFamily="18" charset="0"/>
              <a:cs typeface="Times New Roman" pitchFamily="18" charset="0"/>
            </a:endParaRPr>
          </a:p>
          <a:p>
            <a:pPr marL="469265">
              <a:lnSpc>
                <a:spcPct val="100000"/>
              </a:lnSpc>
              <a:spcBef>
                <a:spcPts val="1225"/>
              </a:spcBef>
              <a:buFont typeface="Symbol"/>
              <a:buChar char=""/>
              <a:tabLst>
                <a:tab pos="469265" algn="l"/>
                <a:tab pos="469900" algn="l"/>
              </a:tabLst>
            </a:pPr>
            <a:r>
              <a:rPr lang="en-GB" sz="2400" spc="-5" dirty="0" smtClean="0">
                <a:latin typeface="Times New Roman" pitchFamily="18" charset="0"/>
                <a:cs typeface="Times New Roman" pitchFamily="18" charset="0"/>
              </a:rPr>
              <a:t>Min</a:t>
            </a:r>
            <a:r>
              <a:rPr lang="en-GB" sz="2400" spc="-15"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turnaround</a:t>
            </a:r>
            <a:r>
              <a:rPr lang="en-GB" sz="2400" spc="-25"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time</a:t>
            </a:r>
            <a:endParaRPr lang="en-GB" sz="2400" dirty="0" smtClean="0">
              <a:latin typeface="Times New Roman" pitchFamily="18" charset="0"/>
              <a:cs typeface="Times New Roman" pitchFamily="18" charset="0"/>
            </a:endParaRPr>
          </a:p>
          <a:p>
            <a:pPr marL="469265">
              <a:lnSpc>
                <a:spcPct val="100000"/>
              </a:lnSpc>
              <a:spcBef>
                <a:spcPts val="1225"/>
              </a:spcBef>
              <a:buFont typeface="Symbol"/>
              <a:buChar char=""/>
              <a:tabLst>
                <a:tab pos="469265" algn="l"/>
                <a:tab pos="469900" algn="l"/>
              </a:tabLst>
            </a:pPr>
            <a:r>
              <a:rPr lang="en-GB" sz="2400" spc="-5" dirty="0" smtClean="0">
                <a:latin typeface="Times New Roman" pitchFamily="18" charset="0"/>
                <a:cs typeface="Times New Roman" pitchFamily="18" charset="0"/>
              </a:rPr>
              <a:t>Min</a:t>
            </a:r>
            <a:r>
              <a:rPr lang="en-GB" sz="2400" spc="-25"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waiting</a:t>
            </a:r>
            <a:r>
              <a:rPr lang="en-GB" sz="2400" spc="-25"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time</a:t>
            </a:r>
          </a:p>
          <a:p>
            <a:pPr marL="469265">
              <a:lnSpc>
                <a:spcPct val="100000"/>
              </a:lnSpc>
              <a:spcBef>
                <a:spcPts val="1235"/>
              </a:spcBef>
              <a:buFont typeface="Symbol"/>
              <a:buChar char=""/>
              <a:tabLst>
                <a:tab pos="469265" algn="l"/>
                <a:tab pos="469900" algn="l"/>
              </a:tabLst>
            </a:pPr>
            <a:r>
              <a:rPr lang="en-GB" sz="2400" spc="-5" dirty="0" smtClean="0">
                <a:latin typeface="Times New Roman" pitchFamily="18" charset="0"/>
                <a:cs typeface="Times New Roman" pitchFamily="18" charset="0"/>
              </a:rPr>
              <a:t>Min</a:t>
            </a:r>
            <a:r>
              <a:rPr lang="en-GB" sz="2400" spc="-20"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response</a:t>
            </a:r>
            <a:r>
              <a:rPr lang="en-GB" sz="2400" spc="-20" dirty="0" smtClean="0">
                <a:latin typeface="Times New Roman" pitchFamily="18" charset="0"/>
                <a:cs typeface="Times New Roman" pitchFamily="18" charset="0"/>
              </a:rPr>
              <a:t> </a:t>
            </a:r>
            <a:r>
              <a:rPr lang="en-GB" sz="2400" spc="-5" dirty="0" smtClean="0">
                <a:latin typeface="Times New Roman" pitchFamily="18" charset="0"/>
                <a:cs typeface="Times New Roman" pitchFamily="18" charset="0"/>
              </a:rPr>
              <a:t>time</a:t>
            </a:r>
            <a:endParaRPr lang="en-GB" sz="2400" dirty="0" smtClean="0">
              <a:latin typeface="Times New Roman" pitchFamily="18" charset="0"/>
              <a:cs typeface="Times New Roman" pitchFamily="18" charset="0"/>
            </a:endParaRP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Long-term : To add to the pool of processes to be executed.</a:t>
            </a:r>
          </a:p>
          <a:p>
            <a:r>
              <a:rPr lang="en-US" dirty="0" smtClean="0"/>
              <a:t>Medium-term : To add to the number of processes that are in the main memory.</a:t>
            </a:r>
          </a:p>
          <a:p>
            <a:r>
              <a:rPr lang="en-US" b="1" dirty="0" smtClean="0"/>
              <a:t>Short-term </a:t>
            </a:r>
            <a:r>
              <a:rPr lang="en-US" dirty="0" smtClean="0"/>
              <a:t>: Which of the available processes will be executed by a processor?</a:t>
            </a:r>
          </a:p>
          <a:p>
            <a:r>
              <a:rPr lang="en-US" dirty="0" smtClean="0"/>
              <a:t>IO scheduling: To decide which process’s pending IO request shall be handled by an available IO device.</a:t>
            </a:r>
            <a:endParaRPr lang="en-US" smtClean="0"/>
          </a:p>
          <a:p>
            <a:pPr>
              <a:buNone/>
            </a:pPr>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buSzPct val="100000"/>
              <a:buFont typeface="Wingdings" pitchFamily="2" charset="2"/>
              <a:buChar char="q"/>
            </a:pPr>
            <a:r>
              <a:rPr lang="en-US" sz="2400" i="1" dirty="0" smtClean="0">
                <a:effectLst>
                  <a:outerShdw blurRad="38100" dist="38100" dir="2700000" algn="tl">
                    <a:srgbClr val="000000">
                      <a:alpha val="43137"/>
                    </a:srgbClr>
                  </a:outerShdw>
                </a:effectLst>
                <a:latin typeface="Times New Roman" pitchFamily="18" charset="0"/>
                <a:cs typeface="Times New Roman" pitchFamily="18" charset="0"/>
              </a:rPr>
              <a:t>First-come-first-served (FCFS) scheduling</a:t>
            </a:r>
            <a:endParaRPr lang="en-US" sz="2400" dirty="0" smtClean="0">
              <a:latin typeface="Times New Roman" pitchFamily="18" charset="0"/>
              <a:cs typeface="Times New Roman" pitchFamily="18" charset="0"/>
            </a:endParaRPr>
          </a:p>
          <a:p>
            <a:pPr>
              <a:buClrTx/>
              <a:buSzPct val="100000"/>
              <a:buFont typeface="Wingdings" pitchFamily="2" charset="2"/>
              <a:buChar char="q"/>
            </a:pPr>
            <a:r>
              <a:rPr lang="en-US" sz="2400" dirty="0" smtClean="0">
                <a:latin typeface="Times New Roman" pitchFamily="18" charset="0"/>
                <a:cs typeface="Times New Roman" pitchFamily="18" charset="0"/>
              </a:rPr>
              <a:t>Processes get the CPU in the order they request it and run until they release it</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ClrTx/>
              <a:buSzPct val="100000"/>
              <a:buFont typeface="Wingdings" pitchFamily="2" charset="2"/>
              <a:buChar char="q"/>
            </a:pPr>
            <a:r>
              <a:rPr lang="en-US" sz="2400" dirty="0" smtClean="0">
                <a:latin typeface="Times New Roman" pitchFamily="18" charset="0"/>
                <a:cs typeface="Times New Roman" pitchFamily="18" charset="0"/>
              </a:rPr>
              <a:t>Ready processes form a FIFO queue</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928670"/>
            <a:ext cx="10515600" cy="5164625"/>
          </a:xfrm>
        </p:spPr>
        <p:txBody>
          <a:bodyPr>
            <a:normAutofit/>
          </a:bodyPr>
          <a:lstStyle/>
          <a:p>
            <a:pPr>
              <a:buNone/>
              <a:tabLst>
                <a:tab pos="3032125" algn="ctr"/>
                <a:tab pos="4635500" algn="ctr"/>
              </a:tabLst>
            </a:pPr>
            <a:r>
              <a:rPr lang="en-US" u="sng" dirty="0" smtClean="0"/>
              <a:t>Process</a:t>
            </a:r>
            <a:r>
              <a:rPr lang="en-US" dirty="0" smtClean="0"/>
              <a:t>	</a:t>
            </a:r>
            <a:r>
              <a:rPr lang="en-US" u="sng" dirty="0" smtClean="0"/>
              <a:t>Burst Time	</a:t>
            </a:r>
          </a:p>
          <a:p>
            <a:pPr>
              <a:buNone/>
              <a:tabLst>
                <a:tab pos="3032125" algn="ctr"/>
                <a:tab pos="4635500" algn="ctr"/>
              </a:tabLst>
            </a:pPr>
            <a:r>
              <a:rPr lang="en-US" dirty="0" smtClean="0"/>
              <a:t>		</a:t>
            </a:r>
            <a:r>
              <a:rPr lang="en-US" i="1" dirty="0" smtClean="0"/>
              <a:t>P</a:t>
            </a:r>
            <a:r>
              <a:rPr lang="en-US" i="1" baseline="-25000" dirty="0" smtClean="0"/>
              <a:t>1</a:t>
            </a:r>
            <a:r>
              <a:rPr lang="en-US" dirty="0" smtClean="0"/>
              <a:t>	24</a:t>
            </a:r>
          </a:p>
          <a:p>
            <a:pPr>
              <a:buNone/>
              <a:tabLst>
                <a:tab pos="3032125" algn="ctr"/>
                <a:tab pos="4635500" algn="ctr"/>
              </a:tabLst>
            </a:pPr>
            <a:r>
              <a:rPr lang="en-US" dirty="0" smtClean="0"/>
              <a:t>		 </a:t>
            </a:r>
            <a:r>
              <a:rPr lang="en-US" i="1" dirty="0" smtClean="0"/>
              <a:t>P</a:t>
            </a:r>
            <a:r>
              <a:rPr lang="en-US" i="1" baseline="-25000" dirty="0" smtClean="0"/>
              <a:t>2</a:t>
            </a:r>
            <a:r>
              <a:rPr lang="en-US" dirty="0" smtClean="0"/>
              <a:t> 	3</a:t>
            </a:r>
          </a:p>
          <a:p>
            <a:pPr>
              <a:buNone/>
              <a:tabLst>
                <a:tab pos="3032125" algn="ctr"/>
                <a:tab pos="4635500" algn="ctr"/>
              </a:tabLst>
            </a:pPr>
            <a:r>
              <a:rPr lang="en-US" dirty="0" smtClean="0"/>
              <a:t>		 </a:t>
            </a:r>
            <a:r>
              <a:rPr lang="en-US" i="1" dirty="0" smtClean="0"/>
              <a:t>P</a:t>
            </a:r>
            <a:r>
              <a:rPr lang="en-US" i="1" baseline="-25000" dirty="0" smtClean="0"/>
              <a:t>3	 </a:t>
            </a:r>
            <a:r>
              <a:rPr lang="en-US" dirty="0" smtClean="0"/>
              <a:t>3</a:t>
            </a:r>
            <a:r>
              <a:rPr lang="en-US" i="1" baseline="-25000" dirty="0" smtClean="0"/>
              <a:t> </a:t>
            </a:r>
          </a:p>
          <a:p>
            <a:pPr>
              <a:tabLst>
                <a:tab pos="3032125" algn="ctr"/>
                <a:tab pos="4635500" algn="ctr"/>
              </a:tabLst>
            </a:pPr>
            <a:r>
              <a:rPr lang="en-US" dirty="0" smtClean="0"/>
              <a:t>Suppose that the processes arrive in the order: </a:t>
            </a:r>
            <a:r>
              <a:rPr lang="en-US" i="1" dirty="0" smtClean="0"/>
              <a:t>P</a:t>
            </a:r>
            <a:r>
              <a:rPr lang="en-US" i="1" baseline="-25000" dirty="0" smtClean="0"/>
              <a:t>1</a:t>
            </a:r>
            <a:r>
              <a:rPr lang="en-US" dirty="0" smtClean="0"/>
              <a:t> , </a:t>
            </a:r>
            <a:r>
              <a:rPr lang="en-US" i="1" dirty="0" smtClean="0"/>
              <a:t>P</a:t>
            </a:r>
            <a:r>
              <a:rPr lang="en-US" i="1" baseline="-25000" dirty="0" smtClean="0"/>
              <a:t>2</a:t>
            </a:r>
            <a:r>
              <a:rPr lang="en-US" dirty="0" smtClean="0"/>
              <a:t> , </a:t>
            </a:r>
            <a:r>
              <a:rPr lang="en-US" i="1" dirty="0" smtClean="0"/>
              <a:t>P</a:t>
            </a:r>
            <a:r>
              <a:rPr lang="en-US" i="1" baseline="-25000" dirty="0" smtClean="0"/>
              <a:t>3  </a:t>
            </a:r>
            <a:br>
              <a:rPr lang="en-US" i="1" baseline="-25000" dirty="0" smtClean="0"/>
            </a:br>
            <a:r>
              <a:rPr lang="en-US" dirty="0" smtClean="0"/>
              <a:t>The Gantt Chart for the schedule is:</a:t>
            </a:r>
          </a:p>
          <a:p>
            <a:pPr>
              <a:buNone/>
              <a:tabLst>
                <a:tab pos="3032125" algn="ctr"/>
                <a:tab pos="4635500" algn="ctr"/>
              </a:tabLst>
            </a:pPr>
            <a:r>
              <a:rPr lang="en-US" dirty="0" smtClean="0"/>
              <a:t/>
            </a:r>
            <a:br>
              <a:rPr lang="en-US" dirty="0" smtClean="0"/>
            </a:br>
            <a:r>
              <a:rPr lang="en-US" dirty="0" smtClean="0"/>
              <a:t/>
            </a:r>
            <a:br>
              <a:rPr lang="en-US" dirty="0" smtClean="0"/>
            </a:br>
            <a:r>
              <a:rPr lang="en-US" dirty="0" smtClean="0"/>
              <a:t/>
            </a:r>
            <a:br>
              <a:rPr lang="en-US" dirty="0" smtClean="0"/>
            </a:br>
            <a:r>
              <a:rPr lang="en-US" sz="2400" dirty="0" smtClean="0"/>
              <a:t>Waiting time for </a:t>
            </a:r>
            <a:r>
              <a:rPr lang="en-US" sz="2400" i="1" dirty="0" smtClean="0"/>
              <a:t>P</a:t>
            </a:r>
            <a:r>
              <a:rPr lang="en-US" sz="2400" i="1" baseline="-25000" dirty="0" smtClean="0"/>
              <a:t>1</a:t>
            </a:r>
            <a:r>
              <a:rPr lang="en-US" sz="2400" dirty="0" smtClean="0"/>
              <a:t>  = 0; </a:t>
            </a:r>
            <a:r>
              <a:rPr lang="en-US" sz="2400" i="1" dirty="0" smtClean="0"/>
              <a:t>P</a:t>
            </a:r>
            <a:r>
              <a:rPr lang="en-US" sz="2400" i="1" baseline="-25000" dirty="0" smtClean="0"/>
              <a:t>2</a:t>
            </a:r>
            <a:r>
              <a:rPr lang="en-US" sz="2400" dirty="0" smtClean="0"/>
              <a:t>  = 24; </a:t>
            </a:r>
            <a:r>
              <a:rPr lang="en-US" sz="2400" i="1" dirty="0" smtClean="0"/>
              <a:t>P</a:t>
            </a:r>
            <a:r>
              <a:rPr lang="en-US" sz="2400" i="1" baseline="-25000" dirty="0" smtClean="0"/>
              <a:t>3 </a:t>
            </a:r>
            <a:r>
              <a:rPr lang="en-US" sz="2400" dirty="0" smtClean="0"/>
              <a:t>= 27</a:t>
            </a:r>
          </a:p>
          <a:p>
            <a:pPr>
              <a:tabLst>
                <a:tab pos="3032125" algn="ctr"/>
                <a:tab pos="4635500" algn="ctr"/>
              </a:tabLst>
            </a:pPr>
            <a:r>
              <a:rPr lang="en-US" sz="2400" dirty="0" smtClean="0"/>
              <a:t>Average waiting time:  (0 + 24 + 27)/3 = 17</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grpSp>
        <p:nvGrpSpPr>
          <p:cNvPr id="20" name="Group 4"/>
          <p:cNvGrpSpPr>
            <a:grpSpLocks/>
          </p:cNvGrpSpPr>
          <p:nvPr/>
        </p:nvGrpSpPr>
        <p:grpSpPr bwMode="auto">
          <a:xfrm>
            <a:off x="1381092" y="3929065"/>
            <a:ext cx="6500858" cy="857257"/>
            <a:chOff x="856" y="2688"/>
            <a:chExt cx="3500" cy="711"/>
          </a:xfrm>
        </p:grpSpPr>
        <p:sp>
          <p:nvSpPr>
            <p:cNvPr id="21" name="Rectangle 5"/>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 name="Text Box 6"/>
            <p:cNvSpPr txBox="1">
              <a:spLocks noChangeArrowheads="1"/>
            </p:cNvSpPr>
            <p:nvPr/>
          </p:nvSpPr>
          <p:spPr bwMode="auto">
            <a:xfrm>
              <a:off x="1776" y="2736"/>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23" name="Text Box 7"/>
            <p:cNvSpPr txBox="1">
              <a:spLocks noChangeArrowheads="1"/>
            </p:cNvSpPr>
            <p:nvPr/>
          </p:nvSpPr>
          <p:spPr bwMode="auto">
            <a:xfrm>
              <a:off x="3264" y="2736"/>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2</a:t>
              </a:r>
              <a:endParaRPr lang="en-US">
                <a:latin typeface="Helvetica" pitchFamily="34" charset="0"/>
              </a:endParaRPr>
            </a:p>
          </p:txBody>
        </p:sp>
        <p:sp>
          <p:nvSpPr>
            <p:cNvPr id="24" name="Text Box 8"/>
            <p:cNvSpPr txBox="1">
              <a:spLocks noChangeArrowheads="1"/>
            </p:cNvSpPr>
            <p:nvPr/>
          </p:nvSpPr>
          <p:spPr bwMode="auto">
            <a:xfrm>
              <a:off x="3840" y="2736"/>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3</a:t>
              </a:r>
              <a:endParaRPr lang="en-US">
                <a:latin typeface="Helvetica" pitchFamily="34" charset="0"/>
              </a:endParaRPr>
            </a:p>
          </p:txBody>
        </p:sp>
        <p:sp>
          <p:nvSpPr>
            <p:cNvPr id="25" name="Line 9"/>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US"/>
            </a:p>
          </p:txBody>
        </p:sp>
        <p:sp>
          <p:nvSpPr>
            <p:cNvPr id="26" name="Line 10"/>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US"/>
            </a:p>
          </p:txBody>
        </p:sp>
        <p:sp>
          <p:nvSpPr>
            <p:cNvPr id="27" name="Line 11"/>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US"/>
            </a:p>
          </p:txBody>
        </p:sp>
        <p:sp>
          <p:nvSpPr>
            <p:cNvPr id="28" name="Line 12"/>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US"/>
            </a:p>
          </p:txBody>
        </p:sp>
        <p:sp>
          <p:nvSpPr>
            <p:cNvPr id="29" name="Line 13"/>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US"/>
            </a:p>
          </p:txBody>
        </p:sp>
        <p:sp>
          <p:nvSpPr>
            <p:cNvPr id="30" name="Line 14"/>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US"/>
            </a:p>
          </p:txBody>
        </p:sp>
        <p:sp>
          <p:nvSpPr>
            <p:cNvPr id="31" name="Text Box 15"/>
            <p:cNvSpPr txBox="1">
              <a:spLocks noChangeArrowheads="1"/>
            </p:cNvSpPr>
            <p:nvPr/>
          </p:nvSpPr>
          <p:spPr bwMode="auto">
            <a:xfrm>
              <a:off x="2928" y="3168"/>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24</a:t>
              </a:r>
            </a:p>
          </p:txBody>
        </p:sp>
        <p:sp>
          <p:nvSpPr>
            <p:cNvPr id="32" name="Text Box 16"/>
            <p:cNvSpPr txBox="1">
              <a:spLocks noChangeArrowheads="1"/>
            </p:cNvSpPr>
            <p:nvPr/>
          </p:nvSpPr>
          <p:spPr bwMode="auto">
            <a:xfrm>
              <a:off x="3504" y="3168"/>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27</a:t>
              </a:r>
            </a:p>
          </p:txBody>
        </p:sp>
        <p:sp>
          <p:nvSpPr>
            <p:cNvPr id="33" name="Text Box 17"/>
            <p:cNvSpPr txBox="1">
              <a:spLocks noChangeArrowheads="1"/>
            </p:cNvSpPr>
            <p:nvPr/>
          </p:nvSpPr>
          <p:spPr bwMode="auto">
            <a:xfrm>
              <a:off x="4080" y="3168"/>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30</a:t>
              </a:r>
            </a:p>
          </p:txBody>
        </p:sp>
        <p:sp>
          <p:nvSpPr>
            <p:cNvPr id="34" name="Text Box 18"/>
            <p:cNvSpPr txBox="1">
              <a:spLocks noChangeArrowheads="1"/>
            </p:cNvSpPr>
            <p:nvPr/>
          </p:nvSpPr>
          <p:spPr bwMode="auto">
            <a:xfrm>
              <a:off x="856" y="3168"/>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0</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857232"/>
            <a:ext cx="10515600" cy="5236063"/>
          </a:xfrm>
        </p:spPr>
        <p:txBody>
          <a:bodyPr>
            <a:normAutofit/>
          </a:bodyPr>
          <a:lstStyle/>
          <a:p>
            <a:pPr>
              <a:buNone/>
              <a:tabLst>
                <a:tab pos="3651250" algn="ctr"/>
              </a:tabLst>
            </a:pPr>
            <a:r>
              <a:rPr lang="en-US" dirty="0" smtClean="0"/>
              <a:t>Suppose that the processes arrive in the order</a:t>
            </a:r>
          </a:p>
          <a:p>
            <a:pPr>
              <a:buNone/>
              <a:tabLst>
                <a:tab pos="3651250" algn="ctr"/>
              </a:tabLst>
            </a:pPr>
            <a:r>
              <a:rPr lang="en-US" dirty="0" smtClean="0"/>
              <a:t>		 </a:t>
            </a:r>
            <a:r>
              <a:rPr lang="en-US" i="1" dirty="0" smtClean="0"/>
              <a:t>P</a:t>
            </a:r>
            <a:r>
              <a:rPr lang="en-US" i="1" baseline="-25000" dirty="0" smtClean="0"/>
              <a:t>2</a:t>
            </a:r>
            <a:r>
              <a:rPr lang="en-US" dirty="0" smtClean="0"/>
              <a:t> , </a:t>
            </a:r>
            <a:r>
              <a:rPr lang="en-US" i="1" dirty="0" smtClean="0"/>
              <a:t>P</a:t>
            </a:r>
            <a:r>
              <a:rPr lang="en-US" i="1" baseline="-25000" dirty="0" smtClean="0"/>
              <a:t>3</a:t>
            </a:r>
            <a:r>
              <a:rPr lang="en-US" dirty="0" smtClean="0"/>
              <a:t> , </a:t>
            </a:r>
            <a:r>
              <a:rPr lang="en-US" i="1" dirty="0" smtClean="0"/>
              <a:t>P</a:t>
            </a:r>
            <a:r>
              <a:rPr lang="en-US" i="1" baseline="-25000" dirty="0" smtClean="0"/>
              <a:t>1</a:t>
            </a:r>
            <a:r>
              <a:rPr lang="en-US" dirty="0" smtClean="0"/>
              <a:t> .</a:t>
            </a:r>
          </a:p>
          <a:p>
            <a:pPr>
              <a:tabLst>
                <a:tab pos="3651250" algn="ctr"/>
              </a:tabLst>
            </a:pPr>
            <a:r>
              <a:rPr lang="en-US" dirty="0" smtClean="0"/>
              <a:t>The Gantt chart for the schedule is:</a:t>
            </a:r>
          </a:p>
          <a:p>
            <a:pPr>
              <a:buNone/>
              <a:tabLst>
                <a:tab pos="3651250" algn="ctr"/>
              </a:tabLst>
            </a:pPr>
            <a:r>
              <a:rPr lang="en-US" dirty="0" smtClean="0"/>
              <a:t/>
            </a:r>
            <a:br>
              <a:rPr lang="en-US" dirty="0" smtClean="0"/>
            </a:br>
            <a:endParaRPr lang="en-US" dirty="0" smtClean="0"/>
          </a:p>
          <a:p>
            <a:pPr>
              <a:buNone/>
              <a:tabLst>
                <a:tab pos="3651250" algn="ctr"/>
              </a:tabLst>
            </a:pPr>
            <a:endParaRPr lang="en-US" dirty="0" smtClean="0"/>
          </a:p>
          <a:p>
            <a:pPr>
              <a:tabLst>
                <a:tab pos="3651250" algn="ctr"/>
              </a:tabLst>
            </a:pPr>
            <a:r>
              <a:rPr lang="en-US" sz="2400" dirty="0" smtClean="0"/>
              <a:t>Waiting time for </a:t>
            </a:r>
            <a:r>
              <a:rPr lang="en-US" sz="2400" i="1" dirty="0" smtClean="0"/>
              <a:t>P</a:t>
            </a:r>
            <a:r>
              <a:rPr lang="en-US" sz="2400" i="1" baseline="-25000" dirty="0" smtClean="0"/>
              <a:t>1 </a:t>
            </a:r>
            <a:r>
              <a:rPr lang="en-US" sz="2400" i="1" dirty="0" smtClean="0"/>
              <a:t>=</a:t>
            </a:r>
            <a:r>
              <a:rPr lang="en-US" sz="2400" dirty="0" smtClean="0"/>
              <a:t> 6</a:t>
            </a:r>
            <a:r>
              <a:rPr lang="en-US" sz="2400" i="1" dirty="0" smtClean="0"/>
              <a:t>;</a:t>
            </a:r>
            <a:r>
              <a:rPr lang="en-US" sz="2400" i="1" baseline="-25000" dirty="0" smtClean="0"/>
              <a:t> </a:t>
            </a:r>
            <a:r>
              <a:rPr lang="en-US" sz="2400" i="1" dirty="0" smtClean="0"/>
              <a:t>P</a:t>
            </a:r>
            <a:r>
              <a:rPr lang="en-US" sz="2400" i="1" baseline="-25000" dirty="0" smtClean="0"/>
              <a:t>2</a:t>
            </a:r>
            <a:r>
              <a:rPr lang="en-US" sz="2400" dirty="0" smtClean="0"/>
              <a:t> = 0</a:t>
            </a:r>
            <a:r>
              <a:rPr lang="en-US" sz="2400" i="1" baseline="-25000" dirty="0" smtClean="0"/>
              <a:t>; </a:t>
            </a:r>
            <a:r>
              <a:rPr lang="en-US" sz="2400" i="1" dirty="0" smtClean="0"/>
              <a:t>P</a:t>
            </a:r>
            <a:r>
              <a:rPr lang="en-US" sz="2400" i="1" baseline="-25000" dirty="0" smtClean="0"/>
              <a:t>3 </a:t>
            </a:r>
            <a:r>
              <a:rPr lang="en-US" sz="2400" i="1" dirty="0" smtClean="0"/>
              <a:t>= </a:t>
            </a:r>
            <a:r>
              <a:rPr lang="en-US" sz="2400" dirty="0" smtClean="0"/>
              <a:t>3</a:t>
            </a:r>
            <a:endParaRPr lang="en-US" sz="2400" i="1" dirty="0" smtClean="0"/>
          </a:p>
          <a:p>
            <a:pPr>
              <a:tabLst>
                <a:tab pos="3651250" algn="ctr"/>
              </a:tabLst>
            </a:pPr>
            <a:r>
              <a:rPr lang="en-US" sz="2400" dirty="0" smtClean="0"/>
              <a:t>Average waiting time:   (6 + 0 + 3)/3 = 3</a:t>
            </a:r>
          </a:p>
          <a:p>
            <a:pPr>
              <a:tabLst>
                <a:tab pos="3651250" algn="ctr"/>
              </a:tabLst>
            </a:pPr>
            <a:r>
              <a:rPr lang="en-US" sz="2400" dirty="0" smtClean="0"/>
              <a:t>Much better than previous case.</a:t>
            </a:r>
          </a:p>
          <a:p>
            <a:pPr>
              <a:tabLst>
                <a:tab pos="3651250" algn="ctr"/>
              </a:tabLst>
            </a:pPr>
            <a:r>
              <a:rPr lang="en-US" sz="2400" i="1" dirty="0" smtClean="0"/>
              <a:t>Convoy effect</a:t>
            </a:r>
            <a:r>
              <a:rPr lang="en-US" sz="2400" dirty="0" smtClean="0"/>
              <a:t> short process behind long process</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grpSp>
        <p:nvGrpSpPr>
          <p:cNvPr id="5" name="Group 4"/>
          <p:cNvGrpSpPr>
            <a:grpSpLocks/>
          </p:cNvGrpSpPr>
          <p:nvPr/>
        </p:nvGrpSpPr>
        <p:grpSpPr bwMode="auto">
          <a:xfrm>
            <a:off x="1238216" y="2571744"/>
            <a:ext cx="6146804" cy="1143008"/>
            <a:chOff x="852" y="1650"/>
            <a:chExt cx="3512" cy="711"/>
          </a:xfrm>
        </p:grpSpPr>
        <p:sp>
          <p:nvSpPr>
            <p:cNvPr id="6" name="Rectangle 5"/>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 name="Text Box 6"/>
            <p:cNvSpPr txBox="1">
              <a:spLocks noChangeArrowheads="1"/>
            </p:cNvSpPr>
            <p:nvPr/>
          </p:nvSpPr>
          <p:spPr bwMode="auto">
            <a:xfrm flipH="1">
              <a:off x="3179" y="1698"/>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8" name="Text Box 7"/>
            <p:cNvSpPr txBox="1">
              <a:spLocks noChangeArrowheads="1"/>
            </p:cNvSpPr>
            <p:nvPr/>
          </p:nvSpPr>
          <p:spPr bwMode="auto">
            <a:xfrm flipH="1">
              <a:off x="1691" y="1698"/>
              <a:ext cx="265" cy="231"/>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pitchFamily="34" charset="0"/>
                </a:rPr>
                <a:t>P</a:t>
              </a:r>
              <a:r>
                <a:rPr lang="en-US" baseline="-25000" dirty="0">
                  <a:latin typeface="Helvetica" pitchFamily="34" charset="0"/>
                </a:rPr>
                <a:t>3</a:t>
              </a:r>
              <a:endParaRPr lang="en-US" dirty="0">
                <a:latin typeface="Helvetica" pitchFamily="34" charset="0"/>
              </a:endParaRPr>
            </a:p>
          </p:txBody>
        </p:sp>
        <p:sp>
          <p:nvSpPr>
            <p:cNvPr id="9" name="Text Box 8"/>
            <p:cNvSpPr txBox="1">
              <a:spLocks noChangeArrowheads="1"/>
            </p:cNvSpPr>
            <p:nvPr/>
          </p:nvSpPr>
          <p:spPr bwMode="auto">
            <a:xfrm flipH="1">
              <a:off x="1115" y="1698"/>
              <a:ext cx="265"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2</a:t>
              </a:r>
              <a:endParaRPr lang="en-US">
                <a:latin typeface="Helvetica" pitchFamily="34" charset="0"/>
              </a:endParaRPr>
            </a:p>
          </p:txBody>
        </p:sp>
        <p:sp>
          <p:nvSpPr>
            <p:cNvPr id="10" name="Line 9"/>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US"/>
            </a:p>
          </p:txBody>
        </p:sp>
        <p:sp>
          <p:nvSpPr>
            <p:cNvPr id="11" name="Line 10"/>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US"/>
            </a:p>
          </p:txBody>
        </p:sp>
        <p:sp>
          <p:nvSpPr>
            <p:cNvPr id="12" name="Line 11"/>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US"/>
            </a:p>
          </p:txBody>
        </p:sp>
        <p:sp>
          <p:nvSpPr>
            <p:cNvPr id="13" name="Line 12"/>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US"/>
            </a:p>
          </p:txBody>
        </p:sp>
        <p:sp>
          <p:nvSpPr>
            <p:cNvPr id="14" name="Line 13"/>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US"/>
            </a:p>
          </p:txBody>
        </p:sp>
        <p:sp>
          <p:nvSpPr>
            <p:cNvPr id="15" name="Line 14"/>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US"/>
            </a:p>
          </p:txBody>
        </p:sp>
        <p:sp>
          <p:nvSpPr>
            <p:cNvPr id="16" name="Text Box 15"/>
            <p:cNvSpPr txBox="1">
              <a:spLocks noChangeArrowheads="1"/>
            </p:cNvSpPr>
            <p:nvPr/>
          </p:nvSpPr>
          <p:spPr bwMode="auto">
            <a:xfrm flipH="1">
              <a:off x="2056" y="213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6</a:t>
              </a:r>
            </a:p>
          </p:txBody>
        </p:sp>
        <p:sp>
          <p:nvSpPr>
            <p:cNvPr id="17" name="Text Box 16"/>
            <p:cNvSpPr txBox="1">
              <a:spLocks noChangeArrowheads="1"/>
            </p:cNvSpPr>
            <p:nvPr/>
          </p:nvSpPr>
          <p:spPr bwMode="auto">
            <a:xfrm flipH="1">
              <a:off x="1480" y="213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3</a:t>
              </a:r>
            </a:p>
          </p:txBody>
        </p:sp>
        <p:sp>
          <p:nvSpPr>
            <p:cNvPr id="18" name="Text Box 17"/>
            <p:cNvSpPr txBox="1">
              <a:spLocks noChangeArrowheads="1"/>
            </p:cNvSpPr>
            <p:nvPr/>
          </p:nvSpPr>
          <p:spPr bwMode="auto">
            <a:xfrm flipH="1">
              <a:off x="4088" y="2130"/>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30</a:t>
              </a:r>
            </a:p>
          </p:txBody>
        </p:sp>
        <p:sp>
          <p:nvSpPr>
            <p:cNvPr id="19" name="Text Box 18"/>
            <p:cNvSpPr txBox="1">
              <a:spLocks noChangeArrowheads="1"/>
            </p:cNvSpPr>
            <p:nvPr/>
          </p:nvSpPr>
          <p:spPr bwMode="auto">
            <a:xfrm flipH="1">
              <a:off x="852" y="213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0</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785794"/>
            <a:ext cx="10515600" cy="5307501"/>
          </a:xfrm>
        </p:spPr>
        <p:txBody>
          <a:bodyPr/>
          <a:lstStyle/>
          <a:p>
            <a:pPr>
              <a:buNone/>
            </a:pPr>
            <a:r>
              <a:rPr lang="en-IN" sz="2400" dirty="0" smtClean="0"/>
              <a:t>	SHORTEST JOB FIRST(SJF)</a:t>
            </a:r>
            <a:endParaRPr lang="en-US" sz="2400" dirty="0" smtClean="0"/>
          </a:p>
          <a:p>
            <a:r>
              <a:rPr lang="en-US" sz="2400" dirty="0" smtClean="0"/>
              <a:t>Associate with each process the length of its next CPU burst.  Use these lengths to schedule the process with the shortest time.</a:t>
            </a:r>
          </a:p>
          <a:p>
            <a:r>
              <a:rPr lang="en-US" sz="2400" dirty="0" smtClean="0"/>
              <a:t>Two schemes: </a:t>
            </a:r>
          </a:p>
          <a:p>
            <a:pPr lvl="1"/>
            <a:r>
              <a:rPr lang="en-US" dirty="0" err="1" smtClean="0"/>
              <a:t>nonpreemptive</a:t>
            </a:r>
            <a:r>
              <a:rPr lang="en-US" dirty="0" smtClean="0"/>
              <a:t> – once CPU given to the process it cannot be preempted until completes its CPU burst.</a:t>
            </a:r>
          </a:p>
          <a:p>
            <a:pPr lvl="1"/>
            <a:r>
              <a:rPr lang="en-US" dirty="0" smtClean="0"/>
              <a:t>preemptive – if a new process arrives with CPU burst length less than remaining time of current executing process, preempt.  This scheme is know as the </a:t>
            </a:r>
            <a:br>
              <a:rPr lang="en-US" dirty="0" smtClean="0"/>
            </a:br>
            <a:r>
              <a:rPr lang="en-US" dirty="0" smtClean="0"/>
              <a:t>Shortest-Remaining-Time-First (SRTF).</a:t>
            </a:r>
          </a:p>
          <a:p>
            <a:r>
              <a:rPr lang="en-US" sz="2400" dirty="0" smtClean="0"/>
              <a:t>SJF is optimal – gives minimum average waiting time for a given set of processes.</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a:xfrm>
            <a:off x="869085" y="1357298"/>
            <a:ext cx="10515600" cy="4735997"/>
          </a:xfrm>
        </p:spPr>
        <p:txBody>
          <a:bodyPr>
            <a:normAutofit/>
          </a:bodyPr>
          <a:lstStyle/>
          <a:p>
            <a:pPr marL="489833" indent="-489833" defTabSz="1306220">
              <a:defRPr/>
            </a:pPr>
            <a:r>
              <a:rPr lang="en-US" dirty="0" smtClean="0"/>
              <a:t>To introduce the notion of a process -- a program in execution, which forms the basis of all computation</a:t>
            </a:r>
          </a:p>
          <a:p>
            <a:pPr marL="489833" indent="-489833" defTabSz="1306220">
              <a:defRPr/>
            </a:pPr>
            <a:endParaRPr lang="en-US" dirty="0" smtClean="0"/>
          </a:p>
          <a:p>
            <a:pPr marL="489833" indent="-489833" defTabSz="1306220">
              <a:defRPr/>
            </a:pPr>
            <a:r>
              <a:rPr lang="en-US" dirty="0" smtClean="0"/>
              <a:t>To describe the various features of processes, including scheduling, creation and termination, and communication</a:t>
            </a:r>
          </a:p>
          <a:p>
            <a:pPr marL="489833" indent="-489833" defTabSz="1306220">
              <a:buNone/>
              <a:defRPr/>
            </a:pPr>
            <a:endParaRPr lang="en-US" dirty="0" smtClean="0"/>
          </a:p>
          <a:p>
            <a:pPr marL="489833" indent="-489833" defTabSz="1306220">
              <a:defRPr/>
            </a:pPr>
            <a:r>
              <a:rPr lang="en-US" dirty="0" smtClean="0"/>
              <a:t>To describe communication in client-server systems</a:t>
            </a:r>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E6629701-57FD-430D-A5BE-7F44914E4F51}" type="datetime2">
              <a:rPr lang="en-US" smtClean="0"/>
              <a:pPr/>
              <a:t>Monday, August 9, 2021</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en-IN" dirty="0" err="1" smtClean="0">
                <a:solidFill>
                  <a:srgbClr val="660066"/>
                </a:solidFill>
              </a:rPr>
              <a:t>Asst.Prof</a:t>
            </a:r>
            <a:r>
              <a:rPr lang="en-IN" dirty="0" smtClean="0">
                <a:solidFill>
                  <a:srgbClr val="660066"/>
                </a:solidFill>
              </a:rPr>
              <a:t>. J.S.N.K</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Objectives</a:t>
            </a: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857232"/>
            <a:ext cx="10515600" cy="5236063"/>
          </a:xfrm>
        </p:spPr>
        <p:txBody>
          <a:bodyPr/>
          <a:lstStyle/>
          <a:p>
            <a:pPr>
              <a:buNone/>
            </a:pPr>
            <a:r>
              <a:rPr lang="en-IN" dirty="0" smtClean="0"/>
              <a:t> process                 AT      BT      CT                  MODULE-NON PREEMPTIVE</a:t>
            </a:r>
          </a:p>
          <a:p>
            <a:pPr>
              <a:buNone/>
            </a:pPr>
            <a:r>
              <a:rPr lang="en-IN" dirty="0" smtClean="0"/>
              <a:t>P1                             0         8          </a:t>
            </a:r>
            <a:r>
              <a:rPr lang="en-IN" smtClean="0"/>
              <a:t>8                CRITERIA-BURST TIME</a:t>
            </a:r>
            <a:endParaRPr lang="en-IN" dirty="0" smtClean="0"/>
          </a:p>
          <a:p>
            <a:pPr>
              <a:buNone/>
            </a:pPr>
            <a:r>
              <a:rPr lang="en-IN" dirty="0" smtClean="0"/>
              <a:t>P2                             1        4          12 </a:t>
            </a:r>
          </a:p>
          <a:p>
            <a:pPr>
              <a:buNone/>
            </a:pPr>
            <a:r>
              <a:rPr lang="en-IN" dirty="0" smtClean="0"/>
              <a:t>P3                             2        9           32       </a:t>
            </a:r>
          </a:p>
          <a:p>
            <a:pPr>
              <a:buNone/>
            </a:pPr>
            <a:r>
              <a:rPr lang="en-IN" dirty="0" smtClean="0"/>
              <a:t>P4                             3        5           17</a:t>
            </a:r>
          </a:p>
          <a:p>
            <a:pPr>
              <a:buNone/>
            </a:pPr>
            <a:r>
              <a:rPr lang="en-IN" dirty="0" smtClean="0"/>
              <a:t>P5                             4        6           23</a:t>
            </a:r>
          </a:p>
          <a:p>
            <a:pPr>
              <a:buNone/>
            </a:pPr>
            <a:endParaRPr lang="en-IN" dirty="0" smtClean="0"/>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graphicFrame>
        <p:nvGraphicFramePr>
          <p:cNvPr id="5" name="Table 4"/>
          <p:cNvGraphicFramePr>
            <a:graphicFrameLocks noGrp="1"/>
          </p:cNvGraphicFramePr>
          <p:nvPr/>
        </p:nvGraphicFramePr>
        <p:xfrm>
          <a:off x="2381224" y="4214818"/>
          <a:ext cx="8128000" cy="857256"/>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857256">
                <a:tc>
                  <a:txBody>
                    <a:bodyPr/>
                    <a:lstStyle/>
                    <a:p>
                      <a:r>
                        <a:rPr lang="en-IN" dirty="0" smtClean="0"/>
                        <a:t>P1</a:t>
                      </a:r>
                      <a:endParaRPr lang="en-US" dirty="0"/>
                    </a:p>
                  </a:txBody>
                  <a:tcPr/>
                </a:tc>
                <a:tc>
                  <a:txBody>
                    <a:bodyPr/>
                    <a:lstStyle/>
                    <a:p>
                      <a:r>
                        <a:rPr lang="en-IN" dirty="0" smtClean="0"/>
                        <a:t>P2</a:t>
                      </a:r>
                      <a:endParaRPr lang="en-US" dirty="0"/>
                    </a:p>
                  </a:txBody>
                  <a:tcPr/>
                </a:tc>
                <a:tc>
                  <a:txBody>
                    <a:bodyPr/>
                    <a:lstStyle/>
                    <a:p>
                      <a:r>
                        <a:rPr lang="en-IN" dirty="0" smtClean="0"/>
                        <a:t>P4</a:t>
                      </a:r>
                      <a:endParaRPr lang="en-US" dirty="0"/>
                    </a:p>
                  </a:txBody>
                  <a:tcPr/>
                </a:tc>
                <a:tc>
                  <a:txBody>
                    <a:bodyPr/>
                    <a:lstStyle/>
                    <a:p>
                      <a:r>
                        <a:rPr lang="en-IN" dirty="0" smtClean="0"/>
                        <a:t>P5</a:t>
                      </a:r>
                      <a:endParaRPr lang="en-US" dirty="0"/>
                    </a:p>
                  </a:txBody>
                  <a:tcPr/>
                </a:tc>
                <a:tc>
                  <a:txBody>
                    <a:bodyPr/>
                    <a:lstStyle/>
                    <a:p>
                      <a:endParaRPr lang="en-IN" dirty="0" smtClean="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785794"/>
            <a:ext cx="10515600" cy="5307501"/>
          </a:xfrm>
        </p:spPr>
        <p:txBody>
          <a:bodyPr/>
          <a:lstStyle/>
          <a:p>
            <a:pPr>
              <a:buNone/>
            </a:pPr>
            <a:r>
              <a:rPr lang="en-IN" dirty="0" smtClean="0"/>
              <a:t>Process       AT       BT                      CT                   TAT           WT    </a:t>
            </a:r>
          </a:p>
          <a:p>
            <a:pPr>
              <a:buNone/>
            </a:pPr>
            <a:r>
              <a:rPr lang="en-IN" dirty="0" smtClean="0"/>
              <a:t>P1                 0          8-1/7                17                   17              9</a:t>
            </a:r>
          </a:p>
          <a:p>
            <a:pPr>
              <a:buNone/>
            </a:pPr>
            <a:r>
              <a:rPr lang="en-IN" b="1" dirty="0" smtClean="0"/>
              <a:t>P2                 1          4                         5                     4               0</a:t>
            </a:r>
          </a:p>
          <a:p>
            <a:pPr>
              <a:buNone/>
            </a:pPr>
            <a:r>
              <a:rPr lang="en-IN" dirty="0" smtClean="0"/>
              <a:t>P3                 2          9                        26                    24             15</a:t>
            </a:r>
          </a:p>
          <a:p>
            <a:pPr>
              <a:buNone/>
            </a:pPr>
            <a:r>
              <a:rPr lang="en-IN" dirty="0" smtClean="0"/>
              <a:t>P4                 3          5                        10                    7                 2</a:t>
            </a:r>
          </a:p>
          <a:p>
            <a:pPr>
              <a:buNone/>
            </a:pPr>
            <a:endParaRPr lang="en-IN" dirty="0" smtClean="0"/>
          </a:p>
          <a:p>
            <a:pPr>
              <a:buNone/>
            </a:pPr>
            <a:r>
              <a:rPr lang="en-IN" dirty="0" smtClean="0"/>
              <a:t>                 </a:t>
            </a:r>
            <a:r>
              <a:rPr lang="en-IN" sz="1800" dirty="0" smtClean="0"/>
              <a:t>GHANTT CHART     </a:t>
            </a:r>
            <a:r>
              <a:rPr lang="en-IN" sz="1800" smtClean="0"/>
              <a:t>TAT=CT-AT  WT=TAT-BT TWT=26/4=6</a:t>
            </a:r>
            <a:endParaRPr lang="en-US" sz="1800"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graphicFrame>
        <p:nvGraphicFramePr>
          <p:cNvPr id="5" name="Table 4"/>
          <p:cNvGraphicFramePr>
            <a:graphicFrameLocks noGrp="1"/>
          </p:cNvGraphicFramePr>
          <p:nvPr/>
        </p:nvGraphicFramePr>
        <p:xfrm>
          <a:off x="2381224" y="4214818"/>
          <a:ext cx="8128000" cy="11887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857256">
                <a:tc>
                  <a:txBody>
                    <a:bodyPr/>
                    <a:lstStyle/>
                    <a:p>
                      <a:r>
                        <a:rPr lang="en-IN" dirty="0" smtClean="0"/>
                        <a:t>P1</a:t>
                      </a:r>
                    </a:p>
                    <a:p>
                      <a:endParaRPr lang="en-IN" dirty="0" smtClean="0"/>
                    </a:p>
                    <a:p>
                      <a:r>
                        <a:rPr lang="en-IN" dirty="0" smtClean="0"/>
                        <a:t>0                    1          </a:t>
                      </a:r>
                      <a:endParaRPr lang="en-US" dirty="0"/>
                    </a:p>
                  </a:txBody>
                  <a:tcPr/>
                </a:tc>
                <a:tc>
                  <a:txBody>
                    <a:bodyPr/>
                    <a:lstStyle/>
                    <a:p>
                      <a:r>
                        <a:rPr lang="en-IN" dirty="0" smtClean="0"/>
                        <a:t>P2</a:t>
                      </a:r>
                    </a:p>
                    <a:p>
                      <a:endParaRPr lang="en-IN" dirty="0" smtClean="0"/>
                    </a:p>
                    <a:p>
                      <a:r>
                        <a:rPr lang="en-IN" dirty="0" smtClean="0"/>
                        <a:t>5</a:t>
                      </a:r>
                    </a:p>
                    <a:p>
                      <a:r>
                        <a:rPr lang="en-IN" dirty="0" smtClean="0"/>
                        <a:t>   </a:t>
                      </a:r>
                      <a:endParaRPr lang="en-US" dirty="0"/>
                    </a:p>
                  </a:txBody>
                  <a:tcPr/>
                </a:tc>
                <a:tc>
                  <a:txBody>
                    <a:bodyPr/>
                    <a:lstStyle/>
                    <a:p>
                      <a:r>
                        <a:rPr lang="en-IN" dirty="0" smtClean="0"/>
                        <a:t>P4</a:t>
                      </a:r>
                    </a:p>
                    <a:p>
                      <a:endParaRPr lang="en-IN" dirty="0" smtClean="0"/>
                    </a:p>
                    <a:p>
                      <a:r>
                        <a:rPr lang="en-IN" dirty="0" smtClean="0"/>
                        <a:t>10</a:t>
                      </a:r>
                      <a:endParaRPr lang="en-US" dirty="0"/>
                    </a:p>
                  </a:txBody>
                  <a:tcPr/>
                </a:tc>
                <a:tc>
                  <a:txBody>
                    <a:bodyPr/>
                    <a:lstStyle/>
                    <a:p>
                      <a:r>
                        <a:rPr lang="en-IN" dirty="0" smtClean="0"/>
                        <a:t>P1</a:t>
                      </a:r>
                    </a:p>
                    <a:p>
                      <a:endParaRPr lang="en-IN" dirty="0" smtClean="0"/>
                    </a:p>
                    <a:p>
                      <a:r>
                        <a:rPr lang="en-IN" dirty="0" smtClean="0"/>
                        <a:t>17</a:t>
                      </a:r>
                      <a:endParaRPr lang="en-US" dirty="0"/>
                    </a:p>
                  </a:txBody>
                  <a:tcPr/>
                </a:tc>
                <a:tc>
                  <a:txBody>
                    <a:bodyPr/>
                    <a:lstStyle/>
                    <a:p>
                      <a:r>
                        <a:rPr lang="en-IN" dirty="0" smtClean="0"/>
                        <a:t>P3</a:t>
                      </a:r>
                    </a:p>
                    <a:p>
                      <a:endParaRPr lang="en-IN" dirty="0" smtClean="0"/>
                    </a:p>
                    <a:p>
                      <a:r>
                        <a:rPr lang="en-IN" dirty="0" smtClean="0"/>
                        <a:t>26</a:t>
                      </a: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928670"/>
            <a:ext cx="10515600" cy="5164625"/>
          </a:xfrm>
        </p:spPr>
        <p:txBody>
          <a:bodyPr/>
          <a:lstStyle/>
          <a:p>
            <a:pPr>
              <a:buNone/>
            </a:pPr>
            <a:r>
              <a:rPr lang="en-IN" b="1" dirty="0" smtClean="0"/>
              <a:t>	</a:t>
            </a:r>
            <a:r>
              <a:rPr lang="en-IN" dirty="0" smtClean="0">
                <a:cs typeface="Times New Roman" pitchFamily="18" charset="0"/>
              </a:rPr>
              <a:t>Priority Scheduling:</a:t>
            </a:r>
          </a:p>
          <a:p>
            <a:r>
              <a:rPr lang="en-GB" dirty="0" smtClean="0">
                <a:cs typeface="Times New Roman" pitchFamily="18" charset="0"/>
              </a:rPr>
              <a:t>Priority scheduling is a non-</a:t>
            </a:r>
            <a:r>
              <a:rPr lang="en-GB" dirty="0" err="1" smtClean="0">
                <a:cs typeface="Times New Roman" pitchFamily="18" charset="0"/>
              </a:rPr>
              <a:t>preemptive</a:t>
            </a:r>
            <a:r>
              <a:rPr lang="en-GB" dirty="0" smtClean="0">
                <a:cs typeface="Times New Roman" pitchFamily="18" charset="0"/>
              </a:rPr>
              <a:t> algorithm and one of the most common scheduling algorithms in batch systems.</a:t>
            </a:r>
          </a:p>
          <a:p>
            <a:r>
              <a:rPr lang="en-GB" dirty="0" smtClean="0">
                <a:cs typeface="Times New Roman" pitchFamily="18" charset="0"/>
              </a:rPr>
              <a:t>Each process is assigned a priority. Process with highest priority is to be executed first and so on.</a:t>
            </a:r>
          </a:p>
          <a:p>
            <a:r>
              <a:rPr lang="en-GB" dirty="0" smtClean="0">
                <a:cs typeface="Times New Roman" pitchFamily="18" charset="0"/>
              </a:rPr>
              <a:t>If two jobs having the same priority are READY, it works on a FIRST COME, FIRST SERVED basis.</a:t>
            </a:r>
          </a:p>
          <a:p>
            <a:r>
              <a:rPr lang="en-GB" dirty="0" smtClean="0">
                <a:cs typeface="Times New Roman" pitchFamily="18" charset="0"/>
              </a:rPr>
              <a:t>Priority can be decided based on memory requirements, time requirements or any other resource requirement.</a:t>
            </a:r>
          </a:p>
          <a:p>
            <a:pPr>
              <a:buNone/>
            </a:pPr>
            <a:endParaRPr lang="en-US" b="1"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2050" name="Picture 2" descr="C:\Users\Lenovo\Downloads\download.png"/>
          <p:cNvPicPr>
            <a:picLocks noGrp="1" noChangeAspect="1" noChangeArrowheads="1"/>
          </p:cNvPicPr>
          <p:nvPr>
            <p:ph idx="1"/>
          </p:nvPr>
        </p:nvPicPr>
        <p:blipFill>
          <a:blip r:embed="rId2"/>
          <a:srcRect/>
          <a:stretch>
            <a:fillRect/>
          </a:stretch>
        </p:blipFill>
        <p:spPr bwMode="auto">
          <a:xfrm>
            <a:off x="2666976" y="1106601"/>
            <a:ext cx="6215106" cy="4888562"/>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	Round Robin Scheduling:</a:t>
            </a:r>
          </a:p>
          <a:p>
            <a:r>
              <a:rPr lang="en-GB" dirty="0" smtClean="0"/>
              <a:t>Round Robin is the </a:t>
            </a:r>
            <a:r>
              <a:rPr lang="en-GB" dirty="0" err="1" smtClean="0"/>
              <a:t>preemptive</a:t>
            </a:r>
            <a:r>
              <a:rPr lang="en-GB" dirty="0" smtClean="0"/>
              <a:t> process scheduling algorithm.</a:t>
            </a:r>
          </a:p>
          <a:p>
            <a:r>
              <a:rPr lang="en-GB" dirty="0" smtClean="0"/>
              <a:t>Each process is provided a fix time to execute, it is called a </a:t>
            </a:r>
            <a:r>
              <a:rPr lang="en-GB" b="1" dirty="0" smtClean="0"/>
              <a:t>quantum</a:t>
            </a:r>
            <a:r>
              <a:rPr lang="en-GB" dirty="0" smtClean="0"/>
              <a:t>.</a:t>
            </a:r>
          </a:p>
          <a:p>
            <a:r>
              <a:rPr lang="en-GB" dirty="0" smtClean="0"/>
              <a:t>Once a process is executed for a given time period, it is </a:t>
            </a:r>
            <a:r>
              <a:rPr lang="en-GB" dirty="0" err="1" smtClean="0"/>
              <a:t>preempted</a:t>
            </a:r>
            <a:r>
              <a:rPr lang="en-GB" dirty="0" smtClean="0"/>
              <a:t> and other process executes for a given time period.</a:t>
            </a:r>
          </a:p>
          <a:p>
            <a:r>
              <a:rPr lang="en-GB" dirty="0" smtClean="0"/>
              <a:t>This is the </a:t>
            </a:r>
            <a:r>
              <a:rPr lang="en-GB" b="1" dirty="0" err="1" smtClean="0"/>
              <a:t>preemptive</a:t>
            </a:r>
            <a:r>
              <a:rPr lang="en-GB" b="1" dirty="0" smtClean="0"/>
              <a:t> version</a:t>
            </a:r>
            <a:r>
              <a:rPr lang="en-GB" dirty="0" smtClean="0"/>
              <a:t> of first come first serve scheduling</a:t>
            </a:r>
          </a:p>
          <a:p>
            <a:r>
              <a:rPr lang="en-GB" dirty="0" smtClean="0"/>
              <a:t> Every process gets executed in a </a:t>
            </a:r>
            <a:r>
              <a:rPr lang="en-GB" b="1" dirty="0" smtClean="0"/>
              <a:t>cyclic way</a:t>
            </a:r>
            <a:endParaRPr lang="en-GB" dirty="0" smtClean="0"/>
          </a:p>
          <a:p>
            <a:pPr>
              <a:buNone/>
            </a:pPr>
            <a:endParaRPr lang="en-GB" dirty="0" smtClean="0"/>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DINING PHILOSHOPERS PROBLEM</a:t>
            </a:r>
          </a:p>
          <a:p>
            <a:pPr>
              <a:buNone/>
            </a:pPr>
            <a:r>
              <a:rPr lang="en-GB" b="1" i="1" dirty="0" smtClean="0"/>
              <a:t>deadlock</a:t>
            </a:r>
          </a:p>
          <a:p>
            <a:pPr>
              <a:buNone/>
            </a:pPr>
            <a:endParaRPr lang="en-GB" dirty="0" smtClean="0"/>
          </a:p>
          <a:p>
            <a:pPr>
              <a:buNone/>
            </a:pPr>
            <a:endParaRPr lang="en-GB" dirty="0" smtClean="0"/>
          </a:p>
          <a:p>
            <a:pPr>
              <a:buNone/>
            </a:pPr>
            <a:r>
              <a:rPr lang="en-GB" dirty="0" smtClean="0"/>
              <a:t>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02fig18.jpg"/>
          <p:cNvPicPr>
            <a:picLocks noChangeAspect="1" noChangeArrowheads="1"/>
          </p:cNvPicPr>
          <p:nvPr/>
        </p:nvPicPr>
        <p:blipFill>
          <a:blip r:embed="rId2"/>
          <a:srcRect/>
          <a:stretch>
            <a:fillRect/>
          </a:stretch>
        </p:blipFill>
        <p:spPr bwMode="auto">
          <a:xfrm>
            <a:off x="3452794" y="2786057"/>
            <a:ext cx="3071834" cy="3058181"/>
          </a:xfrm>
          <a:prstGeom prst="rect">
            <a:avLst/>
          </a:prstGeom>
          <a:noFill/>
        </p:spPr>
      </p:pic>
      <p:pic>
        <p:nvPicPr>
          <p:cNvPr id="1027" name="Picture 3" descr="C:\Users\Lenovo\Desktop\operating_system_din.png"/>
          <p:cNvPicPr>
            <a:picLocks noChangeAspect="1" noChangeArrowheads="1"/>
          </p:cNvPicPr>
          <p:nvPr/>
        </p:nvPicPr>
        <p:blipFill>
          <a:blip r:embed="rId3"/>
          <a:srcRect/>
          <a:stretch>
            <a:fillRect/>
          </a:stretch>
        </p:blipFill>
        <p:spPr bwMode="auto">
          <a:xfrm>
            <a:off x="7096132" y="2857496"/>
            <a:ext cx="3919655" cy="302418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r>
              <a:rPr lang="en-GB" b="1" smtClean="0"/>
              <a:t>1.Left</a:t>
            </a:r>
            <a:endParaRPr lang="en-GB" b="1" dirty="0" smtClean="0"/>
          </a:p>
          <a:p>
            <a:pPr algn="ctr">
              <a:buNone/>
            </a:pPr>
            <a:r>
              <a:rPr lang="en-GB" b="1" dirty="0" smtClean="0"/>
              <a:t>2.Right</a:t>
            </a:r>
          </a:p>
          <a:p>
            <a:pPr algn="ctr">
              <a:buNone/>
            </a:pPr>
            <a:r>
              <a:rPr lang="en-GB" b="1" dirty="0" smtClean="0"/>
              <a:t>  3.Eating</a:t>
            </a:r>
          </a:p>
          <a:p>
            <a:pPr algn="ctr">
              <a:buNone/>
            </a:pPr>
            <a:r>
              <a:rPr lang="en-GB" b="1" dirty="0" smtClean="0"/>
              <a:t>     4.Thinking</a:t>
            </a:r>
          </a:p>
          <a:p>
            <a:pPr algn="ctr">
              <a:buNone/>
            </a:pPr>
            <a:r>
              <a:rPr lang="en-GB" b="1" dirty="0" smtClean="0"/>
              <a:t>    5.Waiting</a:t>
            </a:r>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714356"/>
            <a:ext cx="10515600" cy="5378939"/>
          </a:xfrm>
        </p:spPr>
        <p:txBody>
          <a:bodyPr/>
          <a:lstStyle/>
          <a:p>
            <a:r>
              <a:rPr lang="en-IN" dirty="0" smtClean="0"/>
              <a:t>WAITING FOR BOTHCHOP STICKS</a:t>
            </a:r>
            <a:r>
              <a:rPr lang="en-US" dirty="0" smtClean="0"/>
              <a:t> FROM LEFT AND RIGHT</a:t>
            </a:r>
          </a:p>
          <a:p>
            <a:r>
              <a:rPr lang="en-IN" dirty="0" smtClean="0"/>
              <a:t>PUT THE LEFT STICK DOWN ..KEEP WAITING FOR THE RIGHT STICK—I</a:t>
            </a:r>
          </a:p>
          <a:p>
            <a:pPr>
              <a:buNone/>
            </a:pPr>
            <a:endParaRPr lang="en-IN" dirty="0" smtClean="0"/>
          </a:p>
          <a:p>
            <a:pPr>
              <a:buNone/>
            </a:pPr>
            <a:r>
              <a:rPr lang="en-IN" dirty="0" smtClean="0"/>
              <a:t>BLOCKING TWO PHILOSHOPERS AND KEEP CONTINUE WITH THE REMAINING RESOURCES---II</a:t>
            </a:r>
          </a:p>
          <a:p>
            <a:pPr>
              <a:buNone/>
            </a:pPr>
            <a:r>
              <a:rPr lang="en-IN" dirty="0" smtClean="0"/>
              <a:t>SEMAPHORES</a:t>
            </a:r>
          </a:p>
          <a:p>
            <a:pPr>
              <a:buNone/>
            </a:pPr>
            <a:r>
              <a:rPr lang="en-IN" dirty="0" smtClean="0"/>
              <a:t>MUTEXES</a:t>
            </a:r>
          </a:p>
          <a:p>
            <a:pPr>
              <a:buNone/>
            </a:pPr>
            <a:endParaRPr lang="en-IN" dirty="0" smtClean="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642918"/>
            <a:ext cx="10515600" cy="5450377"/>
          </a:xfrm>
        </p:spPr>
        <p:txBody>
          <a:bodyPr/>
          <a:lstStyle/>
          <a:p>
            <a:pPr>
              <a:buNone/>
            </a:pPr>
            <a:r>
              <a:rPr lang="en-IN" dirty="0" smtClean="0"/>
              <a:t>#define N 5</a:t>
            </a:r>
          </a:p>
          <a:p>
            <a:pPr>
              <a:buNone/>
            </a:pPr>
            <a:r>
              <a:rPr lang="en-IN" dirty="0" smtClean="0"/>
              <a:t>#define LEFT</a:t>
            </a:r>
          </a:p>
          <a:p>
            <a:pPr>
              <a:buNone/>
            </a:pPr>
            <a:r>
              <a:rPr lang="en-IN" dirty="0" smtClean="0"/>
              <a:t>#define RIGHT</a:t>
            </a:r>
          </a:p>
          <a:p>
            <a:pPr>
              <a:buNone/>
            </a:pPr>
            <a:r>
              <a:rPr lang="en-IN" dirty="0" smtClean="0"/>
              <a:t>#define THINKING       0</a:t>
            </a:r>
          </a:p>
          <a:p>
            <a:pPr>
              <a:buNone/>
            </a:pPr>
            <a:r>
              <a:rPr lang="en-IN" dirty="0" smtClean="0"/>
              <a:t>#define HUNGRY         1</a:t>
            </a:r>
          </a:p>
          <a:p>
            <a:pPr>
              <a:buNone/>
            </a:pPr>
            <a:r>
              <a:rPr lang="en-IN" dirty="0" smtClean="0"/>
              <a:t>#define EATING            2</a:t>
            </a:r>
          </a:p>
          <a:p>
            <a:pPr>
              <a:buNone/>
            </a:pPr>
            <a:r>
              <a:rPr lang="en-IN" dirty="0" err="1" smtClean="0"/>
              <a:t>Typedef</a:t>
            </a:r>
            <a:r>
              <a:rPr lang="en-IN" dirty="0" smtClean="0"/>
              <a:t>  </a:t>
            </a:r>
            <a:r>
              <a:rPr lang="en-IN" dirty="0" err="1" smtClean="0"/>
              <a:t>int</a:t>
            </a:r>
            <a:r>
              <a:rPr lang="en-IN" dirty="0" smtClean="0"/>
              <a:t> semaphore;</a:t>
            </a:r>
          </a:p>
          <a:p>
            <a:pPr>
              <a:buNone/>
            </a:pPr>
            <a:r>
              <a:rPr lang="en-IN" dirty="0" err="1" smtClean="0"/>
              <a:t>Int</a:t>
            </a:r>
            <a:r>
              <a:rPr lang="en-IN" dirty="0" smtClean="0"/>
              <a:t> state[N];</a:t>
            </a:r>
          </a:p>
          <a:p>
            <a:pPr>
              <a:buNone/>
            </a:pPr>
            <a:r>
              <a:rPr lang="en-IN" dirty="0" err="1" smtClean="0"/>
              <a:t>Mutex</a:t>
            </a:r>
            <a:r>
              <a:rPr lang="en-IN" dirty="0" smtClean="0"/>
              <a:t>=1;</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398" y="785794"/>
            <a:ext cx="10932287" cy="5307501"/>
          </a:xfrm>
        </p:spPr>
        <p:txBody>
          <a:bodyPr/>
          <a:lstStyle/>
          <a:p>
            <a:pPr>
              <a:buNone/>
            </a:pPr>
            <a:r>
              <a:rPr lang="en-IN" sz="2000" dirty="0" smtClean="0"/>
              <a:t>While(TRUE)        /*REPEAT FOREVER*/</a:t>
            </a:r>
          </a:p>
          <a:p>
            <a:pPr>
              <a:buNone/>
            </a:pPr>
            <a:r>
              <a:rPr lang="en-IN" sz="2000" dirty="0" smtClean="0"/>
              <a:t>{</a:t>
            </a:r>
          </a:p>
          <a:p>
            <a:pPr>
              <a:buNone/>
            </a:pPr>
            <a:r>
              <a:rPr lang="en-IN" sz="2000" b="1" dirty="0" smtClean="0"/>
              <a:t>Think();</a:t>
            </a:r>
          </a:p>
          <a:p>
            <a:pPr>
              <a:buNone/>
            </a:pPr>
            <a:r>
              <a:rPr lang="en-IN" sz="2000" dirty="0" smtClean="0"/>
              <a:t>Take forks();/*block or either acquire the resources*/      P1=HUNGRY-------&gt; ALLOCATED</a:t>
            </a:r>
          </a:p>
          <a:p>
            <a:pPr>
              <a:buNone/>
            </a:pPr>
            <a:r>
              <a:rPr lang="en-IN" sz="2000" b="1" dirty="0" smtClean="0"/>
              <a:t>Eat();</a:t>
            </a:r>
          </a:p>
          <a:p>
            <a:pPr>
              <a:buNone/>
            </a:pPr>
            <a:r>
              <a:rPr lang="en-IN" sz="2000" b="1" dirty="0" smtClean="0"/>
              <a:t>Put forks();</a:t>
            </a:r>
          </a:p>
          <a:p>
            <a:pPr>
              <a:buNone/>
            </a:pPr>
            <a:r>
              <a:rPr lang="en-IN" sz="2000" dirty="0" smtClean="0"/>
              <a:t>}</a:t>
            </a:r>
          </a:p>
          <a:p>
            <a:pPr>
              <a:buNone/>
            </a:pPr>
            <a:r>
              <a:rPr lang="en-IN" sz="2000" dirty="0" smtClean="0"/>
              <a:t>Down(</a:t>
            </a:r>
            <a:r>
              <a:rPr lang="en-IN" sz="2000" dirty="0" err="1" smtClean="0"/>
              <a:t>mutex</a:t>
            </a:r>
            <a:r>
              <a:rPr lang="en-IN" sz="2000" dirty="0" smtClean="0"/>
              <a:t>)   /*by entering into the </a:t>
            </a:r>
            <a:r>
              <a:rPr lang="en-IN" sz="2000" dirty="0" err="1" smtClean="0"/>
              <a:t>criticalstage</a:t>
            </a:r>
            <a:r>
              <a:rPr lang="en-IN" sz="2000" dirty="0" smtClean="0"/>
              <a:t>*/</a:t>
            </a:r>
          </a:p>
          <a:p>
            <a:pPr>
              <a:buNone/>
            </a:pPr>
            <a:r>
              <a:rPr lang="en-IN" sz="2000" dirty="0" smtClean="0"/>
              <a:t>State=THINKING/*FINISHED EATING*/ P1=FINISHED EATING-------------</a:t>
            </a:r>
            <a:r>
              <a:rPr lang="en-IN" sz="2000" dirty="0" smtClean="0">
                <a:sym typeface="Wingdings" pitchFamily="2" charset="2"/>
              </a:rPr>
              <a:t> LEFT CHOPSTICK RIGHT CS</a:t>
            </a:r>
          </a:p>
          <a:p>
            <a:pPr>
              <a:buNone/>
            </a:pPr>
            <a:r>
              <a:rPr lang="en-IN" sz="2000" dirty="0" smtClean="0"/>
              <a:t>Test(left);</a:t>
            </a:r>
          </a:p>
          <a:p>
            <a:pPr>
              <a:buNone/>
            </a:pPr>
            <a:r>
              <a:rPr lang="en-IN" sz="2000" dirty="0" smtClean="0"/>
              <a:t>Test(right);</a:t>
            </a:r>
          </a:p>
          <a:p>
            <a:pPr>
              <a:buNone/>
            </a:pPr>
            <a:r>
              <a:rPr lang="en-IN" sz="2000" dirty="0" smtClean="0"/>
              <a:t>Up(</a:t>
            </a:r>
            <a:r>
              <a:rPr lang="en-IN" sz="2000" dirty="0" err="1" smtClean="0"/>
              <a:t>mutex</a:t>
            </a:r>
            <a:r>
              <a:rPr lang="en-IN" sz="2000" dirty="0" smtClean="0"/>
              <a:t>);</a:t>
            </a:r>
          </a:p>
          <a:p>
            <a:pPr>
              <a:buNone/>
            </a:pPr>
            <a:endParaRPr lang="en-IN" dirty="0" smtClean="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a:xfrm>
            <a:off x="869085" y="1357298"/>
            <a:ext cx="10515600" cy="4735997"/>
          </a:xfrm>
        </p:spPr>
        <p:txBody>
          <a:bodyPr>
            <a:normAutofit fontScale="92500" lnSpcReduction="20000"/>
          </a:bodyPr>
          <a:lstStyle/>
          <a:p>
            <a:pPr marL="489833" indent="-489833" defTabSz="1306220">
              <a:defRPr/>
            </a:pPr>
            <a:r>
              <a:rPr lang="en-US" dirty="0" smtClean="0"/>
              <a:t>An operating system executes a variety of programs:</a:t>
            </a:r>
          </a:p>
          <a:p>
            <a:pPr marL="1061304" lvl="1" indent="-408194" defTabSz="1306220">
              <a:buFont typeface="Arial" pitchFamily="34" charset="0"/>
              <a:buChar char="–"/>
              <a:defRPr/>
            </a:pPr>
            <a:r>
              <a:rPr lang="en-US" dirty="0" smtClean="0"/>
              <a:t>Batch system – jobs</a:t>
            </a:r>
          </a:p>
          <a:p>
            <a:pPr marL="1061304" lvl="1" indent="-408194" defTabSz="1306220">
              <a:buFont typeface="Arial" pitchFamily="34" charset="0"/>
              <a:buChar char="–"/>
              <a:defRPr/>
            </a:pPr>
            <a:r>
              <a:rPr lang="en-US" dirty="0" smtClean="0"/>
              <a:t>Time-shared systems – user programs or tasks</a:t>
            </a:r>
          </a:p>
          <a:p>
            <a:pPr marL="1061304" lvl="1" indent="-408194" defTabSz="1306220">
              <a:buFont typeface="Arial" pitchFamily="34" charset="0"/>
              <a:buChar char="–"/>
              <a:defRPr/>
            </a:pPr>
            <a:endParaRPr lang="en-US" dirty="0" smtClean="0"/>
          </a:p>
          <a:p>
            <a:pPr marL="489833" indent="-489833" defTabSz="1306220">
              <a:defRPr/>
            </a:pPr>
            <a:r>
              <a:rPr lang="en-US" dirty="0" smtClean="0"/>
              <a:t>Textbook uses the terms </a:t>
            </a:r>
            <a:r>
              <a:rPr lang="en-US" i="1" dirty="0" smtClean="0"/>
              <a:t>job</a:t>
            </a:r>
            <a:r>
              <a:rPr lang="en-US" dirty="0" smtClean="0"/>
              <a:t> and </a:t>
            </a:r>
            <a:r>
              <a:rPr lang="en-US" i="1" dirty="0" smtClean="0"/>
              <a:t>process</a:t>
            </a:r>
            <a:r>
              <a:rPr lang="en-US" dirty="0" smtClean="0"/>
              <a:t> almost interchangeably</a:t>
            </a:r>
          </a:p>
          <a:p>
            <a:pPr marL="489833" indent="-489833" defTabSz="1306220">
              <a:defRPr/>
            </a:pPr>
            <a:endParaRPr lang="en-US" dirty="0" smtClean="0"/>
          </a:p>
          <a:p>
            <a:pPr marL="489833" indent="-489833" defTabSz="1306220">
              <a:defRPr/>
            </a:pPr>
            <a:r>
              <a:rPr lang="en-US" dirty="0" smtClean="0"/>
              <a:t>Process – a program in execution; process execution must progress in sequential fashion</a:t>
            </a:r>
          </a:p>
          <a:p>
            <a:pPr marL="489833" indent="-489833" defTabSz="1306220">
              <a:defRPr/>
            </a:pPr>
            <a:endParaRPr lang="en-US" dirty="0" smtClean="0"/>
          </a:p>
          <a:p>
            <a:pPr marL="489833" indent="-489833" defTabSz="1306220">
              <a:defRPr/>
            </a:pPr>
            <a:r>
              <a:rPr lang="en-US" dirty="0" smtClean="0"/>
              <a:t>A process includes:</a:t>
            </a:r>
          </a:p>
          <a:p>
            <a:pPr marL="1061304" lvl="1" indent="-408194" defTabSz="1306220">
              <a:buFont typeface="Arial" pitchFamily="34" charset="0"/>
              <a:buChar char="–"/>
              <a:defRPr/>
            </a:pPr>
            <a:r>
              <a:rPr lang="en-US" dirty="0" smtClean="0"/>
              <a:t>program counter </a:t>
            </a:r>
          </a:p>
          <a:p>
            <a:pPr marL="1061304" lvl="1" indent="-408194" defTabSz="1306220">
              <a:buFont typeface="Arial" pitchFamily="34" charset="0"/>
              <a:buChar char="–"/>
              <a:defRPr/>
            </a:pPr>
            <a:r>
              <a:rPr lang="en-US" dirty="0" smtClean="0"/>
              <a:t>stack</a:t>
            </a:r>
          </a:p>
          <a:p>
            <a:pPr marL="1061304" lvl="1" indent="-408194" defTabSz="1306220">
              <a:buFont typeface="Arial" pitchFamily="34" charset="0"/>
              <a:buChar char="–"/>
              <a:defRPr/>
            </a:pPr>
            <a:r>
              <a:rPr lang="en-US" dirty="0" smtClean="0"/>
              <a:t>data section</a:t>
            </a:r>
          </a:p>
          <a:p>
            <a:pPr marL="514350" indent="-514350" algn="just">
              <a:buNone/>
            </a:pPr>
            <a:endParaRPr lang="en-US" dirty="0" smtClean="0">
              <a:latin typeface="Times New Roman" panose="02020603050405020304" pitchFamily="18" charset="0"/>
              <a:cs typeface="Times New Roman" panose="02020603050405020304" pitchFamily="18" charset="0"/>
            </a:endParaRPr>
          </a:p>
          <a:p>
            <a:pPr marL="514350" indent="-514350" algn="just">
              <a:buNone/>
            </a:pPr>
            <a:endParaRPr lang="en-US" dirty="0" smtClean="0">
              <a:latin typeface="Times New Roman" panose="02020603050405020304" pitchFamily="18" charset="0"/>
              <a:cs typeface="Times New Roman" panose="02020603050405020304" pitchFamily="18" charset="0"/>
            </a:endParaRPr>
          </a:p>
          <a:p>
            <a:pPr marL="514350" indent="-514350" algn="just">
              <a:buNone/>
            </a:pPr>
            <a:endParaRPr lang="en-US" dirty="0" smtClean="0">
              <a:latin typeface="Times New Roman" panose="02020603050405020304" pitchFamily="18" charset="0"/>
              <a:cs typeface="Times New Roman" panose="02020603050405020304" pitchFamily="18" charset="0"/>
            </a:endParaRPr>
          </a:p>
          <a:p>
            <a:pPr marL="514350" indent="-514350" algn="just">
              <a:buNone/>
            </a:pPr>
            <a:endParaRPr lang="en-US" dirty="0" smtClean="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7BACEE00-9BA9-44BB-807C-B4066CE62138}" type="datetime2">
              <a:rPr lang="en-US" smtClean="0"/>
              <a:pPr/>
              <a:t>Monday, August 9, 2021</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en-IN" dirty="0" err="1" smtClean="0">
                <a:solidFill>
                  <a:srgbClr val="660066"/>
                </a:solidFill>
              </a:rPr>
              <a:t>Asst.Prof</a:t>
            </a:r>
            <a:r>
              <a:rPr lang="en-IN" dirty="0" smtClean="0">
                <a:solidFill>
                  <a:srgbClr val="660066"/>
                </a:solidFill>
              </a:rPr>
              <a:t>. J.S.N.K</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Process Concept</a:t>
            </a: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642918"/>
            <a:ext cx="10515600" cy="5450377"/>
          </a:xfrm>
        </p:spPr>
        <p:txBody>
          <a:bodyPr/>
          <a:lstStyle/>
          <a:p>
            <a:r>
              <a:rPr lang="en-IN" dirty="0" smtClean="0"/>
              <a:t>Readers and writers </a:t>
            </a:r>
            <a:r>
              <a:rPr lang="en-IN" smtClean="0"/>
              <a:t>problems:</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857232"/>
            <a:ext cx="10515600" cy="5236063"/>
          </a:xfrm>
        </p:spPr>
        <p:txBody>
          <a:bodyPr/>
          <a:lstStyle/>
          <a:p>
            <a:r>
              <a:rPr lang="en-IN" dirty="0" smtClean="0"/>
              <a:t>SLEEPING BARBERS PROBLEM</a:t>
            </a:r>
          </a:p>
          <a:p>
            <a:pPr>
              <a:buNone/>
            </a:pPr>
            <a:r>
              <a:rPr lang="en-IN" dirty="0" smtClean="0"/>
              <a:t>Do</a:t>
            </a:r>
          </a:p>
          <a:p>
            <a:pPr>
              <a:buNone/>
            </a:pPr>
            <a:r>
              <a:rPr lang="en-IN" dirty="0" smtClean="0"/>
              <a:t>{</a:t>
            </a:r>
          </a:p>
          <a:p>
            <a:pPr>
              <a:buNone/>
            </a:pPr>
            <a:r>
              <a:rPr lang="en-IN" dirty="0" smtClean="0"/>
              <a:t>Wait(</a:t>
            </a:r>
            <a:r>
              <a:rPr lang="en-IN" b="1" dirty="0" smtClean="0"/>
              <a:t>customers</a:t>
            </a:r>
            <a:r>
              <a:rPr lang="en-IN" dirty="0" smtClean="0"/>
              <a:t>)   /*4 </a:t>
            </a:r>
            <a:r>
              <a:rPr lang="en-IN" b="1" dirty="0" smtClean="0"/>
              <a:t>customers</a:t>
            </a:r>
            <a:r>
              <a:rPr lang="en-IN" dirty="0" smtClean="0"/>
              <a:t>*/</a:t>
            </a:r>
          </a:p>
          <a:p>
            <a:pPr>
              <a:buNone/>
            </a:pPr>
            <a:r>
              <a:rPr lang="en-IN" dirty="0" smtClean="0"/>
              <a:t>Wait(</a:t>
            </a:r>
            <a:r>
              <a:rPr lang="en-IN" dirty="0" err="1" smtClean="0"/>
              <a:t>mutex</a:t>
            </a:r>
            <a:r>
              <a:rPr lang="en-IN" dirty="0" smtClean="0"/>
              <a:t>)</a:t>
            </a:r>
          </a:p>
          <a:p>
            <a:pPr>
              <a:buNone/>
            </a:pPr>
            <a:r>
              <a:rPr lang="en-IN" dirty="0" smtClean="0"/>
              <a:t>      </a:t>
            </a:r>
            <a:r>
              <a:rPr lang="en-IN" b="1" dirty="0" smtClean="0"/>
              <a:t>customer</a:t>
            </a:r>
            <a:r>
              <a:rPr lang="en-IN" dirty="0" smtClean="0"/>
              <a:t> count--;/*3 </a:t>
            </a:r>
            <a:r>
              <a:rPr lang="en-IN" b="1" dirty="0" smtClean="0"/>
              <a:t>customer</a:t>
            </a:r>
            <a:r>
              <a:rPr lang="en-IN" dirty="0" smtClean="0"/>
              <a:t>*/</a:t>
            </a:r>
          </a:p>
          <a:p>
            <a:pPr>
              <a:buNone/>
            </a:pPr>
            <a:r>
              <a:rPr lang="en-IN" dirty="0" smtClean="0"/>
              <a:t>Signal(barber);</a:t>
            </a:r>
          </a:p>
          <a:p>
            <a:pPr>
              <a:buNone/>
            </a:pPr>
            <a:r>
              <a:rPr lang="en-IN" dirty="0" smtClean="0"/>
              <a:t>Signal(</a:t>
            </a:r>
            <a:r>
              <a:rPr lang="en-IN" dirty="0" err="1" smtClean="0"/>
              <a:t>mutex</a:t>
            </a:r>
            <a:r>
              <a:rPr lang="en-IN" dirty="0" smtClean="0"/>
              <a:t>)</a:t>
            </a:r>
          </a:p>
          <a:p>
            <a:pPr>
              <a:buNone/>
            </a:pPr>
            <a:r>
              <a:rPr lang="en-IN" dirty="0" smtClean="0"/>
              <a:t>     </a:t>
            </a:r>
            <a:r>
              <a:rPr lang="en-IN" dirty="0" err="1" smtClean="0"/>
              <a:t>cut_hair</a:t>
            </a:r>
            <a:r>
              <a:rPr lang="en-IN" dirty="0" smtClean="0"/>
              <a:t>();</a:t>
            </a:r>
          </a:p>
          <a:p>
            <a:pPr>
              <a:buNone/>
            </a:pPr>
            <a:r>
              <a:rPr lang="en-IN" dirty="0" smtClean="0"/>
              <a:t>}</a:t>
            </a:r>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endParaRPr lang="en-IN" sz="7200" b="1" dirty="0" smtClean="0">
              <a:solidFill>
                <a:srgbClr val="FF0000"/>
              </a:solidFill>
            </a:endParaRPr>
          </a:p>
          <a:p>
            <a:pPr algn="ctr">
              <a:buNone/>
            </a:pPr>
            <a:r>
              <a:rPr lang="en-IN" sz="7200" b="1" smtClean="0">
                <a:solidFill>
                  <a:srgbClr val="FF0000"/>
                </a:solidFill>
              </a:rPr>
              <a:t>QUERIES</a:t>
            </a:r>
            <a:r>
              <a:rPr lang="en-IN" sz="7200" b="1" dirty="0" smtClean="0">
                <a:solidFill>
                  <a:srgbClr val="FF0000"/>
                </a:solidFill>
              </a:rPr>
              <a:t>?</a:t>
            </a:r>
            <a:endParaRPr lang="en-IN" sz="7200" b="1" smtClean="0">
              <a:solidFill>
                <a:srgbClr val="FF0000"/>
              </a:solidFill>
            </a:endParaRPr>
          </a:p>
          <a:p>
            <a:pPr algn="ctr">
              <a:buNone/>
            </a:pPr>
            <a:endParaRPr lang="en-US" sz="7200" b="1" dirty="0">
              <a:solidFill>
                <a:srgbClr val="FF0000"/>
              </a:solidFill>
            </a:endParaRPr>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lang="en-US" b="1" dirty="0" smtClean="0"/>
              <a:t>3 MEMORY MANAGEMENT</a:t>
            </a:r>
          </a:p>
          <a:p>
            <a:r>
              <a:rPr lang="en-US" dirty="0" smtClean="0"/>
              <a:t>Memory management is concerned with managing the primary memory. Memory consists of array of bytes or words each with their own address. The instructions are fetched from the memory by the CPU based on the value program counter.</a:t>
            </a:r>
          </a:p>
          <a:p>
            <a:pPr>
              <a:buNone/>
            </a:pPr>
            <a:endParaRPr lang="en-US" dirty="0" smtClean="0"/>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u="sng" dirty="0" smtClean="0"/>
              <a:t>Functions of memory management</a:t>
            </a:r>
            <a:r>
              <a:rPr lang="en-US" dirty="0" smtClean="0"/>
              <a:t>:</a:t>
            </a:r>
          </a:p>
          <a:p>
            <a:pPr lvl="0"/>
            <a:r>
              <a:rPr lang="en-US" dirty="0" smtClean="0"/>
              <a:t>Keeping track of status of each memory location.</a:t>
            </a:r>
          </a:p>
          <a:p>
            <a:pPr>
              <a:buNone/>
            </a:pPr>
            <a:endParaRPr lang="en-US" dirty="0" smtClean="0"/>
          </a:p>
          <a:p>
            <a:pPr lvl="0"/>
            <a:r>
              <a:rPr lang="en-US" dirty="0" smtClean="0"/>
              <a:t>Determining the allocation policy.</a:t>
            </a:r>
          </a:p>
          <a:p>
            <a:pPr>
              <a:buNone/>
            </a:pPr>
            <a:r>
              <a:rPr lang="en-US" dirty="0" smtClean="0"/>
              <a:t> </a:t>
            </a:r>
          </a:p>
          <a:p>
            <a:pPr lvl="0"/>
            <a:r>
              <a:rPr lang="en-US" dirty="0" smtClean="0"/>
              <a:t>Memory allocation technique.</a:t>
            </a:r>
          </a:p>
          <a:p>
            <a:pPr>
              <a:buNone/>
            </a:pPr>
            <a:endParaRPr lang="en-US" dirty="0" smtClean="0"/>
          </a:p>
          <a:p>
            <a:pPr lvl="0"/>
            <a:r>
              <a:rPr lang="en-US" dirty="0" smtClean="0"/>
              <a:t>De-allocation technique.</a:t>
            </a:r>
          </a:p>
          <a:p>
            <a:pPr>
              <a:buNone/>
            </a:pPr>
            <a:endParaRPr lang="en-US" dirty="0" smtClean="0"/>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928670"/>
            <a:ext cx="10515600" cy="5164625"/>
          </a:xfrm>
        </p:spPr>
        <p:txBody>
          <a:bodyPr>
            <a:normAutofit/>
          </a:bodyPr>
          <a:lstStyle/>
          <a:p>
            <a:r>
              <a:rPr lang="en-US" altLang="en-US" dirty="0" smtClean="0"/>
              <a:t>The ideal world has memory that is</a:t>
            </a:r>
          </a:p>
          <a:p>
            <a:pPr lvl="1"/>
            <a:r>
              <a:rPr lang="en-US" altLang="en-US" dirty="0" smtClean="0"/>
              <a:t>Very large</a:t>
            </a:r>
          </a:p>
          <a:p>
            <a:pPr lvl="1"/>
            <a:r>
              <a:rPr lang="en-US" altLang="en-US" dirty="0" smtClean="0"/>
              <a:t>Very fast</a:t>
            </a:r>
          </a:p>
          <a:p>
            <a:pPr lvl="1"/>
            <a:r>
              <a:rPr lang="en-US" altLang="en-US" dirty="0" smtClean="0"/>
              <a:t>Non-volatile (doesn’t go away when power is turned off)</a:t>
            </a:r>
          </a:p>
          <a:p>
            <a:r>
              <a:rPr lang="en-US" altLang="en-US" dirty="0" smtClean="0"/>
              <a:t>The real world has memory that is:</a:t>
            </a:r>
          </a:p>
          <a:p>
            <a:pPr lvl="1"/>
            <a:r>
              <a:rPr lang="en-US" altLang="en-US" dirty="0" smtClean="0"/>
              <a:t>Very large</a:t>
            </a:r>
          </a:p>
          <a:p>
            <a:pPr lvl="1"/>
            <a:r>
              <a:rPr lang="en-US" altLang="en-US" dirty="0" smtClean="0"/>
              <a:t>Very fast</a:t>
            </a:r>
          </a:p>
          <a:p>
            <a:pPr lvl="1"/>
            <a:r>
              <a:rPr lang="en-US" altLang="en-US" dirty="0" smtClean="0"/>
              <a:t>Affordable!</a:t>
            </a:r>
          </a:p>
          <a:p>
            <a:pPr lvl="1">
              <a:buFont typeface="Symbol" pitchFamily="18" charset="2"/>
              <a:buChar char="Þ"/>
            </a:pPr>
            <a:r>
              <a:rPr lang="en-US" altLang="en-US" dirty="0" smtClean="0"/>
              <a:t>Pick any two…</a:t>
            </a:r>
          </a:p>
          <a:p>
            <a:r>
              <a:rPr lang="en-US" altLang="en-US" dirty="0" smtClean="0"/>
              <a:t>Memory management goal: make the real world look as much like the ideal world as possible</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smtClean="0"/>
              <a:t>What is the memory hierarchy</a:t>
            </a:r>
            <a:r>
              <a:rPr lang="en-US" altLang="en-US" sz="2400" dirty="0" smtClean="0"/>
              <a:t>?</a:t>
            </a:r>
          </a:p>
          <a:p>
            <a:pPr lvl="1"/>
            <a:r>
              <a:rPr lang="en-US" altLang="en-US" sz="2000" dirty="0" smtClean="0"/>
              <a:t>Different levels of memory</a:t>
            </a:r>
          </a:p>
          <a:p>
            <a:pPr lvl="1"/>
            <a:r>
              <a:rPr lang="en-US" altLang="en-US" sz="2000" dirty="0" smtClean="0"/>
              <a:t>Some are small &amp; fast</a:t>
            </a:r>
          </a:p>
          <a:p>
            <a:pPr lvl="1"/>
            <a:r>
              <a:rPr lang="en-US" altLang="en-US" sz="2000" dirty="0" smtClean="0"/>
              <a:t>Others are large &amp; slow</a:t>
            </a:r>
          </a:p>
          <a:p>
            <a:r>
              <a:rPr lang="en-US" altLang="en-US" sz="2400" dirty="0" smtClean="0"/>
              <a:t>What levels are usually included?</a:t>
            </a:r>
          </a:p>
          <a:p>
            <a:pPr lvl="1"/>
            <a:r>
              <a:rPr lang="en-US" altLang="en-US" sz="2000" dirty="0" smtClean="0"/>
              <a:t>Cache: small amount of fast, expensive memory</a:t>
            </a:r>
          </a:p>
          <a:p>
            <a:pPr lvl="2"/>
            <a:r>
              <a:rPr lang="en-US" altLang="en-US" sz="1800" dirty="0" smtClean="0"/>
              <a:t>L1 (level 1) cache: usually on the CPU chip</a:t>
            </a:r>
          </a:p>
          <a:p>
            <a:pPr lvl="2"/>
            <a:r>
              <a:rPr lang="en-US" altLang="en-US" sz="1800" dirty="0" smtClean="0"/>
              <a:t>L2 &amp; L3 cache: off-chip, made of SRAM</a:t>
            </a:r>
          </a:p>
          <a:p>
            <a:pPr lvl="1"/>
            <a:r>
              <a:rPr lang="en-US" altLang="en-US" sz="2000" dirty="0" smtClean="0"/>
              <a:t>Main memory: medium-speed, medium price memory (DRAM)</a:t>
            </a:r>
          </a:p>
          <a:p>
            <a:pPr lvl="1"/>
            <a:r>
              <a:rPr lang="en-US" altLang="en-US" sz="2000" dirty="0" smtClean="0"/>
              <a:t>Disk: many gigabytes of slow, cheap, non-volatile storage</a:t>
            </a:r>
          </a:p>
          <a:p>
            <a:r>
              <a:rPr lang="en-US" altLang="en-US" dirty="0" smtClean="0"/>
              <a:t>Memory manager handles the memory hierarchy</a:t>
            </a:r>
          </a:p>
          <a:p>
            <a:pPr>
              <a:buNone/>
            </a:pPr>
            <a:endParaRPr lang="en-US" altLang="en-US" sz="2400" dirty="0" smtClean="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altLang="en-US" dirty="0" smtClean="0"/>
              <a:t>Basic memory management</a:t>
            </a:r>
          </a:p>
          <a:p>
            <a:r>
              <a:rPr lang="en-US" altLang="en-US" sz="2400" dirty="0" smtClean="0"/>
              <a:t>Components include</a:t>
            </a:r>
          </a:p>
          <a:p>
            <a:pPr lvl="1"/>
            <a:r>
              <a:rPr lang="en-US" altLang="en-US" sz="2000" dirty="0" smtClean="0"/>
              <a:t>Operating system (perhaps with device drivers)</a:t>
            </a:r>
          </a:p>
          <a:p>
            <a:pPr lvl="1"/>
            <a:r>
              <a:rPr lang="en-US" altLang="en-US" sz="2000" dirty="0" smtClean="0"/>
              <a:t>Single process</a:t>
            </a:r>
          </a:p>
          <a:p>
            <a:r>
              <a:rPr lang="en-US" altLang="en-US" sz="2400" dirty="0" smtClean="0"/>
              <a:t>Goal: lay these out in memory</a:t>
            </a:r>
          </a:p>
          <a:p>
            <a:pPr lvl="1"/>
            <a:r>
              <a:rPr lang="en-US" altLang="en-US" sz="2000" dirty="0" smtClean="0"/>
              <a:t>Memory protection may not be an issue (only one program)</a:t>
            </a:r>
          </a:p>
          <a:p>
            <a:pPr lvl="1"/>
            <a:r>
              <a:rPr lang="en-US" altLang="en-US" sz="2000" dirty="0" smtClean="0"/>
              <a:t>Flexibility may still be useful (allow OS changes, etc.)</a:t>
            </a:r>
          </a:p>
          <a:p>
            <a:r>
              <a:rPr lang="en-US" altLang="en-US" sz="2400" smtClean="0"/>
              <a:t>No swapping or paging</a:t>
            </a:r>
          </a:p>
          <a:p>
            <a:pPr>
              <a:buNone/>
            </a:pPr>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operating_system.png"/>
          <p:cNvPicPr>
            <a:picLocks noChangeAspect="1" noChangeArrowheads="1"/>
          </p:cNvPicPr>
          <p:nvPr/>
        </p:nvPicPr>
        <p:blipFill>
          <a:blip r:embed="rId2"/>
          <a:srcRect/>
          <a:stretch>
            <a:fillRect/>
          </a:stretch>
        </p:blipFill>
        <p:spPr bwMode="auto">
          <a:xfrm>
            <a:off x="952464" y="1571612"/>
            <a:ext cx="7596218" cy="4429156"/>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Swapping:</a:t>
            </a:r>
          </a:p>
          <a:p>
            <a:r>
              <a:rPr lang="en-US" dirty="0" smtClean="0"/>
              <a:t>Swapping is a technique of temporarily removing inactive programs from the memory of the system</a:t>
            </a:r>
          </a:p>
          <a:p>
            <a:r>
              <a:rPr lang="en-US" dirty="0" smtClean="0"/>
              <a:t>A process can be swapped temporarily out of the memory to a backing store and then brought back in to the memory for continuing the execution</a:t>
            </a:r>
          </a:p>
          <a:p>
            <a:r>
              <a:rPr lang="en-US" dirty="0" smtClean="0"/>
              <a:t>This process is called swapping.</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150" y="1643050"/>
            <a:ext cx="10646535" cy="4450245"/>
          </a:xfrm>
        </p:spPr>
        <p:txBody>
          <a:bodyPr>
            <a:normAutofit fontScale="85000" lnSpcReduction="20000"/>
          </a:bodyPr>
          <a:lstStyle/>
          <a:p>
            <a:pPr marL="489833" indent="-489833" defTabSz="1306220">
              <a:defRPr/>
            </a:pPr>
            <a:r>
              <a:rPr lang="en-US" dirty="0" smtClean="0">
                <a:latin typeface="Times New Roman" panose="02020603050405020304" pitchFamily="18" charset="0"/>
                <a:cs typeface="Times New Roman" panose="02020603050405020304" pitchFamily="18" charset="0"/>
              </a:rPr>
              <a:t>	 </a:t>
            </a:r>
            <a:r>
              <a:rPr lang="en-US" dirty="0" smtClean="0"/>
              <a:t>Multiple parts</a:t>
            </a:r>
          </a:p>
          <a:p>
            <a:pPr marL="1061304" lvl="1" indent="-408194" defTabSz="1306220">
              <a:buFont typeface="Arial" pitchFamily="34" charset="0"/>
              <a:buChar char="–"/>
              <a:defRPr/>
            </a:pPr>
            <a:r>
              <a:rPr lang="en-US" sz="2800" dirty="0" smtClean="0"/>
              <a:t>The program code, also called </a:t>
            </a:r>
            <a:r>
              <a:rPr lang="en-US" sz="2800" b="1" dirty="0" smtClean="0"/>
              <a:t>text section</a:t>
            </a:r>
          </a:p>
          <a:p>
            <a:pPr marL="1061304" lvl="1" indent="-408194" defTabSz="1306220">
              <a:buFont typeface="Arial" pitchFamily="34" charset="0"/>
              <a:buChar char="–"/>
              <a:defRPr/>
            </a:pPr>
            <a:r>
              <a:rPr lang="en-US" sz="2800" dirty="0" smtClean="0"/>
              <a:t>Current activity including </a:t>
            </a:r>
            <a:r>
              <a:rPr lang="en-US" sz="2800" b="1" dirty="0" smtClean="0"/>
              <a:t>program counter</a:t>
            </a:r>
            <a:r>
              <a:rPr lang="en-US" sz="2800" dirty="0" smtClean="0"/>
              <a:t>, processor registers</a:t>
            </a:r>
          </a:p>
          <a:p>
            <a:pPr marL="1061304" lvl="1" indent="-408194" defTabSz="1306220">
              <a:buFont typeface="Arial" pitchFamily="34" charset="0"/>
              <a:buChar char="–"/>
              <a:defRPr/>
            </a:pPr>
            <a:r>
              <a:rPr lang="en-US" sz="2800" b="1" dirty="0" smtClean="0"/>
              <a:t>Stack </a:t>
            </a:r>
            <a:r>
              <a:rPr lang="en-US" sz="2800" dirty="0" smtClean="0"/>
              <a:t>containing temporary data</a:t>
            </a:r>
          </a:p>
          <a:p>
            <a:pPr marL="1632776" lvl="2" indent="-326555" defTabSz="1306220">
              <a:buFont typeface="Arial" pitchFamily="34" charset="0"/>
              <a:buChar char="•"/>
              <a:defRPr/>
            </a:pPr>
            <a:r>
              <a:rPr lang="en-US" sz="2800" dirty="0" smtClean="0"/>
              <a:t>Function parameters, return addresses, local variables</a:t>
            </a:r>
          </a:p>
          <a:p>
            <a:pPr marL="1061304" lvl="1" indent="-408194" defTabSz="1306220">
              <a:buFont typeface="Arial" pitchFamily="34" charset="0"/>
              <a:buChar char="–"/>
              <a:defRPr/>
            </a:pPr>
            <a:r>
              <a:rPr lang="en-US" sz="2800" b="1" dirty="0" smtClean="0"/>
              <a:t>Data section </a:t>
            </a:r>
            <a:r>
              <a:rPr lang="en-US" sz="2800" dirty="0" smtClean="0"/>
              <a:t>containing global variables</a:t>
            </a:r>
          </a:p>
          <a:p>
            <a:pPr marL="1061304" lvl="1" indent="-408194" defTabSz="1306220">
              <a:buFont typeface="Arial" pitchFamily="34" charset="0"/>
              <a:buChar char="–"/>
              <a:defRPr/>
            </a:pPr>
            <a:r>
              <a:rPr lang="en-US" sz="2800" b="1" dirty="0" smtClean="0"/>
              <a:t>Heap </a:t>
            </a:r>
            <a:r>
              <a:rPr lang="en-US" sz="2800" dirty="0" smtClean="0"/>
              <a:t>containing memory dynamically allocated during run time</a:t>
            </a:r>
          </a:p>
          <a:p>
            <a:pPr marL="489833" indent="-489833" defTabSz="1306220">
              <a:defRPr/>
            </a:pPr>
            <a:r>
              <a:rPr lang="en-US" dirty="0" smtClean="0"/>
              <a:t>Program is passive entity, process is active </a:t>
            </a:r>
          </a:p>
          <a:p>
            <a:pPr marL="1061304" lvl="1" indent="-408194" defTabSz="1306220">
              <a:buFont typeface="Arial" pitchFamily="34" charset="0"/>
              <a:buChar char="–"/>
              <a:defRPr/>
            </a:pPr>
            <a:r>
              <a:rPr lang="en-US" sz="2800" dirty="0" smtClean="0"/>
              <a:t>Program becomes process when executable file loaded into memory</a:t>
            </a:r>
          </a:p>
          <a:p>
            <a:pPr marL="489833" indent="-489833" defTabSz="1306220">
              <a:defRPr/>
            </a:pPr>
            <a:r>
              <a:rPr lang="en-US" dirty="0" smtClean="0"/>
              <a:t>Execution of program started via GUI mouse clicks, command line entry of its name, etc</a:t>
            </a:r>
          </a:p>
          <a:p>
            <a:pPr marL="489833" indent="-489833" defTabSz="1306220">
              <a:defRPr/>
            </a:pPr>
            <a:r>
              <a:rPr lang="en-US" dirty="0" smtClean="0"/>
              <a:t>One program can be several processes</a:t>
            </a:r>
          </a:p>
          <a:p>
            <a:pPr marL="1061304" lvl="1" indent="-408194" defTabSz="1306220">
              <a:buFont typeface="Arial" pitchFamily="34" charset="0"/>
              <a:buChar char="–"/>
              <a:defRPr/>
            </a:pPr>
            <a:r>
              <a:rPr lang="en-US" sz="2800" dirty="0" smtClean="0"/>
              <a:t>Consider multiple users executing the same program</a:t>
            </a:r>
          </a:p>
        </p:txBody>
      </p:sp>
      <p:sp>
        <p:nvSpPr>
          <p:cNvPr id="3" name="Date Placeholder 2"/>
          <p:cNvSpPr>
            <a:spLocks noGrp="1"/>
          </p:cNvSpPr>
          <p:nvPr>
            <p:ph type="dt" sz="half" idx="11"/>
          </p:nvPr>
        </p:nvSpPr>
        <p:spPr/>
        <p:txBody>
          <a:bodyPr/>
          <a:lstStyle/>
          <a:p>
            <a:fld id="{71A7A738-2B15-4580-8F85-245583EFE21B}"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The Process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Eg</a:t>
            </a:r>
            <a:r>
              <a:rPr lang="en-US" dirty="0" smtClean="0"/>
              <a:t>:-In a multi-programming environment with a round robin CPU scheduling whenever the time quantum expires then the process that has just finished is swapped out and a new process swaps in to the memory for execution.</a:t>
            </a:r>
          </a:p>
          <a:p>
            <a:r>
              <a:rPr lang="en-US" dirty="0" smtClean="0"/>
              <a:t>A variation of swap is priority based scheduling. When a low priority is executing and if a high priority process arrives then a low priority will be swapped out and high priority is allowed for execution. This process is also called as Roll out and Roll in.</a:t>
            </a:r>
          </a:p>
          <a:p>
            <a:r>
              <a:rPr lang="en-US" dirty="0" smtClean="0"/>
              <a:t>Normally the process which is swapped out will be swapped back to the same memory space that is occupied previously</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Swapping requires backing store and it should be large enough to accommodate the copies of all memory images</a:t>
            </a:r>
          </a:p>
          <a:p>
            <a:r>
              <a:rPr lang="en-US" dirty="0" smtClean="0"/>
              <a:t>To swap a process, it should be completely idle. A process may be waiting for an i/o operation. If the i/o is asynchronously accessing the user memory for i/o buffers, then the process cannot be swapped.</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unnamed.png"/>
          <p:cNvPicPr>
            <a:picLocks noChangeAspect="1" noChangeArrowheads="1"/>
          </p:cNvPicPr>
          <p:nvPr/>
        </p:nvPicPr>
        <p:blipFill>
          <a:blip r:embed="rId2"/>
          <a:srcRect/>
          <a:stretch>
            <a:fillRect/>
          </a:stretch>
        </p:blipFill>
        <p:spPr bwMode="auto">
          <a:xfrm>
            <a:off x="858145" y="1571612"/>
            <a:ext cx="8178810" cy="392909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Contiguous Allocation</a:t>
            </a:r>
          </a:p>
          <a:p>
            <a:r>
              <a:rPr lang="en-GB" dirty="0" smtClean="0"/>
              <a:t>If the blocks are allocated to the file in such a way that all the logical blocks of the file get the contiguous physical block in the hard disk then such allocation scheme is known as contiguous allocation</a:t>
            </a:r>
          </a:p>
          <a:p>
            <a:endParaRPr lang="en-US" dirty="0" smtClean="0"/>
          </a:p>
          <a:p>
            <a:pPr>
              <a:buNone/>
            </a:pPr>
            <a:endParaRPr lang="en-US" dirty="0" smtClean="0"/>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os-contiguous-allocation.png"/>
          <p:cNvPicPr>
            <a:picLocks noChangeAspect="1" noChangeArrowheads="1"/>
          </p:cNvPicPr>
          <p:nvPr/>
        </p:nvPicPr>
        <p:blipFill>
          <a:blip r:embed="rId2"/>
          <a:srcRect/>
          <a:stretch>
            <a:fillRect/>
          </a:stretch>
        </p:blipFill>
        <p:spPr bwMode="auto">
          <a:xfrm>
            <a:off x="881026" y="1500175"/>
            <a:ext cx="9286940" cy="4357718"/>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If the blocks are allocated to the file in such a way that all the logical blocks of the file get the contiguous physical block in the hard disk then such allocation scheme is known as contiguous allocation</a:t>
            </a:r>
          </a:p>
          <a:p>
            <a:r>
              <a:rPr lang="en-GB" dirty="0" smtClean="0"/>
              <a:t>The usual way to implement contiguous memory allocation is to divide the memory into several fixed-sized portions. Each portion can be allocated to one process. The computer’s capability to run multiple programs thus depends on the number of partitions. Only when one section is free can another process from the input queue be loaded for execution.</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Strategies Used for Contiguous Memory Allocation Input Queues</a:t>
            </a:r>
            <a:endParaRPr lang="en-GB" dirty="0" smtClean="0"/>
          </a:p>
          <a:p>
            <a:r>
              <a:rPr lang="en-GB" b="1" dirty="0" smtClean="0"/>
              <a:t>First-fit strategy:</a:t>
            </a:r>
            <a:r>
              <a:rPr lang="en-GB" dirty="0" smtClean="0"/>
              <a:t> The system allocates the first available memory block big enough for the process. Searching can start either from the first block or where the previous first-fit search ended. It stops looking as soon as it finds a free block that fits the process.</a:t>
            </a:r>
          </a:p>
          <a:p>
            <a:r>
              <a:rPr lang="en-GB" b="1" dirty="0" smtClean="0"/>
              <a:t>Best-fit strategy:</a:t>
            </a:r>
            <a:r>
              <a:rPr lang="en-GB" dirty="0" smtClean="0"/>
              <a:t> The system allocates the smallest memory block available that fits the process. It searches the entire list of blocks unless they are arranged according to size. The strategy leaves the smallest block unused</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Worst-fit strategy:</a:t>
            </a:r>
            <a:r>
              <a:rPr lang="en-GB" dirty="0" smtClean="0"/>
              <a:t> The system allocates the largest available memory block. It must search the entire list unless the blocks are sorted by size. The procedure leaves the largest memory block unused.</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Paging:</a:t>
            </a:r>
          </a:p>
          <a:p>
            <a:r>
              <a:rPr lang="en-GB" dirty="0" smtClean="0"/>
              <a:t>Paging is a storage mechanism used to retrieve processes from the secondary storage into the main memory in the form of pages</a:t>
            </a:r>
          </a:p>
          <a:p>
            <a:r>
              <a:rPr lang="en-GB" dirty="0" smtClean="0"/>
              <a:t> Paging will divide each process in the form of pages</a:t>
            </a:r>
          </a:p>
          <a:p>
            <a:r>
              <a:rPr lang="en-GB" dirty="0" smtClean="0"/>
              <a:t>The main memory will also be divided in the form of frames</a:t>
            </a:r>
          </a:p>
          <a:p>
            <a:r>
              <a:rPr lang="en-GB" dirty="0" smtClean="0"/>
              <a:t>One page of the process is to be stored in one of the frames of the memory</a:t>
            </a:r>
          </a:p>
          <a:p>
            <a:endParaRPr lang="en-US" b="1" dirty="0" smtClean="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pages can be stored at the different locations of the memory but the priority is always to find the contiguous frames </a:t>
            </a:r>
          </a:p>
          <a:p>
            <a:r>
              <a:rPr lang="en-GB" dirty="0" smtClean="0"/>
              <a:t>Pages of the process are brought into the main memory only when they are required otherwise they reside in the secondary storage</a:t>
            </a:r>
          </a:p>
          <a:p>
            <a:r>
              <a:rPr lang="en-US" dirty="0" smtClean="0"/>
              <a:t>Different operating system defines different frame sizes</a:t>
            </a:r>
          </a:p>
          <a:p>
            <a:r>
              <a:rPr lang="en-GB" dirty="0" smtClean="0"/>
              <a:t>The sizes of each frame must be equal</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5F2DEF0D-1026-4501-9C22-047C367FFAF1}"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Process in Memory</a:t>
            </a:r>
          </a:p>
        </p:txBody>
      </p:sp>
      <p:pic>
        <p:nvPicPr>
          <p:cNvPr id="7" name="Picture 4"/>
          <p:cNvPicPr>
            <a:picLocks noGrp="1" noChangeAspect="1" noChangeArrowheads="1"/>
          </p:cNvPicPr>
          <p:nvPr>
            <p:ph idx="1"/>
          </p:nvPr>
        </p:nvPicPr>
        <p:blipFill>
          <a:blip r:embed="rId2"/>
          <a:srcRect/>
          <a:stretch>
            <a:fillRect/>
          </a:stretch>
        </p:blipFill>
        <p:spPr bwMode="auto">
          <a:xfrm>
            <a:off x="4627447" y="1357313"/>
            <a:ext cx="2968751" cy="469020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os-paging.png"/>
          <p:cNvPicPr>
            <a:picLocks noChangeAspect="1" noChangeArrowheads="1"/>
          </p:cNvPicPr>
          <p:nvPr/>
        </p:nvPicPr>
        <p:blipFill>
          <a:blip r:embed="rId2"/>
          <a:srcRect/>
          <a:stretch>
            <a:fillRect/>
          </a:stretch>
        </p:blipFill>
        <p:spPr bwMode="auto">
          <a:xfrm>
            <a:off x="595274" y="1499645"/>
            <a:ext cx="9144064" cy="4605867"/>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Let us consider the main memory size 16 Kb and Frame size is 1 KB therefore the main memory will be divided into the collection of 16 frames of 1 KB each.</a:t>
            </a:r>
          </a:p>
          <a:p>
            <a:r>
              <a:rPr lang="en-GB" dirty="0" smtClean="0"/>
              <a:t>There are 4 processes in the system that is P1, P2, P3 and P4 of 4 KB each. Each process is divided into pages of 1 KB each so that one page can be stored in one frame</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8084" y="642918"/>
            <a:ext cx="11146601" cy="5450377"/>
          </a:xfrm>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2050" name="Picture 2" descr="C:\Users\Lenovo\Desktop\os-paging-example.png"/>
          <p:cNvPicPr>
            <a:picLocks noChangeAspect="1" noChangeArrowheads="1"/>
          </p:cNvPicPr>
          <p:nvPr/>
        </p:nvPicPr>
        <p:blipFill>
          <a:blip r:embed="rId2"/>
          <a:srcRect/>
          <a:stretch>
            <a:fillRect/>
          </a:stretch>
        </p:blipFill>
        <p:spPr bwMode="auto">
          <a:xfrm>
            <a:off x="2309786" y="1003198"/>
            <a:ext cx="7786742" cy="510461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b="1" dirty="0" smtClean="0"/>
              <a:t>Segmentation</a:t>
            </a:r>
          </a:p>
          <a:p>
            <a:r>
              <a:rPr lang="en-GB" dirty="0" smtClean="0"/>
              <a:t>Segmentation is a memory management technique in which, the memory is divided into the variable size parts. Each part is known as segment which can be allocated to a process</a:t>
            </a:r>
          </a:p>
          <a:p>
            <a:r>
              <a:rPr lang="en-GB" dirty="0" smtClean="0"/>
              <a:t>The details about each segment are stored in a table called as segment table. </a:t>
            </a:r>
          </a:p>
          <a:p>
            <a:r>
              <a:rPr lang="en-GB" dirty="0" smtClean="0"/>
              <a:t>Segment table is stored in one (or many) of the segments</a:t>
            </a:r>
            <a:endParaRPr lang="en-US" dirty="0" smtClean="0"/>
          </a:p>
          <a:p>
            <a:pPr>
              <a:buNone/>
            </a:pPr>
            <a:endParaRPr lang="en-US" dirty="0" smtClean="0"/>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	Segment table contains mainly two information about segment:</a:t>
            </a:r>
          </a:p>
          <a:p>
            <a:r>
              <a:rPr lang="en-GB" dirty="0" smtClean="0"/>
              <a:t>Base: It is the base address of the segment</a:t>
            </a:r>
          </a:p>
          <a:p>
            <a:r>
              <a:rPr lang="en-GB" dirty="0" smtClean="0"/>
              <a:t>Limit: It is the length of the segment.</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928670"/>
            <a:ext cx="10515600" cy="5164625"/>
          </a:xfrm>
        </p:spPr>
        <p:txBody>
          <a:bodyPr/>
          <a:lstStyle/>
          <a:p>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os-segmentation.png"/>
          <p:cNvPicPr>
            <a:picLocks noChangeAspect="1" noChangeArrowheads="1"/>
          </p:cNvPicPr>
          <p:nvPr/>
        </p:nvPicPr>
        <p:blipFill>
          <a:blip r:embed="rId2"/>
          <a:srcRect/>
          <a:stretch>
            <a:fillRect/>
          </a:stretch>
        </p:blipFill>
        <p:spPr bwMode="auto">
          <a:xfrm>
            <a:off x="2024034" y="1428736"/>
            <a:ext cx="6638916" cy="400971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Segment number is mapped to the segment table. The limit of the respective segment is compared with the offset. If the offset is less than the limit then the address is valid otherwise it throws an error as the address is invalid.</a:t>
            </a:r>
          </a:p>
          <a:p>
            <a:r>
              <a:rPr lang="en-GB" dirty="0" smtClean="0"/>
              <a:t>In the case of valid address, the base address of the segment is added to the offset to get the physical address of actual word in the main memory.</a:t>
            </a:r>
          </a:p>
          <a:p>
            <a:pPr>
              <a:buNone/>
            </a:pP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Virtual Memory:</a:t>
            </a:r>
          </a:p>
          <a:p>
            <a:r>
              <a:rPr lang="en-GB" dirty="0" smtClean="0"/>
              <a:t>computer can address more memory than the amount physically installed on the system</a:t>
            </a:r>
          </a:p>
          <a:p>
            <a:r>
              <a:rPr lang="en-GB" dirty="0" smtClean="0"/>
              <a:t>This extra memory is actually called </a:t>
            </a:r>
            <a:r>
              <a:rPr lang="en-GB" b="1" dirty="0" smtClean="0"/>
              <a:t>virtual memory</a:t>
            </a:r>
          </a:p>
          <a:p>
            <a:r>
              <a:rPr lang="en-GB" dirty="0" smtClean="0"/>
              <a:t>it is a section of a hard disk that's set up to emulate the computer's RAM.</a:t>
            </a:r>
          </a:p>
          <a:p>
            <a:r>
              <a:rPr lang="en-GB" dirty="0" smtClean="0"/>
              <a:t>programs can be larger than physical memory.</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Virtual memory serves two purposes. </a:t>
            </a:r>
          </a:p>
          <a:p>
            <a:r>
              <a:rPr lang="en-GB" dirty="0" smtClean="0"/>
              <a:t>First, it allows us to extend the use of physical memory by using disk.</a:t>
            </a:r>
          </a:p>
          <a:p>
            <a:r>
              <a:rPr lang="en-GB" dirty="0" smtClean="0"/>
              <a:t> Second, it allows us to have memory protection, because each virtual address is translated to a physical address</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virtual_memory.jpg"/>
          <p:cNvPicPr>
            <a:picLocks noChangeAspect="1" noChangeArrowheads="1"/>
          </p:cNvPicPr>
          <p:nvPr/>
        </p:nvPicPr>
        <p:blipFill>
          <a:blip r:embed="rId2"/>
          <a:srcRect/>
          <a:stretch>
            <a:fillRect/>
          </a:stretch>
        </p:blipFill>
        <p:spPr bwMode="auto">
          <a:xfrm>
            <a:off x="881026" y="1571613"/>
            <a:ext cx="6800887" cy="442913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1357298"/>
            <a:ext cx="10515600" cy="4786345"/>
          </a:xfrm>
        </p:spPr>
        <p:txBody>
          <a:bodyPr>
            <a:normAutofit/>
          </a:bodyPr>
          <a:lstStyle/>
          <a:p>
            <a:r>
              <a:rPr lang="en-US" dirty="0" smtClean="0"/>
              <a:t>As a process executes, it changes </a:t>
            </a:r>
            <a:r>
              <a:rPr lang="en-US" i="1" dirty="0" smtClean="0"/>
              <a:t>state</a:t>
            </a:r>
            <a:endParaRPr lang="en-US" dirty="0" smtClean="0"/>
          </a:p>
          <a:p>
            <a:pPr lvl="1"/>
            <a:r>
              <a:rPr lang="en-US" sz="2800" b="1" dirty="0" smtClean="0"/>
              <a:t>new</a:t>
            </a:r>
            <a:r>
              <a:rPr lang="en-US" sz="2800" dirty="0" smtClean="0"/>
              <a:t>:  The process is being created</a:t>
            </a:r>
          </a:p>
          <a:p>
            <a:pPr lvl="1"/>
            <a:r>
              <a:rPr lang="en-US" sz="2800" b="1" dirty="0" smtClean="0"/>
              <a:t>running</a:t>
            </a:r>
            <a:r>
              <a:rPr lang="en-US" sz="2800" dirty="0" smtClean="0"/>
              <a:t>:  Instructions are being executed</a:t>
            </a:r>
          </a:p>
          <a:p>
            <a:pPr lvl="1"/>
            <a:r>
              <a:rPr lang="en-US" sz="2800" b="1" dirty="0" smtClean="0"/>
              <a:t>waiting</a:t>
            </a:r>
            <a:r>
              <a:rPr lang="en-US" sz="2800" dirty="0" smtClean="0"/>
              <a:t>:  The process is waiting for some event to occur</a:t>
            </a:r>
          </a:p>
          <a:p>
            <a:pPr lvl="1"/>
            <a:r>
              <a:rPr lang="en-US" sz="2800" b="1" dirty="0" smtClean="0"/>
              <a:t>ready</a:t>
            </a:r>
            <a:r>
              <a:rPr lang="en-US" sz="2800" dirty="0" smtClean="0"/>
              <a:t>:  The process is waiting to be assigned to a processor</a:t>
            </a:r>
          </a:p>
          <a:p>
            <a:pPr lvl="1"/>
            <a:r>
              <a:rPr lang="en-US" sz="2800" b="1" dirty="0" smtClean="0"/>
              <a:t>terminated</a:t>
            </a:r>
            <a:r>
              <a:rPr lang="en-US" sz="2800" dirty="0" smtClean="0"/>
              <a:t>:  The process has finished execution</a:t>
            </a:r>
          </a:p>
          <a:p>
            <a:pPr>
              <a:buNone/>
            </a:pPr>
            <a:endParaRPr lang="en-US" dirty="0"/>
          </a:p>
        </p:txBody>
      </p:sp>
      <p:sp>
        <p:nvSpPr>
          <p:cNvPr id="3" name="Date Placeholder 2"/>
          <p:cNvSpPr>
            <a:spLocks noGrp="1"/>
          </p:cNvSpPr>
          <p:nvPr>
            <p:ph type="dt" sz="half" idx="11"/>
          </p:nvPr>
        </p:nvSpPr>
        <p:spPr/>
        <p:txBody>
          <a:bodyPr/>
          <a:lstStyle/>
          <a:p>
            <a:fld id="{A5550BF3-E7CC-47AB-9FC7-AF232C149AA4}"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428605"/>
            <a:ext cx="10561550" cy="769441"/>
          </a:xfrm>
          <a:prstGeom prst="rect">
            <a:avLst/>
          </a:prstGeom>
          <a:noFill/>
        </p:spPr>
        <p:txBody>
          <a:bodyPr wrap="square" rtlCol="0">
            <a:spAutoFit/>
          </a:bodyPr>
          <a:lstStyle/>
          <a:p>
            <a:pPr algn="ctr"/>
            <a:r>
              <a:rPr lang="en-US" sz="4400" dirty="0" smtClean="0"/>
              <a:t>Process State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Copy-on-Write</a:t>
            </a:r>
          </a:p>
          <a:p>
            <a:r>
              <a:rPr lang="en-GB" dirty="0" smtClean="0"/>
              <a:t>The idea behind a copy-on-write fork is that the pages for a parent process do not have to be actually copied for the child until one or the other of the processes changes the page.</a:t>
            </a:r>
          </a:p>
          <a:p>
            <a:r>
              <a:rPr lang="en-GB" dirty="0" smtClean="0"/>
              <a:t>They can be simply shared between the two processes in the meantime, with a bit set that the page needs to be copied if it ever gets written to</a:t>
            </a:r>
          </a:p>
          <a:p>
            <a:r>
              <a:rPr lang="en-GB" b="1" dirty="0" smtClean="0"/>
              <a:t>Copy-on-Write(</a:t>
            </a:r>
            <a:r>
              <a:rPr lang="en-GB" b="1" dirty="0" err="1" smtClean="0"/>
              <a:t>CoW</a:t>
            </a:r>
            <a:r>
              <a:rPr lang="en-GB" b="1" dirty="0" smtClean="0"/>
              <a:t>)</a:t>
            </a:r>
            <a:r>
              <a:rPr lang="en-GB" dirty="0" smtClean="0"/>
              <a:t> is mainly a resource management technique that allows the </a:t>
            </a:r>
            <a:r>
              <a:rPr lang="en-GB" b="1" dirty="0" smtClean="0"/>
              <a:t>parent and child process</a:t>
            </a:r>
            <a:r>
              <a:rPr lang="en-GB" dirty="0" smtClean="0"/>
              <a:t> to share the same pages of the memory initially.</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If any process either parent or child modifies the shared page, only then the page is copied.</a:t>
            </a:r>
          </a:p>
          <a:p>
            <a:r>
              <a:rPr lang="en-GB" dirty="0" smtClean="0"/>
              <a:t>The main intention behind the </a:t>
            </a:r>
            <a:r>
              <a:rPr lang="en-GB" b="1" dirty="0" err="1" smtClean="0"/>
              <a:t>CoW</a:t>
            </a:r>
            <a:r>
              <a:rPr lang="en-GB" dirty="0" smtClean="0"/>
              <a:t> technique is that whenever a parent process creates a child process both parent and child process initially will share the same pages in the memory</a:t>
            </a:r>
          </a:p>
          <a:p>
            <a:r>
              <a:rPr lang="en-GB" dirty="0" smtClean="0"/>
              <a:t>These shared pages between parent and child process will be marked as copy-on-write which means that if the parent or child process will attempt to modify the shared pages then a copy of these pages will be created and the modifications will be done</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only on the copy of pages by that process and it will not affect other processes.</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1609222774-71449.png"/>
          <p:cNvPicPr>
            <a:picLocks noChangeAspect="1" noChangeArrowheads="1"/>
          </p:cNvPicPr>
          <p:nvPr/>
        </p:nvPicPr>
        <p:blipFill>
          <a:blip r:embed="rId2"/>
          <a:srcRect/>
          <a:stretch>
            <a:fillRect/>
          </a:stretch>
        </p:blipFill>
        <p:spPr bwMode="auto">
          <a:xfrm>
            <a:off x="881026" y="1571612"/>
            <a:ext cx="8120288" cy="3652839"/>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Paging</a:t>
            </a:r>
          </a:p>
          <a:p>
            <a:r>
              <a:rPr lang="en-GB" dirty="0" smtClean="0"/>
              <a:t>An OS makes use of a process called </a:t>
            </a:r>
            <a:r>
              <a:rPr lang="en-GB" b="1" dirty="0" smtClean="0"/>
              <a:t>paging</a:t>
            </a:r>
            <a:r>
              <a:rPr lang="en-GB" dirty="0" smtClean="0"/>
              <a:t> for virtual memory management (VMM).</a:t>
            </a:r>
          </a:p>
          <a:p>
            <a:r>
              <a:rPr lang="en-GB" dirty="0" smtClean="0"/>
              <a:t>Paging is a process of reading data from, and writing data to, the secondary storage</a:t>
            </a:r>
          </a:p>
          <a:p>
            <a:r>
              <a:rPr lang="en-GB" dirty="0" smtClean="0"/>
              <a:t>Whenever a process refers to a page that is not present in memory, a page fault occurs</a:t>
            </a:r>
          </a:p>
          <a:p>
            <a:r>
              <a:rPr lang="en-GB" dirty="0" smtClean="0"/>
              <a:t>Subsequently, the OS replaces one of the existing pages with the referred page</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Page replacement algorithms are an important part of virtual memory management and it helps the OS to decide which memory page can be moved out, making space for the currently needed page.</a:t>
            </a:r>
          </a:p>
          <a:p>
            <a:r>
              <a:rPr lang="en-GB" dirty="0" smtClean="0"/>
              <a:t> The ultimate objective of all page replacement algorithms is to reduce the number of page faults.</a:t>
            </a:r>
          </a:p>
          <a:p>
            <a:r>
              <a:rPr lang="en-GB" dirty="0" smtClean="0"/>
              <a:t>A </a:t>
            </a:r>
            <a:r>
              <a:rPr lang="en-GB" b="1" dirty="0" smtClean="0"/>
              <a:t>page fault</a:t>
            </a:r>
            <a:r>
              <a:rPr lang="en-GB" dirty="0" smtClean="0"/>
              <a:t> is a computer hardware raised interrupt or an exception when a running program accesses a memory page that is not currently mapped into the virtual address space of the program.</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First-In-First-Out (FIFO)</a:t>
            </a:r>
          </a:p>
          <a:p>
            <a:r>
              <a:rPr lang="en-GB" dirty="0" smtClean="0"/>
              <a:t>With the FIFO algorithm, the OS maintains a queue to keep track of all the pages in memory, with the most recent arrival at the back (tail of the queue), and the oldest arrival in front (head of the queue). </a:t>
            </a:r>
          </a:p>
          <a:p>
            <a:r>
              <a:rPr lang="en-GB" smtClean="0"/>
              <a:t> When the system needs space, a page will be replaced</a:t>
            </a:r>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Thrashing</a:t>
            </a:r>
          </a:p>
          <a:p>
            <a:r>
              <a:rPr lang="en-GB" dirty="0" smtClean="0"/>
              <a:t>Thrashing occurs when a </a:t>
            </a:r>
            <a:r>
              <a:rPr lang="en-GB" b="1" dirty="0" smtClean="0"/>
              <a:t>Process</a:t>
            </a:r>
            <a:r>
              <a:rPr lang="en-GB" dirty="0" smtClean="0"/>
              <a:t> is spending more time in paging or </a:t>
            </a:r>
            <a:r>
              <a:rPr lang="en-GB" b="1" dirty="0" smtClean="0"/>
              <a:t>Swapping</a:t>
            </a:r>
            <a:r>
              <a:rPr lang="en-GB" dirty="0" smtClean="0"/>
              <a:t> activities rather than its execution.</a:t>
            </a:r>
          </a:p>
          <a:p>
            <a:r>
              <a:rPr lang="en-GB" dirty="0" smtClean="0"/>
              <a:t>In Thrashing, the state CPU is so much busy swapping that it cannot respond to the user program as much as it required.</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9085" y="1071546"/>
            <a:ext cx="10515600" cy="5021749"/>
          </a:xfrm>
        </p:spPr>
        <p:txBody>
          <a:bodyPr/>
          <a:lstStyle/>
          <a:p>
            <a:r>
              <a:rPr lang="en-US" dirty="0" smtClean="0"/>
              <a:t>Causes of Thrashing</a:t>
            </a:r>
          </a:p>
          <a:p>
            <a:r>
              <a:rPr lang="en-GB" dirty="0" smtClean="0"/>
              <a:t>Thrashing affects the performance of execution</a:t>
            </a:r>
          </a:p>
          <a:p>
            <a:r>
              <a:rPr lang="en-GB" dirty="0" smtClean="0"/>
              <a:t>Initially, when the CPU utilization is low, then the process scheduling mechanism loads many processes into the Memory simultaneously so that </a:t>
            </a:r>
            <a:r>
              <a:rPr lang="en-GB" b="1" dirty="0" smtClean="0"/>
              <a:t>the Degree of Multiprogramming </a:t>
            </a:r>
            <a:r>
              <a:rPr lang="en-GB" dirty="0" smtClean="0"/>
              <a:t>can be increased</a:t>
            </a:r>
          </a:p>
          <a:p>
            <a:r>
              <a:rPr lang="en-GB" dirty="0" smtClean="0"/>
              <a:t>When any higher priority</a:t>
            </a:r>
            <a:r>
              <a:rPr lang="en-GB" b="1" dirty="0" smtClean="0"/>
              <a:t> Process</a:t>
            </a:r>
            <a:r>
              <a:rPr lang="en-GB" dirty="0" smtClean="0"/>
              <a:t> arrives in </a:t>
            </a:r>
            <a:r>
              <a:rPr lang="en-GB" dirty="0" err="1" smtClean="0"/>
              <a:t>MemoryMemory</a:t>
            </a:r>
            <a:r>
              <a:rPr lang="en-GB" dirty="0" smtClean="0"/>
              <a:t> and if the frame is not freely available at that time, then the other process that occupied the frame which resides in the frame will move to secondary storage, and this free frame is now allocated to a higher priority process.</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download.png"/>
          <p:cNvPicPr>
            <a:picLocks noChangeAspect="1" noChangeArrowheads="1"/>
          </p:cNvPicPr>
          <p:nvPr/>
        </p:nvPicPr>
        <p:blipFill>
          <a:blip r:embed="rId2"/>
          <a:srcRect/>
          <a:stretch>
            <a:fillRect/>
          </a:stretch>
        </p:blipFill>
        <p:spPr bwMode="auto">
          <a:xfrm>
            <a:off x="4738678" y="2143116"/>
            <a:ext cx="3722704" cy="31301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27EE6E8A-951B-4BBB-965C-6E5F972E4BDA}"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Diagram of Process State</a:t>
            </a:r>
          </a:p>
        </p:txBody>
      </p:sp>
      <p:pic>
        <p:nvPicPr>
          <p:cNvPr id="6" name="Picture 9"/>
          <p:cNvPicPr>
            <a:picLocks noGrp="1" noChangeAspect="1" noChangeArrowheads="1"/>
          </p:cNvPicPr>
          <p:nvPr>
            <p:ph idx="1"/>
          </p:nvPr>
        </p:nvPicPr>
        <p:blipFill>
          <a:blip r:embed="rId2"/>
          <a:srcRect/>
          <a:stretch>
            <a:fillRect/>
          </a:stretch>
        </p:blipFill>
        <p:spPr bwMode="auto">
          <a:xfrm>
            <a:off x="868363" y="1732315"/>
            <a:ext cx="10515600" cy="4190294"/>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Allocating Kernel Memory</a:t>
            </a:r>
          </a:p>
          <a:p>
            <a:r>
              <a:rPr lang="en-GB" dirty="0" smtClean="0"/>
              <a:t>When a process running in user mode requests additional memory, pages are allocated from the list of free page frames maintained by the kernel(page replacement algorithm)</a:t>
            </a:r>
          </a:p>
          <a:p>
            <a:r>
              <a:rPr lang="en-GB" dirty="0" smtClean="0"/>
              <a:t>if a user process requests a single byte of memory, internal fragmentation will result, as the process will be granted, an entire page frame.</a:t>
            </a:r>
          </a:p>
          <a:p>
            <a:r>
              <a:rPr lang="en-GB" dirty="0" smtClean="0"/>
              <a:t>Kernel memory, however, is often allocated from a free-memory pool different from the list used to satisfy ordinary user-mode processes. There are two primary reasons for this</a:t>
            </a:r>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kernel requests memory for data structures of varying sizes, some of which are less than a page in size. As a result, the kernel must use memory conservatively and attempt to minimize waste due to fragmentation.</a:t>
            </a:r>
          </a:p>
          <a:p>
            <a:r>
              <a:rPr lang="en-GB" dirty="0" smtClean="0"/>
              <a:t>Pages allocated to user-mode processes do not necessarily have to be in contiguous physical memory. However, certain hardware devices interact directly with physical memory—-without the benefit of a virtual memory interface—and consequently may require memory residing in physically contiguous pages.</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Buddy System:</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bud-1.jpg"/>
          <p:cNvPicPr>
            <a:picLocks noChangeAspect="1" noChangeArrowheads="1"/>
          </p:cNvPicPr>
          <p:nvPr/>
        </p:nvPicPr>
        <p:blipFill>
          <a:blip r:embed="rId2"/>
          <a:srcRect/>
          <a:stretch>
            <a:fillRect/>
          </a:stretch>
        </p:blipFill>
        <p:spPr bwMode="auto">
          <a:xfrm>
            <a:off x="2381224" y="2357430"/>
            <a:ext cx="6000792" cy="35719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Why buddy system?</a:t>
            </a:r>
            <a:r>
              <a:rPr lang="en-GB" dirty="0" smtClean="0"/>
              <a:t/>
            </a:r>
            <a:br>
              <a:rPr lang="en-GB" dirty="0" smtClean="0"/>
            </a:br>
            <a:r>
              <a:rPr lang="en-GB" dirty="0" smtClean="0"/>
              <a:t>If the partition size and </a:t>
            </a:r>
            <a:r>
              <a:rPr lang="en-GB" dirty="0" err="1" smtClean="0"/>
              <a:t>procees</a:t>
            </a:r>
            <a:r>
              <a:rPr lang="en-GB" dirty="0" smtClean="0"/>
              <a:t> size are different then poor match occurs and may use space inefficiently.</a:t>
            </a:r>
            <a:br>
              <a:rPr lang="en-GB" dirty="0" smtClean="0"/>
            </a:br>
            <a:r>
              <a:rPr lang="en-GB" dirty="0" smtClean="0"/>
              <a:t>It is easy to implement and efficient then dynamic allocation</a:t>
            </a:r>
          </a:p>
          <a:p>
            <a:r>
              <a:rPr lang="en-GB" b="1" dirty="0" smtClean="0"/>
              <a:t>Binary buddy system –</a:t>
            </a:r>
            <a:r>
              <a:rPr lang="en-GB" dirty="0" smtClean="0"/>
              <a:t/>
            </a:r>
            <a:br>
              <a:rPr lang="en-GB" dirty="0" smtClean="0"/>
            </a:br>
            <a:r>
              <a:rPr lang="en-GB" dirty="0" smtClean="0"/>
              <a:t>The buddy system maintains a list of the free blocks of each size (called a free list), so that it is easy to find </a:t>
            </a:r>
            <a:r>
              <a:rPr lang="en-GB" dirty="0" err="1" smtClean="0"/>
              <a:t>ablock</a:t>
            </a:r>
            <a:r>
              <a:rPr lang="en-GB" dirty="0" smtClean="0"/>
              <a:t> of the desired size, if one is available. If no block of the requested size is available, Allocate searches for the first nonempty list for blocks of </a:t>
            </a:r>
            <a:r>
              <a:rPr lang="en-GB" dirty="0" err="1" smtClean="0"/>
              <a:t>atleast</a:t>
            </a:r>
            <a:r>
              <a:rPr lang="en-GB" dirty="0" smtClean="0"/>
              <a:t> the size requested. In either case, a block is removed from the free list.</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Example –</a:t>
            </a:r>
            <a:r>
              <a:rPr lang="en-GB" dirty="0" smtClean="0"/>
              <a:t> Assume the size of memory segment is initially 256kb and the kernel </a:t>
            </a:r>
            <a:r>
              <a:rPr lang="en-GB" dirty="0" err="1" smtClean="0"/>
              <a:t>rquests</a:t>
            </a:r>
            <a:r>
              <a:rPr lang="en-GB" dirty="0" smtClean="0"/>
              <a:t> 25kb of memory. The segment is initially divided into two buddies. Let we call A1 and A2 each 128kb in size. One of these buddies is further divided into two 64kb buddies let say B1 and B2. But the next highest power of 25kb is 32kb so, either B1 or B2 is further divided into two 32kb buddies(C1 and C2) and finally one of these buddies is used to satisfy the 25kb request. </a:t>
            </a:r>
            <a:r>
              <a:rPr lang="en-GB" smtClean="0"/>
              <a:t>A split block can only be merged with its unique buddy block, which then reforms the larger block they were split from.</a:t>
            </a:r>
            <a:endParaRPr lang="en-US"/>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Slab Allocation</a:t>
            </a:r>
          </a:p>
          <a:p>
            <a:r>
              <a:rPr lang="en-GB" dirty="0" smtClean="0"/>
              <a:t>A second strategy for allocating kernel memory is known as slab allocation</a:t>
            </a:r>
          </a:p>
          <a:p>
            <a:r>
              <a:rPr lang="en-GB" dirty="0" smtClean="0"/>
              <a:t>It eliminates fragmentation caused by allocations and </a:t>
            </a:r>
            <a:r>
              <a:rPr lang="en-GB" dirty="0" err="1" smtClean="0"/>
              <a:t>deallocations</a:t>
            </a:r>
            <a:r>
              <a:rPr lang="en-GB" dirty="0" smtClean="0"/>
              <a:t>. This method is used to retain allocated memory that contains a data object of a certain type for reuse upon subsequent allocations of objects of the same type</a:t>
            </a:r>
          </a:p>
          <a:p>
            <a:r>
              <a:rPr lang="en-GB" dirty="0" smtClean="0"/>
              <a:t>In slab allocation memory chunks suitable to fit data objects of certain type or size are </a:t>
            </a:r>
            <a:r>
              <a:rPr lang="en-GB" dirty="0" err="1" smtClean="0"/>
              <a:t>preallocated</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 Cache does not free the space immediately after use although it keeps track of data which are required frequently so that whenever request is made the data will reach very fast</a:t>
            </a:r>
          </a:p>
          <a:p>
            <a:r>
              <a:rPr lang="en-US" dirty="0" smtClean="0"/>
              <a:t> Two terms required are</a:t>
            </a:r>
          </a:p>
          <a:p>
            <a:pPr fontAlgn="base"/>
            <a:r>
              <a:rPr lang="en-GB" b="1" dirty="0" smtClean="0"/>
              <a:t>Slab –</a:t>
            </a:r>
            <a:r>
              <a:rPr lang="en-GB" dirty="0" smtClean="0"/>
              <a:t> A slab is made up of one or more physically contiguous pages. The slab is the actual container of data associated with objects of the specific kind of the containing cache.</a:t>
            </a:r>
          </a:p>
          <a:p>
            <a:pPr fontAlgn="base"/>
            <a:r>
              <a:rPr lang="en-GB" b="1" dirty="0" smtClean="0"/>
              <a:t>Cache –</a:t>
            </a:r>
            <a:r>
              <a:rPr lang="en-GB" dirty="0" smtClean="0"/>
              <a:t> Cache represents a small amount of very fast memory. A cache consists of one or more slabs. There is a single cache for each unique kernel data structure.</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smtClean="0"/>
              <a:t>A separate cache for a data structure representing processes descriptors</a:t>
            </a:r>
          </a:p>
          <a:p>
            <a:pPr fontAlgn="base"/>
            <a:r>
              <a:rPr lang="en-US" dirty="0" smtClean="0"/>
              <a:t>Separate cache for file objects</a:t>
            </a:r>
          </a:p>
          <a:p>
            <a:pPr fontAlgn="base"/>
            <a:r>
              <a:rPr lang="en-US" dirty="0" smtClean="0"/>
              <a:t>Separate cache for semaphores etc.</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12-3.jpg"/>
          <p:cNvPicPr>
            <a:picLocks noChangeAspect="1" noChangeArrowheads="1"/>
          </p:cNvPicPr>
          <p:nvPr/>
        </p:nvPicPr>
        <p:blipFill>
          <a:blip r:embed="rId2"/>
          <a:srcRect/>
          <a:stretch>
            <a:fillRect/>
          </a:stretch>
        </p:blipFill>
        <p:spPr bwMode="auto">
          <a:xfrm>
            <a:off x="809588" y="1571612"/>
            <a:ext cx="6572296" cy="4491939"/>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Deadlock in Operating System</a:t>
            </a:r>
          </a:p>
          <a:p>
            <a:r>
              <a:rPr lang="en-GB" dirty="0" smtClean="0"/>
              <a:t>A process in operating systems uses different resources and uses resources in the following way. </a:t>
            </a:r>
            <a:br>
              <a:rPr lang="en-GB" dirty="0" smtClean="0"/>
            </a:br>
            <a:r>
              <a:rPr lang="en-GB" dirty="0" smtClean="0"/>
              <a:t>1) Requests a resource </a:t>
            </a:r>
            <a:br>
              <a:rPr lang="en-GB" dirty="0" smtClean="0"/>
            </a:br>
            <a:r>
              <a:rPr lang="en-GB" dirty="0" smtClean="0"/>
              <a:t>2) Use the resource </a:t>
            </a:r>
            <a:br>
              <a:rPr lang="en-GB" dirty="0" smtClean="0"/>
            </a:br>
            <a:r>
              <a:rPr lang="en-GB" dirty="0" smtClean="0"/>
              <a:t>3) Releases the resource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89833" indent="-489833" defTabSz="1306220" fontAlgn="auto">
              <a:spcAft>
                <a:spcPts val="0"/>
              </a:spcAft>
              <a:buFont typeface="Monotype Sorts" charset="2"/>
              <a:buNone/>
              <a:defRPr/>
            </a:pPr>
            <a:r>
              <a:rPr lang="en-US" dirty="0" smtClean="0"/>
              <a:t>Information associated with each process</a:t>
            </a:r>
          </a:p>
          <a:p>
            <a:pPr marL="489833" indent="-489833" defTabSz="1306220">
              <a:defRPr/>
            </a:pPr>
            <a:r>
              <a:rPr lang="en-US" dirty="0" smtClean="0"/>
              <a:t>Process state</a:t>
            </a:r>
          </a:p>
          <a:p>
            <a:pPr marL="489833" indent="-489833" defTabSz="1306220">
              <a:defRPr/>
            </a:pPr>
            <a:r>
              <a:rPr lang="en-US" dirty="0" smtClean="0"/>
              <a:t>Program counter</a:t>
            </a:r>
          </a:p>
          <a:p>
            <a:pPr marL="489833" indent="-489833" defTabSz="1306220">
              <a:defRPr/>
            </a:pPr>
            <a:r>
              <a:rPr lang="en-US" dirty="0" smtClean="0"/>
              <a:t>CPU registers</a:t>
            </a:r>
          </a:p>
          <a:p>
            <a:pPr marL="489833" indent="-489833" defTabSz="1306220">
              <a:defRPr/>
            </a:pPr>
            <a:r>
              <a:rPr lang="en-US" dirty="0" smtClean="0"/>
              <a:t>CPU scheduling information</a:t>
            </a:r>
          </a:p>
          <a:p>
            <a:pPr marL="489833" indent="-489833" defTabSz="1306220">
              <a:defRPr/>
            </a:pPr>
            <a:r>
              <a:rPr lang="en-US" dirty="0" smtClean="0"/>
              <a:t>Memory-management information</a:t>
            </a:r>
          </a:p>
          <a:p>
            <a:pPr marL="489833" indent="-489833" defTabSz="1306220">
              <a:defRPr/>
            </a:pPr>
            <a:r>
              <a:rPr lang="en-US" dirty="0" smtClean="0"/>
              <a:t>Accounting information</a:t>
            </a:r>
          </a:p>
          <a:p>
            <a:pPr marL="489833" indent="-489833" defTabSz="1306220">
              <a:defRPr/>
            </a:pPr>
            <a:r>
              <a:rPr lang="en-US" dirty="0" smtClean="0"/>
              <a:t>I/O status information</a:t>
            </a:r>
          </a:p>
          <a:p>
            <a:pPr>
              <a:buNone/>
            </a:pPr>
            <a:endParaRPr lang="en-US" dirty="0"/>
          </a:p>
        </p:txBody>
      </p:sp>
      <p:sp>
        <p:nvSpPr>
          <p:cNvPr id="3" name="Date Placeholder 2"/>
          <p:cNvSpPr>
            <a:spLocks noGrp="1"/>
          </p:cNvSpPr>
          <p:nvPr>
            <p:ph type="dt" sz="half" idx="11"/>
          </p:nvPr>
        </p:nvSpPr>
        <p:spPr/>
        <p:txBody>
          <a:bodyPr/>
          <a:lstStyle/>
          <a:p>
            <a:fld id="{1395A89C-299B-41E4-B067-53772D697F34}"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dirty="0" smtClean="0"/>
              <a:t>Asst.Prof. J.S.N.K</a:t>
            </a:r>
            <a:endParaRPr lang="en-US" dirty="0"/>
          </a:p>
        </p:txBody>
      </p:sp>
      <p:sp>
        <p:nvSpPr>
          <p:cNvPr id="5" name="TextBox 4">
            <a:extLst>
              <a:ext uri="{FF2B5EF4-FFF2-40B4-BE49-F238E27FC236}">
                <a16:creationId xmlns="" xmlns:a16="http://schemas.microsoft.com/office/drawing/2014/main" id="{7862E4AC-212E-43EC-956C-B30F3E8CC9D6}"/>
              </a:ext>
            </a:extLst>
          </p:cNvPr>
          <p:cNvSpPr txBox="1"/>
          <p:nvPr/>
        </p:nvSpPr>
        <p:spPr>
          <a:xfrm>
            <a:off x="809588" y="642918"/>
            <a:ext cx="10561550" cy="769441"/>
          </a:xfrm>
          <a:prstGeom prst="rect">
            <a:avLst/>
          </a:prstGeom>
          <a:noFill/>
        </p:spPr>
        <p:txBody>
          <a:bodyPr wrap="square" rtlCol="0">
            <a:spAutoFit/>
          </a:bodyPr>
          <a:lstStyle/>
          <a:p>
            <a:pPr algn="ctr"/>
            <a:r>
              <a:rPr lang="en-US" sz="4400" dirty="0" smtClean="0"/>
              <a:t>Process Control Block (PCB)</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i="1" dirty="0" smtClean="0"/>
              <a:t>Deadlock </a:t>
            </a:r>
            <a:r>
              <a:rPr lang="en-GB" dirty="0" smtClean="0"/>
              <a:t>is a situation where a set of processes are blocked because each process is holding a resource and waiting for another resource acquired by some other process. </a:t>
            </a:r>
            <a:br>
              <a:rPr lang="en-GB" dirty="0" smtClean="0"/>
            </a:br>
            <a:r>
              <a:rPr lang="en-GB" dirty="0" smtClean="0"/>
              <a:t>Consider an example when two trains are coming toward each other on the same track and there is only one track, none of the trains can move once they are in front of each other. A similar situation occurs in operating systems when there are two or more processes that hold some resources and wait for resources held by other(s). For example, in the below diagram, Process 1 is holding Resource 1 and waiting for resource 2 which is acquired by process 2, and process 2 is waiting for resource 1.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deadlock.png"/>
          <p:cNvPicPr>
            <a:picLocks noChangeAspect="1" noChangeArrowheads="1"/>
          </p:cNvPicPr>
          <p:nvPr/>
        </p:nvPicPr>
        <p:blipFill>
          <a:blip r:embed="rId2"/>
          <a:srcRect/>
          <a:stretch>
            <a:fillRect/>
          </a:stretch>
        </p:blipFill>
        <p:spPr bwMode="auto">
          <a:xfrm>
            <a:off x="881026" y="1571612"/>
            <a:ext cx="5857879" cy="4178776"/>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System Model </a:t>
            </a:r>
          </a:p>
          <a:p>
            <a:r>
              <a:rPr lang="en-GB" dirty="0" smtClean="0"/>
              <a:t>For the purposes of deadlock discussion, a system can be </a:t>
            </a:r>
            <a:r>
              <a:rPr lang="en-GB" dirty="0" err="1" smtClean="0"/>
              <a:t>modeled</a:t>
            </a:r>
            <a:r>
              <a:rPr lang="en-GB" dirty="0" smtClean="0"/>
              <a:t> as a collection of limited resources, which can be partitioned into different categories, to be allocated to a number of processes, each having different needs. </a:t>
            </a:r>
          </a:p>
          <a:p>
            <a:r>
              <a:rPr lang="en-GB" dirty="0" smtClean="0"/>
              <a:t>Resource categories may include memory, printers, CPUs, open files, tape drives, CD-ROMS, etc.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By definition, all the resources within a category are equivalent, and a request of this category can be equally satisfied by any one of the resources in that category. If this is not the case ( i.e. if there is some difference between the resources within a category ), then that category needs to be further divided into separate categories. For example, "printers" may need to be separated into "laser printers" and "</a:t>
            </a:r>
            <a:r>
              <a:rPr lang="en-GB" dirty="0" err="1" smtClean="0"/>
              <a:t>color</a:t>
            </a:r>
            <a:r>
              <a:rPr lang="en-GB" dirty="0" smtClean="0"/>
              <a:t> inkjet printers</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smtClean="0"/>
              <a:t>In normal operation a process must request a resource before using it, and release it when it is done, in the following sequence: 1. Request - If the request cannot be immediately granted, then the process must wait until the resource(s) it needs become available.  Example: system calls open( ), </a:t>
            </a:r>
            <a:r>
              <a:rPr lang="en-GB" dirty="0" err="1" smtClean="0"/>
              <a:t>malloc</a:t>
            </a:r>
            <a:r>
              <a:rPr lang="en-GB" dirty="0" smtClean="0"/>
              <a:t>( ), new( ), and request( ). 2. Use - The process uses the resource. </a:t>
            </a:r>
          </a:p>
          <a:p>
            <a:r>
              <a:rPr lang="en-GB" dirty="0" smtClean="0"/>
              <a:t>Example:  prints to the printer or reads from the file. </a:t>
            </a:r>
          </a:p>
          <a:p>
            <a:r>
              <a:rPr lang="en-GB" dirty="0" smtClean="0"/>
              <a:t>3. Release - The process relinquishes the resource. so that it becomes available for other processes.  </a:t>
            </a:r>
          </a:p>
          <a:p>
            <a:r>
              <a:rPr lang="en-GB" dirty="0" smtClean="0"/>
              <a:t>Example: close( ), free( ), delete( ), and release( ). </a:t>
            </a:r>
          </a:p>
          <a:p>
            <a:r>
              <a:rPr lang="en-GB" smtClean="0"/>
              <a:t>For </a:t>
            </a:r>
            <a:r>
              <a:rPr lang="en-GB" dirty="0" smtClean="0"/>
              <a:t>all kernel-managed resources, the kernel keeps track of what resources are free and which are allocated, to which process they are allocated, and a queue of processes waiting for this resource to become available. Application-managed resources can be controlled using </a:t>
            </a:r>
            <a:r>
              <a:rPr lang="en-GB" dirty="0" err="1" smtClean="0"/>
              <a:t>mutexes</a:t>
            </a:r>
            <a:r>
              <a:rPr lang="en-GB" dirty="0" smtClean="0"/>
              <a:t> or wait( ) and signal( ) calls, ( i.e. binary or counting semaphores. ) ● A set of processes is deadlocked when every process in the set is waiting for a resource that is currently allocated to another process in the set ( and which can only be released when that other waiting process makes progress.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Conditions for Deadlock</a:t>
            </a:r>
          </a:p>
          <a:p>
            <a:r>
              <a:rPr lang="en-GB" u="sng" dirty="0" smtClean="0"/>
              <a:t>Deadlock</a:t>
            </a:r>
            <a:r>
              <a:rPr lang="en-GB" dirty="0" smtClean="0"/>
              <a:t> is a situation which involves the interaction of more than one resources and processes with each other</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r>
              <a:rPr lang="en-GB" b="1" dirty="0" smtClean="0"/>
              <a:t>Mutual Exclusion:</a:t>
            </a:r>
            <a:r>
              <a:rPr lang="en-GB" dirty="0" smtClean="0"/>
              <a:t/>
            </a:r>
            <a:br>
              <a:rPr lang="en-GB" dirty="0" smtClean="0"/>
            </a:br>
            <a:r>
              <a:rPr lang="en-GB" dirty="0" smtClean="0"/>
              <a:t>When two people meet in the landings, they can’t just walk through because there is space only for one person. This condition to allow only one person (or process) to use the step between them (or the resource) is the first condition necessary for the occurrence of the deadlock.</a:t>
            </a:r>
          </a:p>
          <a:p>
            <a:pPr fontAlgn="base"/>
            <a:r>
              <a:rPr lang="en-GB" b="1" dirty="0" smtClean="0"/>
              <a:t>Hold and Wait:</a:t>
            </a:r>
            <a:r>
              <a:rPr lang="en-GB" dirty="0" smtClean="0"/>
              <a:t/>
            </a:r>
            <a:br>
              <a:rPr lang="en-GB" dirty="0" smtClean="0"/>
            </a:br>
            <a:r>
              <a:rPr lang="en-GB" dirty="0" smtClean="0"/>
              <a:t>When the 2 people refuses to retreat and hold their grounds, it is called holding. This is the next necessary condition for the </a:t>
            </a:r>
            <a:r>
              <a:rPr lang="en-GB" dirty="0" err="1" smtClean="0"/>
              <a:t>the</a:t>
            </a:r>
            <a:r>
              <a:rPr lang="en-GB" dirty="0" smtClean="0"/>
              <a:t> deadlock.</a:t>
            </a:r>
          </a:p>
          <a:p>
            <a:pPr fontAlgn="base"/>
            <a:r>
              <a:rPr lang="en-GB" b="1" dirty="0" smtClean="0"/>
              <a:t>No </a:t>
            </a:r>
            <a:r>
              <a:rPr lang="en-GB" b="1" dirty="0" err="1" smtClean="0"/>
              <a:t>Preemption</a:t>
            </a:r>
            <a:r>
              <a:rPr lang="en-GB" b="1" dirty="0" smtClean="0"/>
              <a:t>:</a:t>
            </a:r>
            <a:r>
              <a:rPr lang="en-GB" dirty="0" smtClean="0"/>
              <a:t/>
            </a:r>
            <a:br>
              <a:rPr lang="en-GB" dirty="0" smtClean="0"/>
            </a:br>
            <a:r>
              <a:rPr lang="en-GB" dirty="0" smtClean="0"/>
              <a:t>For resolving the deadlock one can simply cancel one of the processes for other to continue. But Operating System doesn’t do so. It allocates the resources to the processors for as much time needed until the task is completed. Hence, there is no temporary reallocation of the resources. It is third condition for deadlock.</a:t>
            </a:r>
          </a:p>
          <a:p>
            <a:pPr fontAlgn="base"/>
            <a:r>
              <a:rPr lang="en-GB" b="1" dirty="0" smtClean="0"/>
              <a:t>Circular Wait:</a:t>
            </a:r>
            <a:r>
              <a:rPr lang="en-GB" dirty="0" smtClean="0"/>
              <a:t/>
            </a:r>
            <a:br>
              <a:rPr lang="en-GB" dirty="0" smtClean="0"/>
            </a:br>
            <a:r>
              <a:rPr lang="en-GB" dirty="0" smtClean="0"/>
              <a:t>When the two people refuses to retreat and wait for each other to retreat, so that they can complete their task, it is called circular wait. It is the last condition for the deadlock to occur.</a:t>
            </a:r>
          </a:p>
          <a:p>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Example </a:t>
            </a:r>
            <a:r>
              <a:rPr lang="en-IN" smtClean="0"/>
              <a:t>problem for describing a Deadlock</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pic>
        <p:nvPicPr>
          <p:cNvPr id="1026" name="Picture 2" descr="C:\Users\Lenovo\Desktop\Conditions-for-deadlock.png"/>
          <p:cNvPicPr>
            <a:picLocks noChangeAspect="1" noChangeArrowheads="1"/>
          </p:cNvPicPr>
          <p:nvPr/>
        </p:nvPicPr>
        <p:blipFill>
          <a:blip r:embed="rId2"/>
          <a:srcRect/>
          <a:stretch>
            <a:fillRect/>
          </a:stretch>
        </p:blipFill>
        <p:spPr bwMode="auto">
          <a:xfrm>
            <a:off x="3524233" y="2714620"/>
            <a:ext cx="3714776" cy="2825641"/>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Resource Allocation Graph</a:t>
            </a:r>
          </a:p>
          <a:p>
            <a:r>
              <a:rPr lang="en-GB" dirty="0" smtClean="0"/>
              <a:t>In some cases deadlocks can be understood more clearly through the use of Resource-Allocation Graphs, having the following properties: </a:t>
            </a:r>
          </a:p>
          <a:p>
            <a:r>
              <a:rPr lang="en-GB" dirty="0" smtClean="0"/>
              <a:t>A set of resource categories, { R1, R2, R3, . . ., RN }, which appear as square nodes on the graph. Dots inside the resource nodes indicate specific instances of the resource. ( E.g. two dots might represent two laser printers. )   *A set of processes, { P1, P2, P3, . . ., PN }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*Request Edges - A set of directed arcs from Pi to </a:t>
            </a:r>
            <a:r>
              <a:rPr lang="en-GB" dirty="0" err="1" smtClean="0"/>
              <a:t>Rj</a:t>
            </a:r>
            <a:r>
              <a:rPr lang="en-GB" dirty="0" smtClean="0"/>
              <a:t>, indicating that process Pi has requested </a:t>
            </a:r>
            <a:r>
              <a:rPr lang="en-GB" dirty="0" err="1" smtClean="0"/>
              <a:t>Rj</a:t>
            </a:r>
            <a:r>
              <a:rPr lang="en-GB" dirty="0" smtClean="0"/>
              <a:t>, and is currently waiting for that resource to become available.   *Assignment Edges - A set of directed arcs from </a:t>
            </a:r>
            <a:r>
              <a:rPr lang="en-GB" dirty="0" err="1" smtClean="0"/>
              <a:t>Rj</a:t>
            </a:r>
            <a:r>
              <a:rPr lang="en-GB" dirty="0" smtClean="0"/>
              <a:t> to Pi indicating that resource </a:t>
            </a:r>
            <a:r>
              <a:rPr lang="en-GB" dirty="0" err="1" smtClean="0"/>
              <a:t>Rj</a:t>
            </a:r>
            <a:r>
              <a:rPr lang="en-GB" dirty="0" smtClean="0"/>
              <a:t> has been allocated to process Pi, and that Pi is currently holding resource </a:t>
            </a:r>
            <a:r>
              <a:rPr lang="en-GB" dirty="0" err="1" smtClean="0"/>
              <a:t>Rj</a:t>
            </a:r>
            <a:r>
              <a:rPr lang="en-GB" dirty="0" smtClean="0"/>
              <a:t>. Note that a request edge can be converted into an assignment edge by reversing the direction of the arc when the request is granted. ( However note also that request edges point to the category box, whereas assignment edges emanate from a particular instance dot within the box. ) </a:t>
            </a:r>
            <a:endParaRPr lang="en-US" dirty="0"/>
          </a:p>
        </p:txBody>
      </p:sp>
      <p:sp>
        <p:nvSpPr>
          <p:cNvPr id="3" name="Date Placeholder 2"/>
          <p:cNvSpPr>
            <a:spLocks noGrp="1"/>
          </p:cNvSpPr>
          <p:nvPr>
            <p:ph type="dt" sz="half" idx="11"/>
          </p:nvPr>
        </p:nvSpPr>
        <p:spPr/>
        <p:txBody>
          <a:bodyPr/>
          <a:lstStyle/>
          <a:p>
            <a:fld id="{3E625855-42CA-4C87-B41A-76AEE4AD2273}" type="datetime2">
              <a:rPr lang="en-US" smtClean="0"/>
              <a:pPr/>
              <a:t>Monday, August 9, 2021</a:t>
            </a:fld>
            <a:endParaRPr lang="en-US" dirty="0"/>
          </a:p>
        </p:txBody>
      </p:sp>
      <p:sp>
        <p:nvSpPr>
          <p:cNvPr id="4" name="Footer Placeholder 3"/>
          <p:cNvSpPr>
            <a:spLocks noGrp="1"/>
          </p:cNvSpPr>
          <p:nvPr>
            <p:ph type="ftr" sz="quarter" idx="12"/>
          </p:nvPr>
        </p:nvSpPr>
        <p:spPr/>
        <p:txBody>
          <a:bodyPr/>
          <a:lstStyle/>
          <a:p>
            <a:r>
              <a:rPr lang="sv-SE" smtClean="0"/>
              <a:t>Asst.Prof. J.S.N.K</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2075</TotalTime>
  <Words>5528</Words>
  <Application>Microsoft Office PowerPoint</Application>
  <PresentationFormat>Custom</PresentationFormat>
  <Paragraphs>864</Paragraphs>
  <Slides>139</Slides>
  <Notes>1</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Office Theme</vt:lpstr>
      <vt:lpstr>OPERATING SYSTEMS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ACET</cp:lastModifiedBy>
  <cp:revision>260</cp:revision>
  <dcterms:created xsi:type="dcterms:W3CDTF">2019-12-14T03:50:52Z</dcterms:created>
  <dcterms:modified xsi:type="dcterms:W3CDTF">2021-08-09T20:18:03Z</dcterms:modified>
</cp:coreProperties>
</file>